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26"/>
  </p:notesMasterIdLst>
  <p:handoutMasterIdLst>
    <p:handoutMasterId r:id="rId327"/>
  </p:handoutMasterIdLst>
  <p:sldIdLst>
    <p:sldId id="256" r:id="rId2"/>
    <p:sldId id="1906" r:id="rId3"/>
    <p:sldId id="1716" r:id="rId4"/>
    <p:sldId id="1060" r:id="rId5"/>
    <p:sldId id="1623" r:id="rId6"/>
    <p:sldId id="1624" r:id="rId7"/>
    <p:sldId id="1625" r:id="rId8"/>
    <p:sldId id="1626" r:id="rId9"/>
    <p:sldId id="1627" r:id="rId10"/>
    <p:sldId id="1628" r:id="rId11"/>
    <p:sldId id="1881" r:id="rId12"/>
    <p:sldId id="1882" r:id="rId13"/>
    <p:sldId id="1883" r:id="rId14"/>
    <p:sldId id="1884" r:id="rId15"/>
    <p:sldId id="1570" r:id="rId16"/>
    <p:sldId id="1571" r:id="rId17"/>
    <p:sldId id="1572" r:id="rId18"/>
    <p:sldId id="1345" r:id="rId19"/>
    <p:sldId id="1717" r:id="rId20"/>
    <p:sldId id="1338" r:id="rId21"/>
    <p:sldId id="1275" r:id="rId22"/>
    <p:sldId id="1420" r:id="rId23"/>
    <p:sldId id="1276" r:id="rId24"/>
    <p:sldId id="1630" r:id="rId25"/>
    <p:sldId id="1631" r:id="rId26"/>
    <p:sldId id="1632" r:id="rId27"/>
    <p:sldId id="1633" r:id="rId28"/>
    <p:sldId id="1667" r:id="rId29"/>
    <p:sldId id="1277" r:id="rId30"/>
    <p:sldId id="1418" r:id="rId31"/>
    <p:sldId id="1573" r:id="rId32"/>
    <p:sldId id="1622" r:id="rId33"/>
    <p:sldId id="1574" r:id="rId34"/>
    <p:sldId id="1718" r:id="rId35"/>
    <p:sldId id="1278" r:id="rId36"/>
    <p:sldId id="1279" r:id="rId37"/>
    <p:sldId id="1708" r:id="rId38"/>
    <p:sldId id="1709" r:id="rId39"/>
    <p:sldId id="1710" r:id="rId40"/>
    <p:sldId id="1711" r:id="rId41"/>
    <p:sldId id="1712" r:id="rId42"/>
    <p:sldId id="1713" r:id="rId43"/>
    <p:sldId id="1714" r:id="rId44"/>
    <p:sldId id="1719" r:id="rId45"/>
    <p:sldId id="1533" r:id="rId46"/>
    <p:sldId id="1652" r:id="rId47"/>
    <p:sldId id="1668" r:id="rId48"/>
    <p:sldId id="1669" r:id="rId49"/>
    <p:sldId id="1562" r:id="rId50"/>
    <p:sldId id="1563" r:id="rId51"/>
    <p:sldId id="1644" r:id="rId52"/>
    <p:sldId id="1280" r:id="rId53"/>
    <p:sldId id="1569" r:id="rId54"/>
    <p:sldId id="1639" r:id="rId55"/>
    <p:sldId id="1640" r:id="rId56"/>
    <p:sldId id="1641" r:id="rId57"/>
    <p:sldId id="1638" r:id="rId58"/>
    <p:sldId id="1591" r:id="rId59"/>
    <p:sldId id="1592" r:id="rId60"/>
    <p:sldId id="1593" r:id="rId61"/>
    <p:sldId id="1594" r:id="rId62"/>
    <p:sldId id="1595" r:id="rId63"/>
    <p:sldId id="1596" r:id="rId64"/>
    <p:sldId id="1597" r:id="rId65"/>
    <p:sldId id="1598" r:id="rId66"/>
    <p:sldId id="1599" r:id="rId67"/>
    <p:sldId id="1600" r:id="rId68"/>
    <p:sldId id="1601" r:id="rId69"/>
    <p:sldId id="1658" r:id="rId70"/>
    <p:sldId id="1659" r:id="rId71"/>
    <p:sldId id="1660" r:id="rId72"/>
    <p:sldId id="1661" r:id="rId73"/>
    <p:sldId id="1662" r:id="rId74"/>
    <p:sldId id="1402" r:id="rId75"/>
    <p:sldId id="1403" r:id="rId76"/>
    <p:sldId id="1404" r:id="rId77"/>
    <p:sldId id="1405" r:id="rId78"/>
    <p:sldId id="1406" r:id="rId79"/>
    <p:sldId id="1407" r:id="rId80"/>
    <p:sldId id="1408" r:id="rId81"/>
    <p:sldId id="1409" r:id="rId82"/>
    <p:sldId id="1410" r:id="rId83"/>
    <p:sldId id="1548" r:id="rId84"/>
    <p:sldId id="1437" r:id="rId85"/>
    <p:sldId id="1438" r:id="rId86"/>
    <p:sldId id="1442" r:id="rId87"/>
    <p:sldId id="1443" r:id="rId88"/>
    <p:sldId id="1444" r:id="rId89"/>
    <p:sldId id="1445" r:id="rId90"/>
    <p:sldId id="1448" r:id="rId91"/>
    <p:sldId id="1449" r:id="rId92"/>
    <p:sldId id="1450" r:id="rId93"/>
    <p:sldId id="1451" r:id="rId94"/>
    <p:sldId id="1452" r:id="rId95"/>
    <p:sldId id="1453" r:id="rId96"/>
    <p:sldId id="1454" r:id="rId97"/>
    <p:sldId id="1455" r:id="rId98"/>
    <p:sldId id="1456" r:id="rId99"/>
    <p:sldId id="1457" r:id="rId100"/>
    <p:sldId id="1458" r:id="rId101"/>
    <p:sldId id="1459" r:id="rId102"/>
    <p:sldId id="1460" r:id="rId103"/>
    <p:sldId id="1461" r:id="rId104"/>
    <p:sldId id="1462" r:id="rId105"/>
    <p:sldId id="1463" r:id="rId106"/>
    <p:sldId id="1464" r:id="rId107"/>
    <p:sldId id="1465" r:id="rId108"/>
    <p:sldId id="1466" r:id="rId109"/>
    <p:sldId id="1909" r:id="rId110"/>
    <p:sldId id="1281" r:id="rId111"/>
    <p:sldId id="1720" r:id="rId112"/>
    <p:sldId id="1894" r:id="rId113"/>
    <p:sldId id="1895" r:id="rId114"/>
    <p:sldId id="1896" r:id="rId115"/>
    <p:sldId id="1897" r:id="rId116"/>
    <p:sldId id="1898" r:id="rId117"/>
    <p:sldId id="1700" r:id="rId118"/>
    <p:sldId id="1889" r:id="rId119"/>
    <p:sldId id="1891" r:id="rId120"/>
    <p:sldId id="1907" r:id="rId121"/>
    <p:sldId id="1892" r:id="rId122"/>
    <p:sldId id="1723" r:id="rId123"/>
    <p:sldId id="1724" r:id="rId124"/>
    <p:sldId id="1725" r:id="rId125"/>
    <p:sldId id="1726" r:id="rId126"/>
    <p:sldId id="1727" r:id="rId127"/>
    <p:sldId id="1728" r:id="rId128"/>
    <p:sldId id="1729" r:id="rId129"/>
    <p:sldId id="1730" r:id="rId130"/>
    <p:sldId id="1731" r:id="rId131"/>
    <p:sldId id="1732" r:id="rId132"/>
    <p:sldId id="1733" r:id="rId133"/>
    <p:sldId id="1734" r:id="rId134"/>
    <p:sldId id="1735" r:id="rId135"/>
    <p:sldId id="1885" r:id="rId136"/>
    <p:sldId id="1886" r:id="rId137"/>
    <p:sldId id="1887" r:id="rId138"/>
    <p:sldId id="1888" r:id="rId139"/>
    <p:sldId id="1576" r:id="rId140"/>
    <p:sldId id="1642" r:id="rId141"/>
    <p:sldId id="1643" r:id="rId142"/>
    <p:sldId id="1913" r:id="rId143"/>
    <p:sldId id="1914" r:id="rId144"/>
    <p:sldId id="1915" r:id="rId145"/>
    <p:sldId id="1916" r:id="rId146"/>
    <p:sldId id="1917" r:id="rId147"/>
    <p:sldId id="1918" r:id="rId148"/>
    <p:sldId id="1919" r:id="rId149"/>
    <p:sldId id="1920" r:id="rId150"/>
    <p:sldId id="1921" r:id="rId151"/>
    <p:sldId id="1575" r:id="rId152"/>
    <p:sldId id="1577" r:id="rId153"/>
    <p:sldId id="1582" r:id="rId154"/>
    <p:sldId id="1586" r:id="rId155"/>
    <p:sldId id="1583" r:id="rId156"/>
    <p:sldId id="1584" r:id="rId157"/>
    <p:sldId id="1585" r:id="rId158"/>
    <p:sldId id="1552" r:id="rId159"/>
    <p:sldId id="1554" r:id="rId160"/>
    <p:sldId id="1555" r:id="rId161"/>
    <p:sldId id="1556" r:id="rId162"/>
    <p:sldId id="1911" r:id="rId163"/>
    <p:sldId id="1553" r:id="rId164"/>
    <p:sldId id="1557" r:id="rId165"/>
    <p:sldId id="1558" r:id="rId166"/>
    <p:sldId id="1559" r:id="rId167"/>
    <p:sldId id="1629" r:id="rId168"/>
    <p:sldId id="1302" r:id="rId169"/>
    <p:sldId id="1303" r:id="rId170"/>
    <p:sldId id="1304" r:id="rId171"/>
    <p:sldId id="1305" r:id="rId172"/>
    <p:sldId id="1306" r:id="rId173"/>
    <p:sldId id="1308" r:id="rId174"/>
    <p:sldId id="1309" r:id="rId175"/>
    <p:sldId id="1310" r:id="rId176"/>
    <p:sldId id="1311" r:id="rId177"/>
    <p:sldId id="1312" r:id="rId178"/>
    <p:sldId id="1313" r:id="rId179"/>
    <p:sldId id="1315" r:id="rId180"/>
    <p:sldId id="1316" r:id="rId181"/>
    <p:sldId id="1317" r:id="rId182"/>
    <p:sldId id="1319" r:id="rId183"/>
    <p:sldId id="1282" r:id="rId184"/>
    <p:sldId id="1618" r:id="rId185"/>
    <p:sldId id="1619" r:id="rId186"/>
    <p:sldId id="1620" r:id="rId187"/>
    <p:sldId id="1621" r:id="rId188"/>
    <p:sldId id="1283" r:id="rId189"/>
    <p:sldId id="1284" r:id="rId190"/>
    <p:sldId id="1285" r:id="rId191"/>
    <p:sldId id="1286" r:id="rId192"/>
    <p:sldId id="1287" r:id="rId193"/>
    <p:sldId id="1736" r:id="rId194"/>
    <p:sldId id="1893" r:id="rId195"/>
    <p:sldId id="1737" r:id="rId196"/>
    <p:sldId id="1738" r:id="rId197"/>
    <p:sldId id="1739" r:id="rId198"/>
    <p:sldId id="1740" r:id="rId199"/>
    <p:sldId id="1741" r:id="rId200"/>
    <p:sldId id="1742" r:id="rId201"/>
    <p:sldId id="1910" r:id="rId202"/>
    <p:sldId id="1743" r:id="rId203"/>
    <p:sldId id="1744" r:id="rId204"/>
    <p:sldId id="1745" r:id="rId205"/>
    <p:sldId id="1746" r:id="rId206"/>
    <p:sldId id="1747" r:id="rId207"/>
    <p:sldId id="1748" r:id="rId208"/>
    <p:sldId id="1749" r:id="rId209"/>
    <p:sldId id="1750" r:id="rId210"/>
    <p:sldId id="1751" r:id="rId211"/>
    <p:sldId id="1752" r:id="rId212"/>
    <p:sldId id="1753" r:id="rId213"/>
    <p:sldId id="1758" r:id="rId214"/>
    <p:sldId id="1759" r:id="rId215"/>
    <p:sldId id="1760" r:id="rId216"/>
    <p:sldId id="1761" r:id="rId217"/>
    <p:sldId id="1762" r:id="rId218"/>
    <p:sldId id="1763" r:id="rId219"/>
    <p:sldId id="1764" r:id="rId220"/>
    <p:sldId id="1765" r:id="rId221"/>
    <p:sldId id="1766" r:id="rId222"/>
    <p:sldId id="1899" r:id="rId223"/>
    <p:sldId id="1900" r:id="rId224"/>
    <p:sldId id="1901" r:id="rId225"/>
    <p:sldId id="1902" r:id="rId226"/>
    <p:sldId id="1903" r:id="rId227"/>
    <p:sldId id="1904" r:id="rId228"/>
    <p:sldId id="1905" r:id="rId229"/>
    <p:sldId id="1767" r:id="rId230"/>
    <p:sldId id="1768" r:id="rId231"/>
    <p:sldId id="1769" r:id="rId232"/>
    <p:sldId id="1770" r:id="rId233"/>
    <p:sldId id="1771" r:id="rId234"/>
    <p:sldId id="1772" r:id="rId235"/>
    <p:sldId id="1773" r:id="rId236"/>
    <p:sldId id="1774" r:id="rId237"/>
    <p:sldId id="1777" r:id="rId238"/>
    <p:sldId id="1778" r:id="rId239"/>
    <p:sldId id="1779" r:id="rId240"/>
    <p:sldId id="1780" r:id="rId241"/>
    <p:sldId id="1781" r:id="rId242"/>
    <p:sldId id="1782" r:id="rId243"/>
    <p:sldId id="1783" r:id="rId244"/>
    <p:sldId id="1784" r:id="rId245"/>
    <p:sldId id="1785" r:id="rId246"/>
    <p:sldId id="1786" r:id="rId247"/>
    <p:sldId id="1787" r:id="rId248"/>
    <p:sldId id="1788" r:id="rId249"/>
    <p:sldId id="1789" r:id="rId250"/>
    <p:sldId id="1790" r:id="rId251"/>
    <p:sldId id="1791" r:id="rId252"/>
    <p:sldId id="1792" r:id="rId253"/>
    <p:sldId id="1793" r:id="rId254"/>
    <p:sldId id="1794" r:id="rId255"/>
    <p:sldId id="1795" r:id="rId256"/>
    <p:sldId id="1796" r:id="rId257"/>
    <p:sldId id="1797" r:id="rId258"/>
    <p:sldId id="1798" r:id="rId259"/>
    <p:sldId id="1799" r:id="rId260"/>
    <p:sldId id="1800" r:id="rId261"/>
    <p:sldId id="1801" r:id="rId262"/>
    <p:sldId id="1802" r:id="rId263"/>
    <p:sldId id="1803" r:id="rId264"/>
    <p:sldId id="1804" r:id="rId265"/>
    <p:sldId id="1805" r:id="rId266"/>
    <p:sldId id="1806" r:id="rId267"/>
    <p:sldId id="1807" r:id="rId268"/>
    <p:sldId id="1825" r:id="rId269"/>
    <p:sldId id="1826" r:id="rId270"/>
    <p:sldId id="1827" r:id="rId271"/>
    <p:sldId id="1828" r:id="rId272"/>
    <p:sldId id="1829" r:id="rId273"/>
    <p:sldId id="1830" r:id="rId274"/>
    <p:sldId id="1831" r:id="rId275"/>
    <p:sldId id="1832" r:id="rId276"/>
    <p:sldId id="1833" r:id="rId277"/>
    <p:sldId id="1834" r:id="rId278"/>
    <p:sldId id="1835" r:id="rId279"/>
    <p:sldId id="1836" r:id="rId280"/>
    <p:sldId id="1837" r:id="rId281"/>
    <p:sldId id="1838" r:id="rId282"/>
    <p:sldId id="1839" r:id="rId283"/>
    <p:sldId id="1840" r:id="rId284"/>
    <p:sldId id="1841" r:id="rId285"/>
    <p:sldId id="1842" r:id="rId286"/>
    <p:sldId id="1843" r:id="rId287"/>
    <p:sldId id="1844" r:id="rId288"/>
    <p:sldId id="1845" r:id="rId289"/>
    <p:sldId id="1847" r:id="rId290"/>
    <p:sldId id="1848" r:id="rId291"/>
    <p:sldId id="1849" r:id="rId292"/>
    <p:sldId id="1850" r:id="rId293"/>
    <p:sldId id="1851" r:id="rId294"/>
    <p:sldId id="1852" r:id="rId295"/>
    <p:sldId id="1853" r:id="rId296"/>
    <p:sldId id="1854" r:id="rId297"/>
    <p:sldId id="1855" r:id="rId298"/>
    <p:sldId id="1856" r:id="rId299"/>
    <p:sldId id="1857" r:id="rId300"/>
    <p:sldId id="1859" r:id="rId301"/>
    <p:sldId id="1860" r:id="rId302"/>
    <p:sldId id="1861" r:id="rId303"/>
    <p:sldId id="1862" r:id="rId304"/>
    <p:sldId id="1863" r:id="rId305"/>
    <p:sldId id="1864" r:id="rId306"/>
    <p:sldId id="1865" r:id="rId307"/>
    <p:sldId id="1866" r:id="rId308"/>
    <p:sldId id="1867" r:id="rId309"/>
    <p:sldId id="1868" r:id="rId310"/>
    <p:sldId id="1869" r:id="rId311"/>
    <p:sldId id="1870" r:id="rId312"/>
    <p:sldId id="1871" r:id="rId313"/>
    <p:sldId id="1872" r:id="rId314"/>
    <p:sldId id="1873" r:id="rId315"/>
    <p:sldId id="1874" r:id="rId316"/>
    <p:sldId id="1875" r:id="rId317"/>
    <p:sldId id="1876" r:id="rId318"/>
    <p:sldId id="1877" r:id="rId319"/>
    <p:sldId id="1878" r:id="rId320"/>
    <p:sldId id="1879" r:id="rId321"/>
    <p:sldId id="1880" r:id="rId322"/>
    <p:sldId id="661" r:id="rId323"/>
    <p:sldId id="662" r:id="rId324"/>
    <p:sldId id="1061" r:id="rId325"/>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93" autoAdjust="0"/>
    <p:restoredTop sz="88383" autoAdjust="0"/>
  </p:normalViewPr>
  <p:slideViewPr>
    <p:cSldViewPr>
      <p:cViewPr>
        <p:scale>
          <a:sx n="50" d="100"/>
          <a:sy n="50" d="100"/>
        </p:scale>
        <p:origin x="-1026" y="-510"/>
      </p:cViewPr>
      <p:guideLst>
        <p:guide orient="horz" pos="2160"/>
        <p:guide pos="2880"/>
      </p:guideLst>
    </p:cSldViewPr>
  </p:slideViewPr>
  <p:notesTextViewPr>
    <p:cViewPr>
      <p:scale>
        <a:sx n="150" d="100"/>
        <a:sy n="150" d="100"/>
      </p:scale>
      <p:origin x="0" y="0"/>
    </p:cViewPr>
  </p:notesTextViewPr>
  <p:notesViewPr>
    <p:cSldViewPr>
      <p:cViewPr varScale="1">
        <p:scale>
          <a:sx n="50" d="100"/>
          <a:sy n="50" d="100"/>
        </p:scale>
        <p:origin x="-1992"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324" Type="http://schemas.openxmlformats.org/officeDocument/2006/relationships/slide" Target="slides/slide323.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notesMaster" Target="notesMasters/notesMaster1.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handoutMaster" Target="handoutMasters/handoutMaster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slide" Target="slides/slide306.xml"/><Relationship Id="rId323" Type="http://schemas.openxmlformats.org/officeDocument/2006/relationships/slide" Target="slides/slide322.xml"/><Relationship Id="rId32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313" Type="http://schemas.openxmlformats.org/officeDocument/2006/relationships/slide" Target="slides/slide312.xml"/><Relationship Id="rId318" Type="http://schemas.openxmlformats.org/officeDocument/2006/relationships/slide" Target="slides/slide317.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viewProps" Target="viewProp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theme" Target="theme/theme1.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tableStyles" Target="tableStyles.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0D5694-9442-4F6A-BC90-B5E68781A7DC}" type="doc">
      <dgm:prSet loTypeId="urn:microsoft.com/office/officeart/2005/8/layout/arrow2" loCatId="process" qsTypeId="urn:microsoft.com/office/officeart/2005/8/quickstyle/simple1#2" qsCatId="simple" csTypeId="urn:microsoft.com/office/officeart/2005/8/colors/colorful4" csCatId="colorful" phldr="1"/>
      <dgm:spPr/>
      <dgm:t>
        <a:bodyPr/>
        <a:lstStyle/>
        <a:p>
          <a:endParaRPr lang="en-US"/>
        </a:p>
      </dgm:t>
    </dgm:pt>
    <dgm:pt modelId="{61EC089C-7CA8-41B0-A899-B4333FAE184D}">
      <dgm:prSet custT="1"/>
      <dgm:spPr/>
      <dgm:t>
        <a:bodyPr/>
        <a:lstStyle/>
        <a:p>
          <a:pPr rtl="0"/>
          <a:r>
            <a:rPr lang="en-US" sz="2200" b="1" dirty="0" smtClean="0"/>
            <a:t>WISC </a:t>
          </a:r>
          <a:br>
            <a:rPr lang="en-US" sz="2200" b="1" dirty="0" smtClean="0"/>
          </a:br>
          <a:r>
            <a:rPr lang="en-US" sz="2200" b="1" dirty="0" smtClean="0"/>
            <a:t>1st published in 1949</a:t>
          </a:r>
          <a:endParaRPr lang="en-US" sz="2200" b="1" dirty="0"/>
        </a:p>
      </dgm:t>
    </dgm:pt>
    <dgm:pt modelId="{C9ACE197-E4B5-4C71-906B-35D35AC93DDD}" type="parTrans" cxnId="{6C479326-332D-4891-9169-56AD28AA6D3B}">
      <dgm:prSet/>
      <dgm:spPr/>
      <dgm:t>
        <a:bodyPr/>
        <a:lstStyle/>
        <a:p>
          <a:endParaRPr lang="en-US"/>
        </a:p>
      </dgm:t>
    </dgm:pt>
    <dgm:pt modelId="{1992212B-B23E-46FE-A676-4001F677DAE3}" type="sibTrans" cxnId="{6C479326-332D-4891-9169-56AD28AA6D3B}">
      <dgm:prSet/>
      <dgm:spPr/>
      <dgm:t>
        <a:bodyPr/>
        <a:lstStyle/>
        <a:p>
          <a:endParaRPr lang="en-US"/>
        </a:p>
      </dgm:t>
    </dgm:pt>
    <dgm:pt modelId="{60004135-DC90-4759-B40B-0EBF3CCC6E6A}">
      <dgm:prSet custT="1"/>
      <dgm:spPr/>
      <dgm:t>
        <a:bodyPr/>
        <a:lstStyle/>
        <a:p>
          <a:pPr rtl="0"/>
          <a:r>
            <a:rPr lang="en-US" sz="2200" b="1" dirty="0" smtClean="0"/>
            <a:t>WISC–R  first revision published in 1974</a:t>
          </a:r>
        </a:p>
        <a:p>
          <a:pPr rtl="0"/>
          <a:r>
            <a:rPr lang="en-US" sz="2200" b="1" dirty="0" smtClean="0"/>
            <a:t> </a:t>
          </a:r>
          <a:endParaRPr lang="en-US" sz="2200" b="1" dirty="0"/>
        </a:p>
      </dgm:t>
    </dgm:pt>
    <dgm:pt modelId="{8ED3B53D-B181-485A-BF41-527F7F92FA03}" type="parTrans" cxnId="{2D9DA496-E7C9-4CF2-9D20-5E2B7BB9E8F7}">
      <dgm:prSet/>
      <dgm:spPr/>
      <dgm:t>
        <a:bodyPr/>
        <a:lstStyle/>
        <a:p>
          <a:endParaRPr lang="en-US"/>
        </a:p>
      </dgm:t>
    </dgm:pt>
    <dgm:pt modelId="{DEE1BC5E-C0C0-4642-A06A-4208CAF0F013}" type="sibTrans" cxnId="{2D9DA496-E7C9-4CF2-9D20-5E2B7BB9E8F7}">
      <dgm:prSet/>
      <dgm:spPr/>
      <dgm:t>
        <a:bodyPr/>
        <a:lstStyle/>
        <a:p>
          <a:endParaRPr lang="en-US"/>
        </a:p>
      </dgm:t>
    </dgm:pt>
    <dgm:pt modelId="{CEE6A93B-BE63-48FA-B2CB-115173C9E8AC}">
      <dgm:prSet/>
      <dgm:spPr/>
      <dgm:t>
        <a:bodyPr/>
        <a:lstStyle/>
        <a:p>
          <a:pPr rtl="0"/>
          <a:r>
            <a:rPr lang="en-US" b="1" dirty="0" smtClean="0"/>
            <a:t>WISC–III next revision published in 1991</a:t>
          </a:r>
          <a:endParaRPr lang="en-US" b="1" dirty="0"/>
        </a:p>
      </dgm:t>
    </dgm:pt>
    <dgm:pt modelId="{4B0E8D6D-2198-4560-A369-96DD2F160BCC}" type="parTrans" cxnId="{6E3E7C0D-9057-45D8-9487-F4D422931A62}">
      <dgm:prSet/>
      <dgm:spPr/>
      <dgm:t>
        <a:bodyPr/>
        <a:lstStyle/>
        <a:p>
          <a:endParaRPr lang="en-US"/>
        </a:p>
      </dgm:t>
    </dgm:pt>
    <dgm:pt modelId="{2CF94667-12C1-4CD6-9192-A3AB21864374}" type="sibTrans" cxnId="{6E3E7C0D-9057-45D8-9487-F4D422931A62}">
      <dgm:prSet/>
      <dgm:spPr/>
      <dgm:t>
        <a:bodyPr/>
        <a:lstStyle/>
        <a:p>
          <a:endParaRPr lang="en-US"/>
        </a:p>
      </dgm:t>
    </dgm:pt>
    <dgm:pt modelId="{50E8C767-A21E-430C-ABD7-939A177D67CE}">
      <dgm:prSet/>
      <dgm:spPr/>
      <dgm:t>
        <a:bodyPr/>
        <a:lstStyle/>
        <a:p>
          <a:pPr rtl="0"/>
          <a:r>
            <a:rPr lang="en-US" b="1" dirty="0" smtClean="0">
              <a:solidFill>
                <a:schemeClr val="tx1"/>
              </a:solidFill>
            </a:rPr>
            <a:t>WISC–IV next revision published in 2003 </a:t>
          </a:r>
          <a:endParaRPr lang="en-US" b="1" dirty="0">
            <a:solidFill>
              <a:schemeClr val="tx1"/>
            </a:solidFill>
          </a:endParaRPr>
        </a:p>
      </dgm:t>
    </dgm:pt>
    <dgm:pt modelId="{6AEF8932-2FB6-4439-8C5D-59C02C3BEBB8}" type="parTrans" cxnId="{7E8AC9EA-4BCA-4FBD-8483-6461DA425E44}">
      <dgm:prSet/>
      <dgm:spPr/>
      <dgm:t>
        <a:bodyPr/>
        <a:lstStyle/>
        <a:p>
          <a:endParaRPr lang="en-US"/>
        </a:p>
      </dgm:t>
    </dgm:pt>
    <dgm:pt modelId="{5698A1C4-6894-4FA6-987B-58C3428A900C}" type="sibTrans" cxnId="{7E8AC9EA-4BCA-4FBD-8483-6461DA425E44}">
      <dgm:prSet/>
      <dgm:spPr/>
      <dgm:t>
        <a:bodyPr/>
        <a:lstStyle/>
        <a:p>
          <a:endParaRPr lang="en-US"/>
        </a:p>
      </dgm:t>
    </dgm:pt>
    <dgm:pt modelId="{EFD576A8-BD63-4B19-AB2F-B343D5953625}">
      <dgm:prSet/>
      <dgm:spPr/>
      <dgm:t>
        <a:bodyPr/>
        <a:lstStyle/>
        <a:p>
          <a:pPr rtl="0"/>
          <a:r>
            <a:rPr lang="en-US" b="1" dirty="0" smtClean="0"/>
            <a:t>WISC–V latest revision published in 2014</a:t>
          </a:r>
          <a:endParaRPr lang="en-US" b="1" dirty="0"/>
        </a:p>
      </dgm:t>
    </dgm:pt>
    <dgm:pt modelId="{988C5710-4AB7-4260-855E-974E8A005BC9}" type="parTrans" cxnId="{D1CD19AB-2100-48AD-9F76-7001F6E54521}">
      <dgm:prSet/>
      <dgm:spPr/>
      <dgm:t>
        <a:bodyPr/>
        <a:lstStyle/>
        <a:p>
          <a:endParaRPr lang="en-US"/>
        </a:p>
      </dgm:t>
    </dgm:pt>
    <dgm:pt modelId="{7ABAA3C0-99B9-4AAE-8045-7A624226129A}" type="sibTrans" cxnId="{D1CD19AB-2100-48AD-9F76-7001F6E54521}">
      <dgm:prSet/>
      <dgm:spPr/>
      <dgm:t>
        <a:bodyPr/>
        <a:lstStyle/>
        <a:p>
          <a:endParaRPr lang="en-US"/>
        </a:p>
      </dgm:t>
    </dgm:pt>
    <dgm:pt modelId="{7979E6AE-AA43-483C-A07C-AE010D96146B}" type="pres">
      <dgm:prSet presAssocID="{1E0D5694-9442-4F6A-BC90-B5E68781A7DC}" presName="arrowDiagram" presStyleCnt="0">
        <dgm:presLayoutVars>
          <dgm:chMax val="5"/>
          <dgm:dir/>
          <dgm:resizeHandles val="exact"/>
        </dgm:presLayoutVars>
      </dgm:prSet>
      <dgm:spPr/>
      <dgm:t>
        <a:bodyPr/>
        <a:lstStyle/>
        <a:p>
          <a:endParaRPr lang="en-US"/>
        </a:p>
      </dgm:t>
    </dgm:pt>
    <dgm:pt modelId="{632E6B09-E971-43B3-9FA7-77CFC2A8EB5C}" type="pres">
      <dgm:prSet presAssocID="{1E0D5694-9442-4F6A-BC90-B5E68781A7DC}" presName="arrow" presStyleLbl="bgShp" presStyleIdx="0" presStyleCnt="1" custScaleX="110669" custLinFactNeighborY="-1562"/>
      <dgm:spPr/>
      <dgm:t>
        <a:bodyPr/>
        <a:lstStyle/>
        <a:p>
          <a:endParaRPr lang="en-US"/>
        </a:p>
      </dgm:t>
    </dgm:pt>
    <dgm:pt modelId="{4D11C41B-101F-4971-B7E0-503506B56FF1}" type="pres">
      <dgm:prSet presAssocID="{1E0D5694-9442-4F6A-BC90-B5E68781A7DC}" presName="arrowDiagram5" presStyleCnt="0"/>
      <dgm:spPr/>
      <dgm:t>
        <a:bodyPr/>
        <a:lstStyle/>
        <a:p>
          <a:endParaRPr lang="en-US"/>
        </a:p>
      </dgm:t>
    </dgm:pt>
    <dgm:pt modelId="{21D03F6D-E5D6-4592-B410-06E6B511AE9F}" type="pres">
      <dgm:prSet presAssocID="{61EC089C-7CA8-41B0-A899-B4333FAE184D}" presName="bullet5a" presStyleLbl="node1" presStyleIdx="0" presStyleCnt="5" custLinFactY="-9986" custLinFactNeighborX="4823" custLinFactNeighborY="-100000"/>
      <dgm:spPr>
        <a:solidFill>
          <a:schemeClr val="accent4">
            <a:lumMod val="90000"/>
          </a:schemeClr>
        </a:solidFill>
      </dgm:spPr>
      <dgm:t>
        <a:bodyPr/>
        <a:lstStyle/>
        <a:p>
          <a:endParaRPr lang="en-US"/>
        </a:p>
      </dgm:t>
    </dgm:pt>
    <dgm:pt modelId="{B693570D-3CEA-4967-B511-C206EE7C4187}" type="pres">
      <dgm:prSet presAssocID="{61EC089C-7CA8-41B0-A899-B4333FAE184D}" presName="textBox5a" presStyleLbl="revTx" presStyleIdx="0" presStyleCnt="5" custScaleX="134040" custScaleY="70693" custLinFactNeighborX="-20730" custLinFactNeighborY="6565">
        <dgm:presLayoutVars>
          <dgm:bulletEnabled val="1"/>
        </dgm:presLayoutVars>
      </dgm:prSet>
      <dgm:spPr/>
      <dgm:t>
        <a:bodyPr/>
        <a:lstStyle/>
        <a:p>
          <a:endParaRPr lang="en-US"/>
        </a:p>
      </dgm:t>
    </dgm:pt>
    <dgm:pt modelId="{B45BAED8-D559-465E-AC6D-07F0EECE6912}" type="pres">
      <dgm:prSet presAssocID="{60004135-DC90-4759-B40B-0EBF3CCC6E6A}" presName="bullet5b" presStyleLbl="node1" presStyleIdx="1" presStyleCnt="5" custLinFactNeighborX="80004" custLinFactNeighborY="-63498"/>
      <dgm:spPr/>
      <dgm:t>
        <a:bodyPr/>
        <a:lstStyle/>
        <a:p>
          <a:endParaRPr lang="en-US"/>
        </a:p>
      </dgm:t>
    </dgm:pt>
    <dgm:pt modelId="{EB02D076-4402-4468-B56C-225139377FE6}" type="pres">
      <dgm:prSet presAssocID="{60004135-DC90-4759-B40B-0EBF3CCC6E6A}" presName="textBox5b" presStyleLbl="revTx" presStyleIdx="1" presStyleCnt="5" custScaleX="117922" custScaleY="64081">
        <dgm:presLayoutVars>
          <dgm:bulletEnabled val="1"/>
        </dgm:presLayoutVars>
      </dgm:prSet>
      <dgm:spPr/>
      <dgm:t>
        <a:bodyPr/>
        <a:lstStyle/>
        <a:p>
          <a:endParaRPr lang="en-US"/>
        </a:p>
      </dgm:t>
    </dgm:pt>
    <dgm:pt modelId="{55C7BF7A-F17B-4C1F-BBA0-594A751E10CE}" type="pres">
      <dgm:prSet presAssocID="{CEE6A93B-BE63-48FA-B2CB-115173C9E8AC}" presName="bullet5c" presStyleLbl="node1" presStyleIdx="2" presStyleCnt="5" custLinFactX="42025" custLinFactNeighborX="100000" custLinFactNeighborY="-30306"/>
      <dgm:spPr/>
      <dgm:t>
        <a:bodyPr/>
        <a:lstStyle/>
        <a:p>
          <a:endParaRPr lang="en-US"/>
        </a:p>
      </dgm:t>
    </dgm:pt>
    <dgm:pt modelId="{E702E895-C56D-4116-A858-9BB73098619C}" type="pres">
      <dgm:prSet presAssocID="{CEE6A93B-BE63-48FA-B2CB-115173C9E8AC}" presName="textBox5c" presStyleLbl="revTx" presStyleIdx="2" presStyleCnt="5" custScaleY="74808">
        <dgm:presLayoutVars>
          <dgm:bulletEnabled val="1"/>
        </dgm:presLayoutVars>
      </dgm:prSet>
      <dgm:spPr/>
      <dgm:t>
        <a:bodyPr/>
        <a:lstStyle/>
        <a:p>
          <a:endParaRPr lang="en-US"/>
        </a:p>
      </dgm:t>
    </dgm:pt>
    <dgm:pt modelId="{7BC89D3C-98AC-4FC5-B41F-14396A597737}" type="pres">
      <dgm:prSet presAssocID="{50E8C767-A21E-430C-ABD7-939A177D67CE}" presName="bullet5d" presStyleLbl="node1" presStyleIdx="3" presStyleCnt="5" custLinFactX="24975" custLinFactNeighborX="100000" custLinFactNeighborY="-20388"/>
      <dgm:spPr/>
      <dgm:t>
        <a:bodyPr/>
        <a:lstStyle/>
        <a:p>
          <a:endParaRPr lang="en-US"/>
        </a:p>
      </dgm:t>
    </dgm:pt>
    <dgm:pt modelId="{0DEAC611-20F7-49CA-B4B7-9D20348E4505}" type="pres">
      <dgm:prSet presAssocID="{50E8C767-A21E-430C-ABD7-939A177D67CE}" presName="textBox5d" presStyleLbl="revTx" presStyleIdx="3" presStyleCnt="5" custScaleY="64509">
        <dgm:presLayoutVars>
          <dgm:bulletEnabled val="1"/>
        </dgm:presLayoutVars>
      </dgm:prSet>
      <dgm:spPr/>
      <dgm:t>
        <a:bodyPr/>
        <a:lstStyle/>
        <a:p>
          <a:endParaRPr lang="en-US"/>
        </a:p>
      </dgm:t>
    </dgm:pt>
    <dgm:pt modelId="{CA83C80F-2FC3-45CA-9936-067E968D62F3}" type="pres">
      <dgm:prSet presAssocID="{EFD576A8-BD63-4B19-AB2F-B343D5953625}" presName="bullet5e" presStyleLbl="node1" presStyleIdx="4" presStyleCnt="5" custLinFactNeighborX="90546" custLinFactNeighborY="8020"/>
      <dgm:spPr/>
      <dgm:t>
        <a:bodyPr/>
        <a:lstStyle/>
        <a:p>
          <a:endParaRPr lang="en-US"/>
        </a:p>
      </dgm:t>
    </dgm:pt>
    <dgm:pt modelId="{F241E561-1D44-456D-86D6-D2BD6335361E}" type="pres">
      <dgm:prSet presAssocID="{EFD576A8-BD63-4B19-AB2F-B343D5953625}" presName="textBox5e" presStyleLbl="revTx" presStyleIdx="4" presStyleCnt="5" custScaleY="40115">
        <dgm:presLayoutVars>
          <dgm:bulletEnabled val="1"/>
        </dgm:presLayoutVars>
      </dgm:prSet>
      <dgm:spPr/>
      <dgm:t>
        <a:bodyPr/>
        <a:lstStyle/>
        <a:p>
          <a:endParaRPr lang="en-US"/>
        </a:p>
      </dgm:t>
    </dgm:pt>
  </dgm:ptLst>
  <dgm:cxnLst>
    <dgm:cxn modelId="{D1CD19AB-2100-48AD-9F76-7001F6E54521}" srcId="{1E0D5694-9442-4F6A-BC90-B5E68781A7DC}" destId="{EFD576A8-BD63-4B19-AB2F-B343D5953625}" srcOrd="4" destOrd="0" parTransId="{988C5710-4AB7-4260-855E-974E8A005BC9}" sibTransId="{7ABAA3C0-99B9-4AAE-8045-7A624226129A}"/>
    <dgm:cxn modelId="{B81B3387-8F35-4082-B79B-5BF77821A3E3}" type="presOf" srcId="{CEE6A93B-BE63-48FA-B2CB-115173C9E8AC}" destId="{E702E895-C56D-4116-A858-9BB73098619C}" srcOrd="0" destOrd="0" presId="urn:microsoft.com/office/officeart/2005/8/layout/arrow2"/>
    <dgm:cxn modelId="{26A55D05-83AA-4FAC-8033-137B7087A280}" type="presOf" srcId="{EFD576A8-BD63-4B19-AB2F-B343D5953625}" destId="{F241E561-1D44-456D-86D6-D2BD6335361E}" srcOrd="0" destOrd="0" presId="urn:microsoft.com/office/officeart/2005/8/layout/arrow2"/>
    <dgm:cxn modelId="{2D9DA496-E7C9-4CF2-9D20-5E2B7BB9E8F7}" srcId="{1E0D5694-9442-4F6A-BC90-B5E68781A7DC}" destId="{60004135-DC90-4759-B40B-0EBF3CCC6E6A}" srcOrd="1" destOrd="0" parTransId="{8ED3B53D-B181-485A-BF41-527F7F92FA03}" sibTransId="{DEE1BC5E-C0C0-4642-A06A-4208CAF0F013}"/>
    <dgm:cxn modelId="{134FC26C-7FD4-4E59-98C9-589F31672773}" type="presOf" srcId="{1E0D5694-9442-4F6A-BC90-B5E68781A7DC}" destId="{7979E6AE-AA43-483C-A07C-AE010D96146B}" srcOrd="0" destOrd="0" presId="urn:microsoft.com/office/officeart/2005/8/layout/arrow2"/>
    <dgm:cxn modelId="{7D88E5F0-035C-43CF-B0C4-E1F1CDD8A57F}" type="presOf" srcId="{50E8C767-A21E-430C-ABD7-939A177D67CE}" destId="{0DEAC611-20F7-49CA-B4B7-9D20348E4505}" srcOrd="0" destOrd="0" presId="urn:microsoft.com/office/officeart/2005/8/layout/arrow2"/>
    <dgm:cxn modelId="{800E7B99-41C9-497F-98DC-41A268C80AE8}" type="presOf" srcId="{60004135-DC90-4759-B40B-0EBF3CCC6E6A}" destId="{EB02D076-4402-4468-B56C-225139377FE6}" srcOrd="0" destOrd="0" presId="urn:microsoft.com/office/officeart/2005/8/layout/arrow2"/>
    <dgm:cxn modelId="{7E8AC9EA-4BCA-4FBD-8483-6461DA425E44}" srcId="{1E0D5694-9442-4F6A-BC90-B5E68781A7DC}" destId="{50E8C767-A21E-430C-ABD7-939A177D67CE}" srcOrd="3" destOrd="0" parTransId="{6AEF8932-2FB6-4439-8C5D-59C02C3BEBB8}" sibTransId="{5698A1C4-6894-4FA6-987B-58C3428A900C}"/>
    <dgm:cxn modelId="{6C479326-332D-4891-9169-56AD28AA6D3B}" srcId="{1E0D5694-9442-4F6A-BC90-B5E68781A7DC}" destId="{61EC089C-7CA8-41B0-A899-B4333FAE184D}" srcOrd="0" destOrd="0" parTransId="{C9ACE197-E4B5-4C71-906B-35D35AC93DDD}" sibTransId="{1992212B-B23E-46FE-A676-4001F677DAE3}"/>
    <dgm:cxn modelId="{6E3E7C0D-9057-45D8-9487-F4D422931A62}" srcId="{1E0D5694-9442-4F6A-BC90-B5E68781A7DC}" destId="{CEE6A93B-BE63-48FA-B2CB-115173C9E8AC}" srcOrd="2" destOrd="0" parTransId="{4B0E8D6D-2198-4560-A369-96DD2F160BCC}" sibTransId="{2CF94667-12C1-4CD6-9192-A3AB21864374}"/>
    <dgm:cxn modelId="{E9A704D2-3A8F-40FF-8862-F2DED9683693}" type="presOf" srcId="{61EC089C-7CA8-41B0-A899-B4333FAE184D}" destId="{B693570D-3CEA-4967-B511-C206EE7C4187}" srcOrd="0" destOrd="0" presId="urn:microsoft.com/office/officeart/2005/8/layout/arrow2"/>
    <dgm:cxn modelId="{0D5390CA-07CF-4375-AE4F-A4F6C32CC404}" type="presParOf" srcId="{7979E6AE-AA43-483C-A07C-AE010D96146B}" destId="{632E6B09-E971-43B3-9FA7-77CFC2A8EB5C}" srcOrd="0" destOrd="0" presId="urn:microsoft.com/office/officeart/2005/8/layout/arrow2"/>
    <dgm:cxn modelId="{8689A9E3-9EA1-4D71-B450-92BD5682C9A6}" type="presParOf" srcId="{7979E6AE-AA43-483C-A07C-AE010D96146B}" destId="{4D11C41B-101F-4971-B7E0-503506B56FF1}" srcOrd="1" destOrd="0" presId="urn:microsoft.com/office/officeart/2005/8/layout/arrow2"/>
    <dgm:cxn modelId="{5F383660-0FE4-4BE8-90C4-A1A113715AF3}" type="presParOf" srcId="{4D11C41B-101F-4971-B7E0-503506B56FF1}" destId="{21D03F6D-E5D6-4592-B410-06E6B511AE9F}" srcOrd="0" destOrd="0" presId="urn:microsoft.com/office/officeart/2005/8/layout/arrow2"/>
    <dgm:cxn modelId="{F9AC92B4-63BE-4139-920F-48EA254CD010}" type="presParOf" srcId="{4D11C41B-101F-4971-B7E0-503506B56FF1}" destId="{B693570D-3CEA-4967-B511-C206EE7C4187}" srcOrd="1" destOrd="0" presId="urn:microsoft.com/office/officeart/2005/8/layout/arrow2"/>
    <dgm:cxn modelId="{BD53ADFC-0BCB-48ED-89CB-E8284C2F9013}" type="presParOf" srcId="{4D11C41B-101F-4971-B7E0-503506B56FF1}" destId="{B45BAED8-D559-465E-AC6D-07F0EECE6912}" srcOrd="2" destOrd="0" presId="urn:microsoft.com/office/officeart/2005/8/layout/arrow2"/>
    <dgm:cxn modelId="{236005E0-0080-4268-8462-6F6986DE7FE1}" type="presParOf" srcId="{4D11C41B-101F-4971-B7E0-503506B56FF1}" destId="{EB02D076-4402-4468-B56C-225139377FE6}" srcOrd="3" destOrd="0" presId="urn:microsoft.com/office/officeart/2005/8/layout/arrow2"/>
    <dgm:cxn modelId="{1F735888-9DB0-4307-88A2-AAFF9E00DC70}" type="presParOf" srcId="{4D11C41B-101F-4971-B7E0-503506B56FF1}" destId="{55C7BF7A-F17B-4C1F-BBA0-594A751E10CE}" srcOrd="4" destOrd="0" presId="urn:microsoft.com/office/officeart/2005/8/layout/arrow2"/>
    <dgm:cxn modelId="{A149862E-934D-4B6C-B63F-8D5E1A4D9F67}" type="presParOf" srcId="{4D11C41B-101F-4971-B7E0-503506B56FF1}" destId="{E702E895-C56D-4116-A858-9BB73098619C}" srcOrd="5" destOrd="0" presId="urn:microsoft.com/office/officeart/2005/8/layout/arrow2"/>
    <dgm:cxn modelId="{F60347CE-BE9D-4E8B-B7C8-6467A87A3DE5}" type="presParOf" srcId="{4D11C41B-101F-4971-B7E0-503506B56FF1}" destId="{7BC89D3C-98AC-4FC5-B41F-14396A597737}" srcOrd="6" destOrd="0" presId="urn:microsoft.com/office/officeart/2005/8/layout/arrow2"/>
    <dgm:cxn modelId="{1DB40E44-C03C-4CBB-A7ED-B9167B3EC5B4}" type="presParOf" srcId="{4D11C41B-101F-4971-B7E0-503506B56FF1}" destId="{0DEAC611-20F7-49CA-B4B7-9D20348E4505}" srcOrd="7" destOrd="0" presId="urn:microsoft.com/office/officeart/2005/8/layout/arrow2"/>
    <dgm:cxn modelId="{B1768469-73FA-4523-AABA-51421F592247}" type="presParOf" srcId="{4D11C41B-101F-4971-B7E0-503506B56FF1}" destId="{CA83C80F-2FC3-45CA-9936-067E968D62F3}" srcOrd="8" destOrd="0" presId="urn:microsoft.com/office/officeart/2005/8/layout/arrow2"/>
    <dgm:cxn modelId="{A23FC561-E527-4753-88E6-90C7B583EAA7}" type="presParOf" srcId="{4D11C41B-101F-4971-B7E0-503506B56FF1}" destId="{F241E561-1D44-456D-86D6-D2BD6335361E}"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2210"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62211"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62212" name="Rectangle 4"/>
          <p:cNvSpPr>
            <a:spLocks noGrp="1" noChangeArrowheads="1"/>
          </p:cNvSpPr>
          <p:nvPr>
            <p:ph type="ftr" sz="quarter" idx="2"/>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62213" name="Rectangle 5"/>
          <p:cNvSpPr>
            <a:spLocks noGrp="1" noChangeArrowheads="1"/>
          </p:cNvSpPr>
          <p:nvPr>
            <p:ph type="sldNum" sz="quarter" idx="3"/>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88C7BA7-D46B-466A-8806-91DA845E3E7D}" type="slidenum">
              <a:rPr lang="en-US" altLang="en-US"/>
              <a:pPr>
                <a:defRPr/>
              </a:pPr>
              <a:t>‹#›</a:t>
            </a:fld>
            <a:endParaRPr lang="en-US" altLang="en-US"/>
          </a:p>
        </p:txBody>
      </p:sp>
    </p:spTree>
    <p:extLst>
      <p:ext uri="{BB962C8B-B14F-4D97-AF65-F5344CB8AC3E}">
        <p14:creationId xmlns:p14="http://schemas.microsoft.com/office/powerpoint/2010/main" val="161382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395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84A40F9-C0D5-4A5B-9496-A31C7A358375}" type="slidenum">
              <a:rPr lang="en-US" altLang="en-US"/>
              <a:pPr>
                <a:defRPr/>
              </a:pPr>
              <a:t>‹#›</a:t>
            </a:fld>
            <a:endParaRPr lang="en-US" altLang="en-US"/>
          </a:p>
        </p:txBody>
      </p:sp>
    </p:spTree>
    <p:extLst>
      <p:ext uri="{BB962C8B-B14F-4D97-AF65-F5344CB8AC3E}">
        <p14:creationId xmlns:p14="http://schemas.microsoft.com/office/powerpoint/2010/main" val="41420403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2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257.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258.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259.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260.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261.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262.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263.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264.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265.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26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267.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268.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269.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270.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271.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272.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273.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274.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275.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27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277.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278.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285.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286.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287.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288.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289.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290.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291.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29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293.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294.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295.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296.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297.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298.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299.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322.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3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9823AAF-3EDE-436D-8C66-1613DC0E8C58}" type="slidenum">
              <a:rPr lang="en-US" altLang="en-US" smtClean="0"/>
              <a:pPr/>
              <a:t>1</a:t>
            </a:fld>
            <a:endParaRPr lang="en-US" altLang="en-US" smtClean="0"/>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5E0657D-915C-4E79-AD8B-C50C879A1F10}" type="slidenum">
              <a:rPr lang="en-US" altLang="en-US" smtClean="0"/>
              <a:pPr/>
              <a:t>35</a:t>
            </a:fld>
            <a:endParaRPr lang="en-US" altLang="en-US" smtClean="0"/>
          </a:p>
        </p:txBody>
      </p:sp>
      <p:sp>
        <p:nvSpPr>
          <p:cNvPr id="374787" name="Rectangle 2"/>
          <p:cNvSpPr>
            <a:spLocks noGrp="1" noRot="1" noChangeAspect="1" noChangeArrowheads="1" noTextEdit="1"/>
          </p:cNvSpPr>
          <p:nvPr>
            <p:ph type="sldImg"/>
          </p:nvPr>
        </p:nvSpPr>
        <p:spPr>
          <a:ln/>
        </p:spPr>
      </p:sp>
      <p:sp>
        <p:nvSpPr>
          <p:cNvPr id="374788"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165</a:t>
            </a:fld>
            <a:endParaRPr lang="en-US" sz="1200">
              <a:latin typeface="+mn-lt"/>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166</a:t>
            </a:fld>
            <a:endParaRPr lang="en-US" sz="1200">
              <a:latin typeface="+mn-lt"/>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167</a:t>
            </a:fld>
            <a:endParaRPr lang="en-US" sz="1200">
              <a:latin typeface="+mn-lt"/>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168</a:t>
            </a:fld>
            <a:endParaRPr lang="en-US" sz="1200">
              <a:latin typeface="+mn-lt"/>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Slide Image Placeholder 1"/>
          <p:cNvSpPr>
            <a:spLocks noGrp="1" noRot="1" noChangeAspect="1" noTextEdit="1"/>
          </p:cNvSpPr>
          <p:nvPr>
            <p:ph type="sldImg"/>
          </p:nvPr>
        </p:nvSpPr>
        <p:spPr>
          <a:ln/>
        </p:spPr>
      </p:sp>
      <p:sp>
        <p:nvSpPr>
          <p:cNvPr id="394243"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A73AD102-DA80-4191-BF20-A07961C6916C}" type="slidenum">
              <a:rPr lang="en-US" sz="1200">
                <a:latin typeface="+mn-lt"/>
              </a:rPr>
              <a:pPr algn="r">
                <a:defRPr/>
              </a:pPr>
              <a:t>169</a:t>
            </a:fld>
            <a:endParaRPr lang="en-US" sz="1200">
              <a:latin typeface="+mn-lt"/>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Slide Image Placeholder 1"/>
          <p:cNvSpPr>
            <a:spLocks noGrp="1" noRot="1" noChangeAspect="1" noTextEdit="1"/>
          </p:cNvSpPr>
          <p:nvPr>
            <p:ph type="sldImg"/>
          </p:nvPr>
        </p:nvSpPr>
        <p:spPr>
          <a:ln/>
        </p:spPr>
      </p:sp>
      <p:sp>
        <p:nvSpPr>
          <p:cNvPr id="396291"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396292"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103492E-11A1-442E-AFF9-15E4924D5CF3}" type="slidenum">
              <a:rPr lang="en-US" altLang="en-US" smtClean="0"/>
              <a:pPr/>
              <a:t>173</a:t>
            </a:fld>
            <a:endParaRPr lang="en-US" altLang="en-US" smtClean="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Slide Image Placeholder 1"/>
          <p:cNvSpPr>
            <a:spLocks noGrp="1" noRot="1" noChangeAspect="1" noTextEdit="1"/>
          </p:cNvSpPr>
          <p:nvPr>
            <p:ph type="sldImg"/>
          </p:nvPr>
        </p:nvSpPr>
        <p:spPr>
          <a:ln/>
        </p:spPr>
      </p:sp>
      <p:sp>
        <p:nvSpPr>
          <p:cNvPr id="397315"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397316"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A2415B-D2A9-4DB3-B578-0F42DDA016B8}" type="slidenum">
              <a:rPr lang="en-US" altLang="en-US" smtClean="0"/>
              <a:pPr/>
              <a:t>174</a:t>
            </a:fld>
            <a:endParaRPr lang="en-US" altLang="en-US" smtClean="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Slide Image Placeholder 1"/>
          <p:cNvSpPr>
            <a:spLocks noGrp="1" noRot="1" noChangeAspect="1" noTextEdit="1"/>
          </p:cNvSpPr>
          <p:nvPr>
            <p:ph type="sldImg"/>
          </p:nvPr>
        </p:nvSpPr>
        <p:spPr>
          <a:ln/>
        </p:spPr>
      </p:sp>
      <p:sp>
        <p:nvSpPr>
          <p:cNvPr id="39833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398340" name="Slide Number Placeholder 3"/>
          <p:cNvSpPr>
            <a:spLocks noGrp="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F0B128-D3EE-4ADF-81D5-46FAD5AEE17A}" type="slidenum">
              <a:rPr lang="en-US" altLang="en-US" smtClean="0"/>
              <a:pPr/>
              <a:t>175</a:t>
            </a:fld>
            <a:endParaRPr lang="en-US" altLang="en-US" smtClean="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9150E7C-2246-48E8-8618-B0FF701048AE}" type="slidenum">
              <a:rPr lang="en-US" altLang="en-US" smtClean="0"/>
              <a:pPr/>
              <a:t>176</a:t>
            </a:fld>
            <a:endParaRPr lang="en-US" altLang="en-US" smtClean="0"/>
          </a:p>
        </p:txBody>
      </p:sp>
      <p:sp>
        <p:nvSpPr>
          <p:cNvPr id="399363" name="Rectangle 2"/>
          <p:cNvSpPr>
            <a:spLocks noGrp="1" noRot="1" noChangeAspect="1" noChangeArrowheads="1" noTextEdit="1"/>
          </p:cNvSpPr>
          <p:nvPr>
            <p:ph type="sldImg"/>
          </p:nvPr>
        </p:nvSpPr>
        <p:spPr>
          <a:ln/>
        </p:spPr>
      </p:sp>
      <p:sp>
        <p:nvSpPr>
          <p:cNvPr id="399364"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7F19A5-CD4A-4AA7-B41B-2D4F9AA503E8}" type="slidenum">
              <a:rPr lang="en-US" altLang="en-US" smtClean="0"/>
              <a:pPr/>
              <a:t>177</a:t>
            </a:fld>
            <a:endParaRPr lang="en-US" altLang="en-US" smtClean="0"/>
          </a:p>
        </p:txBody>
      </p:sp>
      <p:sp>
        <p:nvSpPr>
          <p:cNvPr id="400387" name="Rectangle 2"/>
          <p:cNvSpPr>
            <a:spLocks noGrp="1" noRot="1" noChangeAspect="1" noChangeArrowheads="1" noTextEdit="1"/>
          </p:cNvSpPr>
          <p:nvPr>
            <p:ph type="sldImg"/>
          </p:nvPr>
        </p:nvSpPr>
        <p:spPr>
          <a:ln/>
        </p:spPr>
      </p:sp>
      <p:sp>
        <p:nvSpPr>
          <p:cNvPr id="400388"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2189AA2-33D7-4782-8CF5-AC0E86BD6530}" type="slidenum">
              <a:rPr lang="en-US" altLang="en-US" smtClean="0"/>
              <a:pPr/>
              <a:t>36</a:t>
            </a:fld>
            <a:endParaRPr lang="en-US" altLang="en-US" smtClean="0"/>
          </a:p>
        </p:txBody>
      </p:sp>
      <p:sp>
        <p:nvSpPr>
          <p:cNvPr id="375811" name="Rectangle 2"/>
          <p:cNvSpPr>
            <a:spLocks noGrp="1" noRot="1" noChangeAspect="1" noChangeArrowheads="1" noTextEdit="1"/>
          </p:cNvSpPr>
          <p:nvPr>
            <p:ph type="sldImg"/>
          </p:nvPr>
        </p:nvSpPr>
        <p:spPr>
          <a:ln/>
        </p:spPr>
      </p:sp>
      <p:sp>
        <p:nvSpPr>
          <p:cNvPr id="375812"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E3EA291-86DE-4108-9904-633659E0F215}" type="slidenum">
              <a:rPr lang="en-US" altLang="en-US" smtClean="0"/>
              <a:pPr/>
              <a:t>178</a:t>
            </a:fld>
            <a:endParaRPr lang="en-US" altLang="en-US" smtClean="0"/>
          </a:p>
        </p:txBody>
      </p:sp>
      <p:sp>
        <p:nvSpPr>
          <p:cNvPr id="401411" name="Rectangle 2"/>
          <p:cNvSpPr>
            <a:spLocks noGrp="1" noRot="1" noChangeAspect="1" noChangeArrowheads="1" noTextEdit="1"/>
          </p:cNvSpPr>
          <p:nvPr>
            <p:ph type="sldImg"/>
          </p:nvPr>
        </p:nvSpPr>
        <p:spPr>
          <a:ln/>
        </p:spPr>
      </p:sp>
      <p:sp>
        <p:nvSpPr>
          <p:cNvPr id="401412"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3D94BD87-8CAA-4326-818A-45B3240E1925}" type="slidenum">
              <a:rPr lang="en-US" altLang="en-US" sz="1200"/>
              <a:pPr algn="r"/>
              <a:t>179</a:t>
            </a:fld>
            <a:endParaRPr lang="en-US" altLang="en-US" sz="1200"/>
          </a:p>
        </p:txBody>
      </p:sp>
      <p:sp>
        <p:nvSpPr>
          <p:cNvPr id="403459" name="Rectangle 2"/>
          <p:cNvSpPr>
            <a:spLocks noGrp="1" noRot="1" noChangeAspect="1" noChangeArrowheads="1" noTextEdit="1"/>
          </p:cNvSpPr>
          <p:nvPr>
            <p:ph type="sldImg"/>
          </p:nvPr>
        </p:nvSpPr>
        <p:spPr>
          <a:ln/>
        </p:spPr>
      </p:sp>
      <p:sp>
        <p:nvSpPr>
          <p:cNvPr id="4034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AE85A9D7-44BF-4EFA-868D-41C4DAEED131}" type="slidenum">
              <a:rPr lang="en-US" altLang="en-US" sz="1200"/>
              <a:pPr algn="r"/>
              <a:t>180</a:t>
            </a:fld>
            <a:endParaRPr lang="en-US" altLang="en-US" sz="1200"/>
          </a:p>
        </p:txBody>
      </p:sp>
      <p:sp>
        <p:nvSpPr>
          <p:cNvPr id="404483" name="Rectangle 2"/>
          <p:cNvSpPr>
            <a:spLocks noGrp="1" noRot="1" noChangeAspect="1" noChangeArrowheads="1" noTextEdit="1"/>
          </p:cNvSpPr>
          <p:nvPr>
            <p:ph type="sldImg"/>
          </p:nvPr>
        </p:nvSpPr>
        <p:spPr>
          <a:ln/>
        </p:spPr>
      </p:sp>
      <p:sp>
        <p:nvSpPr>
          <p:cNvPr id="4044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54F71EE7-696F-4566-B3DE-ED5B16F3F93C}" type="slidenum">
              <a:rPr lang="en-US" altLang="en-US" sz="1200"/>
              <a:pPr algn="r"/>
              <a:t>181</a:t>
            </a:fld>
            <a:endParaRPr lang="en-US" altLang="en-US" sz="1200"/>
          </a:p>
        </p:txBody>
      </p:sp>
      <p:sp>
        <p:nvSpPr>
          <p:cNvPr id="405507" name="Rectangle 2"/>
          <p:cNvSpPr>
            <a:spLocks noGrp="1" noRot="1" noChangeAspect="1" noChangeArrowheads="1" noTextEdit="1"/>
          </p:cNvSpPr>
          <p:nvPr>
            <p:ph type="sldImg"/>
          </p:nvPr>
        </p:nvSpPr>
        <p:spPr>
          <a:ln/>
        </p:spPr>
      </p:sp>
      <p:sp>
        <p:nvSpPr>
          <p:cNvPr id="4055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BEBD3F1-EC2B-4485-97D7-7A03CCBD5732}" type="slidenum">
              <a:rPr lang="en-US" altLang="en-US" smtClean="0"/>
              <a:pPr/>
              <a:t>183</a:t>
            </a:fld>
            <a:endParaRPr lang="en-US" altLang="en-US" smtClean="0"/>
          </a:p>
        </p:txBody>
      </p:sp>
      <p:sp>
        <p:nvSpPr>
          <p:cNvPr id="407555" name="Rectangle 2"/>
          <p:cNvSpPr>
            <a:spLocks noGrp="1" noRot="1" noChangeAspect="1" noChangeArrowheads="1" noTextEdit="1"/>
          </p:cNvSpPr>
          <p:nvPr>
            <p:ph type="sldImg"/>
          </p:nvPr>
        </p:nvSpPr>
        <p:spPr>
          <a:ln/>
        </p:spPr>
      </p:sp>
      <p:sp>
        <p:nvSpPr>
          <p:cNvPr id="407556"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184</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185</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186</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187</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274B748-7157-456C-A743-BA957A0DE05A}" type="slidenum">
              <a:rPr lang="en-US" altLang="en-US" smtClean="0"/>
              <a:pPr/>
              <a:t>188</a:t>
            </a:fld>
            <a:endParaRPr lang="en-US" altLang="en-US" smtClean="0"/>
          </a:p>
        </p:txBody>
      </p:sp>
      <p:sp>
        <p:nvSpPr>
          <p:cNvPr id="408579" name="Rectangle 2"/>
          <p:cNvSpPr>
            <a:spLocks noGrp="1" noRot="1" noChangeAspect="1" noChangeArrowheads="1" noTextEdit="1"/>
          </p:cNvSpPr>
          <p:nvPr>
            <p:ph type="sldImg"/>
          </p:nvPr>
        </p:nvSpPr>
        <p:spPr>
          <a:ln/>
        </p:spPr>
      </p:sp>
      <p:sp>
        <p:nvSpPr>
          <p:cNvPr id="40858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F2EBEBC-F625-42DD-A4EB-6A572A6817FF}" type="slidenum">
              <a:rPr lang="en-US" altLang="en-US" smtClean="0"/>
              <a:pPr/>
              <a:t>52</a:t>
            </a:fld>
            <a:endParaRPr lang="en-US" altLang="en-US" smtClean="0"/>
          </a:p>
        </p:txBody>
      </p:sp>
      <p:sp>
        <p:nvSpPr>
          <p:cNvPr id="376835" name="Rectangle 2"/>
          <p:cNvSpPr>
            <a:spLocks noGrp="1" noRot="1" noChangeAspect="1" noChangeArrowheads="1" noTextEdit="1"/>
          </p:cNvSpPr>
          <p:nvPr>
            <p:ph type="sldImg"/>
          </p:nvPr>
        </p:nvSpPr>
        <p:spPr>
          <a:ln/>
        </p:spPr>
      </p:sp>
      <p:sp>
        <p:nvSpPr>
          <p:cNvPr id="376836"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CF71EDD-3275-449B-AC92-1A078F048A28}" type="slidenum">
              <a:rPr lang="en-US" altLang="en-US" smtClean="0"/>
              <a:pPr/>
              <a:t>189</a:t>
            </a:fld>
            <a:endParaRPr lang="en-US" altLang="en-US" smtClean="0"/>
          </a:p>
        </p:txBody>
      </p:sp>
      <p:sp>
        <p:nvSpPr>
          <p:cNvPr id="413699" name="Rectangle 2"/>
          <p:cNvSpPr>
            <a:spLocks noGrp="1" noRot="1" noChangeAspect="1" noChangeArrowheads="1" noTextEdit="1"/>
          </p:cNvSpPr>
          <p:nvPr>
            <p:ph type="sldImg"/>
          </p:nvPr>
        </p:nvSpPr>
        <p:spPr>
          <a:ln/>
        </p:spPr>
      </p:sp>
      <p:sp>
        <p:nvSpPr>
          <p:cNvPr id="41370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B3A64E7-E507-4934-9568-1DCCB946CA72}" type="slidenum">
              <a:rPr lang="en-US" altLang="en-US" smtClean="0"/>
              <a:pPr/>
              <a:t>190</a:t>
            </a:fld>
            <a:endParaRPr lang="en-US" altLang="en-US" smtClean="0"/>
          </a:p>
        </p:txBody>
      </p:sp>
      <p:sp>
        <p:nvSpPr>
          <p:cNvPr id="414723" name="Rectangle 2"/>
          <p:cNvSpPr>
            <a:spLocks noGrp="1" noRot="1" noChangeAspect="1" noChangeArrowheads="1" noTextEdit="1"/>
          </p:cNvSpPr>
          <p:nvPr>
            <p:ph type="sldImg"/>
          </p:nvPr>
        </p:nvSpPr>
        <p:spPr>
          <a:ln/>
        </p:spPr>
      </p:sp>
      <p:sp>
        <p:nvSpPr>
          <p:cNvPr id="414724"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926430-5FFD-4475-8FC4-BA6669EC0A0F}" type="slidenum">
              <a:rPr lang="en-US" altLang="en-US" smtClean="0"/>
              <a:pPr/>
              <a:t>191</a:t>
            </a:fld>
            <a:endParaRPr lang="en-US" altLang="en-US" smtClean="0"/>
          </a:p>
        </p:txBody>
      </p:sp>
      <p:sp>
        <p:nvSpPr>
          <p:cNvPr id="415747" name="Rectangle 2"/>
          <p:cNvSpPr>
            <a:spLocks noGrp="1" noRot="1" noChangeAspect="1" noChangeArrowheads="1" noTextEdit="1"/>
          </p:cNvSpPr>
          <p:nvPr>
            <p:ph type="sldImg"/>
          </p:nvPr>
        </p:nvSpPr>
        <p:spPr>
          <a:ln/>
        </p:spPr>
      </p:sp>
      <p:sp>
        <p:nvSpPr>
          <p:cNvPr id="415748"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44D9BDB-A59E-47C3-97B3-9BC7BCF5B5B1}" type="slidenum">
              <a:rPr lang="en-US" altLang="en-US" smtClean="0"/>
              <a:pPr/>
              <a:t>192</a:t>
            </a:fld>
            <a:endParaRPr lang="en-US" altLang="en-US" smtClean="0"/>
          </a:p>
        </p:txBody>
      </p:sp>
      <p:sp>
        <p:nvSpPr>
          <p:cNvPr id="416771" name="Rectangle 2"/>
          <p:cNvSpPr>
            <a:spLocks noGrp="1" noRot="1" noChangeAspect="1" noChangeArrowheads="1" noTextEdit="1"/>
          </p:cNvSpPr>
          <p:nvPr>
            <p:ph type="sldImg"/>
          </p:nvPr>
        </p:nvSpPr>
        <p:spPr>
          <a:ln/>
        </p:spPr>
      </p:sp>
      <p:sp>
        <p:nvSpPr>
          <p:cNvPr id="416772"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TextEdit="1"/>
          </p:cNvSpPr>
          <p:nvPr>
            <p:ph type="sldImg"/>
          </p:nvPr>
        </p:nvSpPr>
        <p:spPr bwMode="auto">
          <a:noFill/>
          <a:ln>
            <a:solidFill>
              <a:srgbClr val="000000"/>
            </a:solidFill>
            <a:miter lim="800000"/>
            <a:headEnd/>
            <a:tailEnd/>
          </a:ln>
        </p:spPr>
      </p:sp>
      <p:sp>
        <p:nvSpPr>
          <p:cNvPr id="7885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58</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a:ln/>
        </p:spPr>
      </p:sp>
      <p:sp>
        <p:nvSpPr>
          <p:cNvPr id="31232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Rot="1" noChangeAspect="1" noChangeArrowheads="1" noTextEdit="1"/>
          </p:cNvSpPr>
          <p:nvPr>
            <p:ph type="sldImg"/>
          </p:nvPr>
        </p:nvSpPr>
        <p:spPr>
          <a:ln/>
        </p:spPr>
      </p:sp>
      <p:sp>
        <p:nvSpPr>
          <p:cNvPr id="31437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Slide Image Placeholder 1"/>
          <p:cNvSpPr>
            <a:spLocks noGrp="1" noRot="1" noChangeAspect="1"/>
          </p:cNvSpPr>
          <p:nvPr>
            <p:ph type="sldImg"/>
          </p:nvPr>
        </p:nvSpPr>
        <p:spPr bwMode="auto">
          <a:noFill/>
          <a:ln>
            <a:solidFill>
              <a:srgbClr val="000000"/>
            </a:solidFill>
            <a:miter lim="800000"/>
            <a:headEnd/>
            <a:tailEnd/>
          </a:ln>
        </p:spPr>
      </p:sp>
      <p:sp>
        <p:nvSpPr>
          <p:cNvPr id="306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9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A2CFBD-3A7F-4937-A5D1-BC43F75B6F1F}" type="slidenum">
              <a:rPr lang="en-US"/>
              <a:pPr fontAlgn="base">
                <a:spcBef>
                  <a:spcPct val="0"/>
                </a:spcBef>
                <a:spcAft>
                  <a:spcPct val="0"/>
                </a:spcAft>
                <a:defRPr/>
              </a:pPr>
              <a:t>222</a:t>
            </a:fld>
            <a:endParaRPr lang="en-US"/>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Slide Image Placeholder 1"/>
          <p:cNvSpPr>
            <a:spLocks noGrp="1" noRot="1" noChangeAspect="1"/>
          </p:cNvSpPr>
          <p:nvPr>
            <p:ph type="sldImg"/>
          </p:nvPr>
        </p:nvSpPr>
        <p:spPr bwMode="auto">
          <a:noFill/>
          <a:ln>
            <a:solidFill>
              <a:srgbClr val="000000"/>
            </a:solidFill>
            <a:miter lim="800000"/>
            <a:headEnd/>
            <a:tailEnd/>
          </a:ln>
        </p:spPr>
      </p:sp>
      <p:sp>
        <p:nvSpPr>
          <p:cNvPr id="306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9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A2CFBD-3A7F-4937-A5D1-BC43F75B6F1F}" type="slidenum">
              <a:rPr lang="en-US"/>
              <a:pPr fontAlgn="base">
                <a:spcBef>
                  <a:spcPct val="0"/>
                </a:spcBef>
                <a:spcAft>
                  <a:spcPct val="0"/>
                </a:spcAft>
                <a:defRPr/>
              </a:pPr>
              <a:t>223</a:t>
            </a:fld>
            <a:endParaRPr lang="en-US"/>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Slide Image Placeholder 1"/>
          <p:cNvSpPr>
            <a:spLocks noGrp="1" noRot="1" noChangeAspect="1"/>
          </p:cNvSpPr>
          <p:nvPr>
            <p:ph type="sldImg"/>
          </p:nvPr>
        </p:nvSpPr>
        <p:spPr bwMode="auto">
          <a:noFill/>
          <a:ln>
            <a:solidFill>
              <a:srgbClr val="000000"/>
            </a:solidFill>
            <a:miter lim="800000"/>
            <a:headEnd/>
            <a:tailEnd/>
          </a:ln>
        </p:spPr>
      </p:sp>
      <p:sp>
        <p:nvSpPr>
          <p:cNvPr id="306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9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A2CFBD-3A7F-4937-A5D1-BC43F75B6F1F}" type="slidenum">
              <a:rPr lang="en-US"/>
              <a:pPr fontAlgn="base">
                <a:spcBef>
                  <a:spcPct val="0"/>
                </a:spcBef>
                <a:spcAft>
                  <a:spcPct val="0"/>
                </a:spcAft>
                <a:defRPr/>
              </a:pPr>
              <a:t>224</a:t>
            </a:fld>
            <a:endParaRPr lang="en-US"/>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Slide Image Placeholder 1"/>
          <p:cNvSpPr>
            <a:spLocks noGrp="1" noRot="1" noChangeAspect="1"/>
          </p:cNvSpPr>
          <p:nvPr>
            <p:ph type="sldImg"/>
          </p:nvPr>
        </p:nvSpPr>
        <p:spPr bwMode="auto">
          <a:noFill/>
          <a:ln>
            <a:solidFill>
              <a:srgbClr val="000000"/>
            </a:solidFill>
            <a:miter lim="800000"/>
            <a:headEnd/>
            <a:tailEnd/>
          </a:ln>
        </p:spPr>
      </p:sp>
      <p:sp>
        <p:nvSpPr>
          <p:cNvPr id="306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69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A2CFBD-3A7F-4937-A5D1-BC43F75B6F1F}" type="slidenum">
              <a:rPr lang="en-US"/>
              <a:pPr fontAlgn="base">
                <a:spcBef>
                  <a:spcPct val="0"/>
                </a:spcBef>
                <a:spcAft>
                  <a:spcPct val="0"/>
                </a:spcAft>
                <a:defRPr/>
              </a:pPr>
              <a:t>225</a:t>
            </a:fld>
            <a:endParaRPr lang="en-US"/>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Slide Image Placeholder 1"/>
          <p:cNvSpPr>
            <a:spLocks noGrp="1" noRot="1" noChangeAspect="1"/>
          </p:cNvSpPr>
          <p:nvPr>
            <p:ph type="sldImg"/>
          </p:nvPr>
        </p:nvSpPr>
        <p:spPr bwMode="auto">
          <a:noFill/>
          <a:ln>
            <a:solidFill>
              <a:srgbClr val="000000"/>
            </a:solidFill>
            <a:miter lim="800000"/>
            <a:headEnd/>
            <a:tailEnd/>
          </a:ln>
        </p:spPr>
      </p:sp>
      <p:sp>
        <p:nvSpPr>
          <p:cNvPr id="306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9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A2CFBD-3A7F-4937-A5D1-BC43F75B6F1F}" type="slidenum">
              <a:rPr lang="en-US"/>
              <a:pPr fontAlgn="base">
                <a:spcBef>
                  <a:spcPct val="0"/>
                </a:spcBef>
                <a:spcAft>
                  <a:spcPct val="0"/>
                </a:spcAft>
                <a:defRPr/>
              </a:pPr>
              <a:t>226</a:t>
            </a:fld>
            <a:endParaRPr lang="en-US"/>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Slide Image Placeholder 1"/>
          <p:cNvSpPr>
            <a:spLocks noGrp="1" noRot="1" noChangeAspect="1"/>
          </p:cNvSpPr>
          <p:nvPr>
            <p:ph type="sldImg"/>
          </p:nvPr>
        </p:nvSpPr>
        <p:spPr bwMode="auto">
          <a:noFill/>
          <a:ln>
            <a:solidFill>
              <a:srgbClr val="000000"/>
            </a:solidFill>
            <a:miter lim="800000"/>
            <a:headEnd/>
            <a:tailEnd/>
          </a:ln>
        </p:spPr>
      </p:sp>
      <p:sp>
        <p:nvSpPr>
          <p:cNvPr id="306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9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A2CFBD-3A7F-4937-A5D1-BC43F75B6F1F}" type="slidenum">
              <a:rPr lang="en-US"/>
              <a:pPr fontAlgn="base">
                <a:spcBef>
                  <a:spcPct val="0"/>
                </a:spcBef>
                <a:spcAft>
                  <a:spcPct val="0"/>
                </a:spcAft>
                <a:defRPr/>
              </a:pPr>
              <a:t>227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59</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Slide Image Placeholder 1"/>
          <p:cNvSpPr>
            <a:spLocks noGrp="1" noRot="1" noChangeAspect="1"/>
          </p:cNvSpPr>
          <p:nvPr>
            <p:ph type="sldImg"/>
          </p:nvPr>
        </p:nvSpPr>
        <p:spPr bwMode="auto">
          <a:noFill/>
          <a:ln>
            <a:solidFill>
              <a:srgbClr val="000000"/>
            </a:solidFill>
            <a:miter lim="800000"/>
            <a:headEnd/>
            <a:tailEnd/>
          </a:ln>
        </p:spPr>
      </p:sp>
      <p:sp>
        <p:nvSpPr>
          <p:cNvPr id="306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93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A2CFBD-3A7F-4937-A5D1-BC43F75B6F1F}" type="slidenum">
              <a:rPr lang="en-US"/>
              <a:pPr fontAlgn="base">
                <a:spcBef>
                  <a:spcPct val="0"/>
                </a:spcBef>
                <a:spcAft>
                  <a:spcPct val="0"/>
                </a:spcAft>
                <a:defRPr/>
              </a:pPr>
              <a:t>228</a:t>
            </a:fld>
            <a:endParaRPr lang="en-US"/>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Rot="1" noChangeAspect="1" noChangeArrowheads="1" noTextEdit="1"/>
          </p:cNvSpPr>
          <p:nvPr>
            <p:ph type="sldImg"/>
          </p:nvPr>
        </p:nvSpPr>
        <p:spPr>
          <a:ln/>
        </p:spPr>
      </p:sp>
      <p:sp>
        <p:nvSpPr>
          <p:cNvPr id="31846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Rot="1" noChangeAspect="1" noChangeArrowheads="1" noTextEdit="1"/>
          </p:cNvSpPr>
          <p:nvPr>
            <p:ph type="sldImg"/>
          </p:nvPr>
        </p:nvSpPr>
        <p:spPr>
          <a:ln/>
        </p:spPr>
      </p:sp>
      <p:sp>
        <p:nvSpPr>
          <p:cNvPr id="31949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256</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60</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257</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258</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259</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260</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261</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262</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263</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264</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265</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266</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61</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267</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Rot="1" noChangeAspect="1" noChangeArrowheads="1" noTextEdit="1"/>
          </p:cNvSpPr>
          <p:nvPr>
            <p:ph type="sldImg"/>
          </p:nvPr>
        </p:nvSpPr>
        <p:spPr>
          <a:ln/>
        </p:spPr>
      </p:sp>
      <p:sp>
        <p:nvSpPr>
          <p:cNvPr id="34304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Rot="1" noChangeAspect="1" noChangeArrowheads="1" noTextEdit="1"/>
          </p:cNvSpPr>
          <p:nvPr>
            <p:ph type="sldImg"/>
          </p:nvPr>
        </p:nvSpPr>
        <p:spPr>
          <a:ln/>
        </p:spPr>
      </p:sp>
      <p:sp>
        <p:nvSpPr>
          <p:cNvPr id="34918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Rot="1" noChangeAspect="1" noChangeArrowheads="1" noTextEdit="1"/>
          </p:cNvSpPr>
          <p:nvPr>
            <p:ph type="sldImg"/>
          </p:nvPr>
        </p:nvSpPr>
        <p:spPr>
          <a:ln/>
        </p:spPr>
      </p:sp>
      <p:sp>
        <p:nvSpPr>
          <p:cNvPr id="35021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62</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Rot="1" noChangeAspect="1" noChangeArrowheads="1" noTextEdit="1"/>
          </p:cNvSpPr>
          <p:nvPr>
            <p:ph type="sldImg"/>
          </p:nvPr>
        </p:nvSpPr>
        <p:spPr>
          <a:ln/>
        </p:spPr>
      </p:sp>
      <p:sp>
        <p:nvSpPr>
          <p:cNvPr id="35123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Rot="1" noChangeAspect="1" noChangeArrowheads="1" noTextEdit="1"/>
          </p:cNvSpPr>
          <p:nvPr>
            <p:ph type="sldImg"/>
          </p:nvPr>
        </p:nvSpPr>
        <p:spPr>
          <a:ln/>
        </p:spPr>
      </p:sp>
      <p:sp>
        <p:nvSpPr>
          <p:cNvPr id="3522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Rot="1" noChangeAspect="1" noChangeArrowheads="1" noTextEdit="1"/>
          </p:cNvSpPr>
          <p:nvPr>
            <p:ph type="sldImg"/>
          </p:nvPr>
        </p:nvSpPr>
        <p:spPr>
          <a:ln/>
        </p:spPr>
      </p:sp>
      <p:sp>
        <p:nvSpPr>
          <p:cNvPr id="35328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Rot="1" noChangeAspect="1" noChangeArrowheads="1" noTextEdit="1"/>
          </p:cNvSpPr>
          <p:nvPr>
            <p:ph type="sldImg"/>
          </p:nvPr>
        </p:nvSpPr>
        <p:spPr>
          <a:ln/>
        </p:spPr>
      </p:sp>
      <p:sp>
        <p:nvSpPr>
          <p:cNvPr id="35533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63</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Rot="1" noChangeAspect="1" noChangeArrowheads="1" noTextEdit="1"/>
          </p:cNvSpPr>
          <p:nvPr>
            <p:ph type="sldImg"/>
          </p:nvPr>
        </p:nvSpPr>
        <p:spPr>
          <a:ln/>
        </p:spPr>
      </p:sp>
      <p:sp>
        <p:nvSpPr>
          <p:cNvPr id="36147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Grp="1" noRot="1" noChangeAspect="1" noChangeArrowheads="1" noTextEdit="1"/>
          </p:cNvSpPr>
          <p:nvPr>
            <p:ph type="sldImg"/>
          </p:nvPr>
        </p:nvSpPr>
        <p:spPr>
          <a:ln/>
        </p:spPr>
      </p:sp>
      <p:sp>
        <p:nvSpPr>
          <p:cNvPr id="36352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51C06A7-457B-4BED-A394-618CE4233099}" type="slidenum">
              <a:rPr lang="en-US" altLang="en-US" smtClean="0"/>
              <a:pPr/>
              <a:t>322</a:t>
            </a:fld>
            <a:endParaRPr lang="en-US" altLang="en-US" smtClean="0"/>
          </a:p>
        </p:txBody>
      </p:sp>
      <p:sp>
        <p:nvSpPr>
          <p:cNvPr id="428035" name="Rectangle 2"/>
          <p:cNvSpPr>
            <a:spLocks noGrp="1" noRot="1" noChangeAspect="1" noChangeArrowheads="1" noTextEdit="1"/>
          </p:cNvSpPr>
          <p:nvPr>
            <p:ph type="sldImg"/>
          </p:nvPr>
        </p:nvSpPr>
        <p:spPr>
          <a:ln/>
        </p:spPr>
      </p:sp>
      <p:sp>
        <p:nvSpPr>
          <p:cNvPr id="428036"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B776F31-6583-4611-807C-101AE24A96DE}" type="slidenum">
              <a:rPr lang="en-US" altLang="en-US" smtClean="0"/>
              <a:pPr/>
              <a:t>323</a:t>
            </a:fld>
            <a:endParaRPr lang="en-US" altLang="en-US" smtClean="0"/>
          </a:p>
        </p:txBody>
      </p:sp>
      <p:sp>
        <p:nvSpPr>
          <p:cNvPr id="429059" name="Rectangle 2"/>
          <p:cNvSpPr>
            <a:spLocks noGrp="1" noRot="1" noChangeAspect="1" noChangeArrowheads="1" noTextEdit="1"/>
          </p:cNvSpPr>
          <p:nvPr>
            <p:ph type="sldImg"/>
          </p:nvPr>
        </p:nvSpPr>
        <p:spPr>
          <a:ln/>
        </p:spPr>
      </p:sp>
      <p:sp>
        <p:nvSpPr>
          <p:cNvPr id="429060"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64</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5334DF4-ACDE-4A5B-AC25-809B5CD2A869}" type="slidenum">
              <a:rPr lang="en-US" altLang="en-US" smtClean="0"/>
              <a:pPr/>
              <a:t>18</a:t>
            </a:fld>
            <a:endParaRPr lang="en-US" altLang="en-US" smtClean="0"/>
          </a:p>
        </p:txBody>
      </p:sp>
      <p:sp>
        <p:nvSpPr>
          <p:cNvPr id="261123" name="Rectangle 2"/>
          <p:cNvSpPr>
            <a:spLocks noGrp="1" noRot="1" noChangeAspect="1" noChangeArrowheads="1" noTextEdit="1"/>
          </p:cNvSpPr>
          <p:nvPr>
            <p:ph type="sldImg"/>
          </p:nvPr>
        </p:nvSpPr>
        <p:spPr>
          <a:ln/>
        </p:spPr>
      </p:sp>
      <p:sp>
        <p:nvSpPr>
          <p:cNvPr id="261124"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65</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66</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67</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68</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69</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70</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71</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72</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73</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E4D2748-290D-43C2-AFA9-1854A49DFB19}" type="slidenum">
              <a:rPr lang="en-US" altLang="en-US" smtClean="0"/>
              <a:pPr/>
              <a:t>20</a:t>
            </a:fld>
            <a:endParaRPr lang="en-US" altLang="en-US" smtClean="0"/>
          </a:p>
        </p:txBody>
      </p:sp>
      <p:sp>
        <p:nvSpPr>
          <p:cNvPr id="370691" name="Rectangle 2"/>
          <p:cNvSpPr>
            <a:spLocks noGrp="1" noRot="1" noChangeAspect="1" noChangeArrowheads="1" noTextEdit="1"/>
          </p:cNvSpPr>
          <p:nvPr>
            <p:ph type="sldImg"/>
          </p:nvPr>
        </p:nvSpPr>
        <p:spPr>
          <a:ln/>
        </p:spPr>
      </p:sp>
      <p:sp>
        <p:nvSpPr>
          <p:cNvPr id="370692"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B5EB848-8F9F-44A5-AC61-7EF68617EB90}" type="slidenum">
              <a:rPr lang="en-US" altLang="en-US" smtClean="0"/>
              <a:pPr/>
              <a:t>21</a:t>
            </a:fld>
            <a:endParaRPr lang="en-US" altLang="en-US" smtClean="0"/>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640B34B-F6A6-4C68-B9AB-6B42D84001F6}" type="slidenum">
              <a:rPr lang="en-US" altLang="en-US" smtClean="0"/>
              <a:pPr/>
              <a:t>23</a:t>
            </a:fld>
            <a:endParaRPr lang="en-US" altLang="en-US" smtClean="0"/>
          </a:p>
        </p:txBody>
      </p:sp>
      <p:sp>
        <p:nvSpPr>
          <p:cNvPr id="372739" name="Rectangle 2"/>
          <p:cNvSpPr>
            <a:spLocks noGrp="1" noRot="1" noChangeAspect="1" noChangeArrowheads="1" noTextEdit="1"/>
          </p:cNvSpPr>
          <p:nvPr>
            <p:ph type="sldImg"/>
          </p:nvPr>
        </p:nvSpPr>
        <p:spPr>
          <a:ln/>
        </p:spPr>
      </p:sp>
      <p:sp>
        <p:nvSpPr>
          <p:cNvPr id="37274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Rot="1" noChangeAspect="1" noChangeArrowheads="1" noTextEdit="1"/>
          </p:cNvSpPr>
          <p:nvPr>
            <p:ph type="sldImg"/>
          </p:nvPr>
        </p:nvSpPr>
        <p:spPr>
          <a:ln/>
        </p:spPr>
      </p:sp>
      <p:sp>
        <p:nvSpPr>
          <p:cNvPr id="30617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Rot="1" noChangeAspect="1" noChangeArrowheads="1" noTextEdit="1"/>
          </p:cNvSpPr>
          <p:nvPr>
            <p:ph type="sldImg"/>
          </p:nvPr>
        </p:nvSpPr>
        <p:spPr>
          <a:ln/>
        </p:spPr>
      </p:sp>
      <p:sp>
        <p:nvSpPr>
          <p:cNvPr id="3072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384642-AABE-44EB-8039-41BEEDDC7963}" type="slidenum">
              <a:rPr lang="en-US" altLang="en-US" smtClean="0"/>
              <a:pPr/>
              <a:t>29</a:t>
            </a:fld>
            <a:endParaRPr lang="en-US" altLang="en-US" smtClean="0"/>
          </a:p>
        </p:txBody>
      </p:sp>
      <p:sp>
        <p:nvSpPr>
          <p:cNvPr id="373763" name="Rectangle 2"/>
          <p:cNvSpPr>
            <a:spLocks noGrp="1" noRot="1" noChangeAspect="1" noChangeArrowheads="1" noTextEdit="1"/>
          </p:cNvSpPr>
          <p:nvPr>
            <p:ph type="sldImg"/>
          </p:nvPr>
        </p:nvSpPr>
        <p:spPr>
          <a:ln/>
        </p:spPr>
      </p:sp>
      <p:sp>
        <p:nvSpPr>
          <p:cNvPr id="373764"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110</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8879C5F-B452-40E6-8294-62777EFB25E7}" type="slidenum">
              <a:rPr lang="en-US" altLang="en-US" smtClean="0"/>
              <a:pPr/>
              <a:t>111</a:t>
            </a:fld>
            <a:endParaRPr lang="en-US" altLang="en-US" smtClean="0"/>
          </a:p>
        </p:txBody>
      </p:sp>
      <p:sp>
        <p:nvSpPr>
          <p:cNvPr id="378883" name="Rectangle 2"/>
          <p:cNvSpPr>
            <a:spLocks noGrp="1" noRot="1" noChangeAspect="1" noChangeArrowheads="1" noTextEdit="1"/>
          </p:cNvSpPr>
          <p:nvPr>
            <p:ph type="sldImg"/>
          </p:nvPr>
        </p:nvSpPr>
        <p:spPr>
          <a:ln/>
        </p:spPr>
      </p:sp>
      <p:sp>
        <p:nvSpPr>
          <p:cNvPr id="378884"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1"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57A08350-ACD6-4D55-97DC-295B2E5AFF42}" type="slidenum">
              <a:rPr lang="en-US" sz="1200">
                <a:latin typeface="+mn-lt"/>
              </a:rPr>
              <a:pPr algn="r">
                <a:defRPr/>
              </a:pPr>
              <a:t>115</a:t>
            </a:fld>
            <a:endParaRPr lang="en-US" sz="1200">
              <a:latin typeface="+mn-lt"/>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1"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06B257D0-7461-4177-BEC0-41A114E6B8F7}" type="slidenum">
              <a:rPr lang="en-US" sz="1200">
                <a:latin typeface="+mn-lt"/>
              </a:rPr>
              <a:pPr algn="r">
                <a:defRPr/>
              </a:pPr>
              <a:t>116</a:t>
            </a:fld>
            <a:endParaRPr lang="en-US" sz="1200">
              <a:latin typeface="+mn-lt"/>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TextEdit="1"/>
          </p:cNvSpPr>
          <p:nvPr>
            <p:ph type="sldImg"/>
          </p:nvPr>
        </p:nvSpPr>
        <p:spPr bwMode="auto">
          <a:noFill/>
          <a:ln>
            <a:solidFill>
              <a:srgbClr val="000000"/>
            </a:solidFill>
            <a:miter lim="800000"/>
            <a:headEnd/>
            <a:tailEnd/>
          </a:ln>
        </p:spPr>
      </p:sp>
      <p:sp>
        <p:nvSpPr>
          <p:cNvPr id="70658"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TextEdit="1"/>
          </p:cNvSpPr>
          <p:nvPr>
            <p:ph type="sldImg"/>
          </p:nvPr>
        </p:nvSpPr>
        <p:spPr bwMode="auto">
          <a:noFill/>
          <a:ln>
            <a:solidFill>
              <a:srgbClr val="000000"/>
            </a:solidFill>
            <a:miter lim="800000"/>
            <a:headEnd/>
            <a:tailEnd/>
          </a:ln>
        </p:spPr>
      </p:sp>
      <p:sp>
        <p:nvSpPr>
          <p:cNvPr id="7475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7" name="Slide Image Placeholder 1"/>
          <p:cNvSpPr>
            <a:spLocks noGrp="1" noRot="1" noChangeAspect="1"/>
          </p:cNvSpPr>
          <p:nvPr>
            <p:ph type="sldImg"/>
          </p:nvPr>
        </p:nvSpPr>
        <p:spPr bwMode="auto">
          <a:noFill/>
          <a:ln>
            <a:solidFill>
              <a:srgbClr val="000000"/>
            </a:solidFill>
            <a:miter lim="800000"/>
            <a:headEnd/>
            <a:tailEnd/>
          </a:ln>
        </p:spPr>
      </p:sp>
      <p:sp>
        <p:nvSpPr>
          <p:cNvPr id="316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9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9EB47B-43BF-4257-994D-C770E3C34F78}" type="slidenum">
              <a:rPr lang="en-US"/>
              <a:pPr fontAlgn="base">
                <a:spcBef>
                  <a:spcPct val="0"/>
                </a:spcBef>
                <a:spcAft>
                  <a:spcPct val="0"/>
                </a:spcAft>
                <a:defRPr/>
              </a:pPr>
              <a:t>120</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TextEdit="1"/>
          </p:cNvSpPr>
          <p:nvPr>
            <p:ph type="sldImg"/>
          </p:nvPr>
        </p:nvSpPr>
        <p:spPr bwMode="auto">
          <a:noFill/>
          <a:ln>
            <a:solidFill>
              <a:srgbClr val="000000"/>
            </a:solidFill>
            <a:miter lim="800000"/>
            <a:headEnd/>
            <a:tailEnd/>
          </a:ln>
        </p:spPr>
      </p:sp>
      <p:sp>
        <p:nvSpPr>
          <p:cNvPr id="7680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Slide Image Placeholder 1"/>
          <p:cNvSpPr>
            <a:spLocks noGrp="1" noRot="1" noChangeAspect="1" noTextEdit="1"/>
          </p:cNvSpPr>
          <p:nvPr>
            <p:ph type="sldImg"/>
          </p:nvPr>
        </p:nvSpPr>
        <p:spPr>
          <a:ln/>
        </p:spPr>
      </p:sp>
      <p:sp>
        <p:nvSpPr>
          <p:cNvPr id="380931"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73731"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CE9ED27-F7B7-4B2C-AC26-76F100291B82}" type="slidenum">
              <a:rPr lang="en-US" sz="1200">
                <a:latin typeface="+mn-lt"/>
              </a:rPr>
              <a:pPr algn="r">
                <a:defRPr/>
              </a:pPr>
              <a:t>122</a:t>
            </a:fld>
            <a:endParaRPr lang="en-US" sz="1200">
              <a:latin typeface="+mn-lt"/>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F3025A69-021D-436C-A863-CB3DF1788CA7}" type="slidenum">
              <a:rPr lang="en-US" altLang="en-US" sz="1200"/>
              <a:pPr algn="r"/>
              <a:t>123</a:t>
            </a:fld>
            <a:endParaRPr lang="en-US" altLang="en-US" sz="1200"/>
          </a:p>
        </p:txBody>
      </p:sp>
      <p:sp>
        <p:nvSpPr>
          <p:cNvPr id="384003" name="Rectangle 2"/>
          <p:cNvSpPr>
            <a:spLocks noGrp="1" noRot="1" noChangeAspect="1" noChangeArrowheads="1" noTextEdit="1"/>
          </p:cNvSpPr>
          <p:nvPr>
            <p:ph type="sldImg"/>
          </p:nvPr>
        </p:nvSpPr>
        <p:spPr>
          <a:ln/>
        </p:spPr>
      </p:sp>
      <p:sp>
        <p:nvSpPr>
          <p:cNvPr id="384004"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384642-AABE-44EB-8039-41BEEDDC7963}" type="slidenum">
              <a:rPr lang="en-US" altLang="en-US" smtClean="0"/>
              <a:pPr/>
              <a:t>30</a:t>
            </a:fld>
            <a:endParaRPr lang="en-US" altLang="en-US" smtClean="0"/>
          </a:p>
        </p:txBody>
      </p:sp>
      <p:sp>
        <p:nvSpPr>
          <p:cNvPr id="373763" name="Rectangle 2"/>
          <p:cNvSpPr>
            <a:spLocks noGrp="1" noRot="1" noChangeAspect="1" noChangeArrowheads="1" noTextEdit="1"/>
          </p:cNvSpPr>
          <p:nvPr>
            <p:ph type="sldImg"/>
          </p:nvPr>
        </p:nvSpPr>
        <p:spPr>
          <a:ln/>
        </p:spPr>
      </p:sp>
      <p:sp>
        <p:nvSpPr>
          <p:cNvPr id="373764"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Slide Image Placeholder 1"/>
          <p:cNvSpPr>
            <a:spLocks noGrp="1" noRot="1" noChangeAspect="1" noTextEdit="1"/>
          </p:cNvSpPr>
          <p:nvPr>
            <p:ph type="sldImg"/>
          </p:nvPr>
        </p:nvSpPr>
        <p:spPr>
          <a:ln/>
        </p:spPr>
      </p:sp>
      <p:sp>
        <p:nvSpPr>
          <p:cNvPr id="380931"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73731"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CE9ED27-F7B7-4B2C-AC26-76F100291B82}" type="slidenum">
              <a:rPr lang="en-US" sz="1200">
                <a:latin typeface="+mn-lt"/>
              </a:rPr>
              <a:pPr algn="r">
                <a:defRPr/>
              </a:pPr>
              <a:t>124</a:t>
            </a:fld>
            <a:endParaRPr lang="en-US" sz="1200">
              <a:latin typeface="+mn-lt"/>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70E0C83F-8A92-4E2E-BE17-03795A9101B3}" type="slidenum">
              <a:rPr lang="en-US" altLang="en-US" sz="1200"/>
              <a:pPr algn="r"/>
              <a:t>125</a:t>
            </a:fld>
            <a:endParaRPr lang="en-US" altLang="en-US" sz="1200"/>
          </a:p>
        </p:txBody>
      </p:sp>
      <p:sp>
        <p:nvSpPr>
          <p:cNvPr id="381955" name="Rectangle 2"/>
          <p:cNvSpPr>
            <a:spLocks noGrp="1" noRot="1" noChangeAspect="1" noChangeArrowheads="1" noTextEdit="1"/>
          </p:cNvSpPr>
          <p:nvPr>
            <p:ph type="sldImg"/>
          </p:nvPr>
        </p:nvSpPr>
        <p:spPr>
          <a:ln/>
        </p:spPr>
      </p:sp>
      <p:sp>
        <p:nvSpPr>
          <p:cNvPr id="381956"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fld id="{AD300293-DA1A-4BAB-A5EB-082FB87A5F12}" type="slidenum">
              <a:rPr lang="en-US" altLang="en-US" sz="1200"/>
              <a:pPr algn="r"/>
              <a:t>126</a:t>
            </a:fld>
            <a:endParaRPr lang="en-US" altLang="en-US" sz="1200"/>
          </a:p>
        </p:txBody>
      </p:sp>
      <p:sp>
        <p:nvSpPr>
          <p:cNvPr id="382979" name="Rectangle 2"/>
          <p:cNvSpPr>
            <a:spLocks noGrp="1" noRot="1" noChangeAspect="1" noChangeArrowheads="1" noTextEdit="1"/>
          </p:cNvSpPr>
          <p:nvPr>
            <p:ph type="sldImg"/>
          </p:nvPr>
        </p:nvSpPr>
        <p:spPr>
          <a:ln/>
        </p:spPr>
      </p:sp>
      <p:sp>
        <p:nvSpPr>
          <p:cNvPr id="38298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Rot="1" noChangeAspect="1" noTextEdit="1"/>
          </p:cNvSpPr>
          <p:nvPr>
            <p:ph type="sldImg"/>
          </p:nvPr>
        </p:nvSpPr>
        <p:spPr>
          <a:ln/>
        </p:spPr>
      </p:sp>
      <p:sp>
        <p:nvSpPr>
          <p:cNvPr id="385027" name="Rectangle 3"/>
          <p:cNvSpPr>
            <a:spLocks noGrp="1"/>
          </p:cNvSpPr>
          <p:nvPr>
            <p:ph type="body" idx="1"/>
          </p:nvPr>
        </p:nvSpPr>
        <p:spPr>
          <a:noFill/>
        </p:spPr>
        <p:txBody>
          <a:bodyPr/>
          <a:lstStyle/>
          <a:p>
            <a:endParaRPr lang="en-US" altLang="en-US"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Rot="1" noChangeAspect="1" noTextEdit="1"/>
          </p:cNvSpPr>
          <p:nvPr>
            <p:ph type="sldImg"/>
          </p:nvPr>
        </p:nvSpPr>
        <p:spPr>
          <a:ln/>
        </p:spPr>
      </p:sp>
      <p:sp>
        <p:nvSpPr>
          <p:cNvPr id="386051" name="Rectangle 3"/>
          <p:cNvSpPr>
            <a:spLocks noGrp="1"/>
          </p:cNvSpPr>
          <p:nvPr>
            <p:ph type="body" idx="1"/>
          </p:nvPr>
        </p:nvSpPr>
        <p:spPr>
          <a:noFill/>
        </p:spPr>
        <p:txBody>
          <a:bodyPr/>
          <a:lstStyle/>
          <a:p>
            <a:endParaRPr lang="en-US" altLang="en-US"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Rot="1" noChangeAspect="1" noTextEdit="1"/>
          </p:cNvSpPr>
          <p:nvPr>
            <p:ph type="sldImg"/>
          </p:nvPr>
        </p:nvSpPr>
        <p:spPr>
          <a:ln/>
        </p:spPr>
      </p:sp>
      <p:sp>
        <p:nvSpPr>
          <p:cNvPr id="387075" name="Rectangle 3"/>
          <p:cNvSpPr>
            <a:spLocks noGrp="1"/>
          </p:cNvSpPr>
          <p:nvPr>
            <p:ph type="body" idx="1"/>
          </p:nvPr>
        </p:nvSpPr>
        <p:spPr>
          <a:noFill/>
        </p:spPr>
        <p:txBody>
          <a:bodyPr/>
          <a:lstStyle/>
          <a:p>
            <a:endParaRPr lang="en-US" altLang="en-US"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Rot="1" noChangeAspect="1" noTextEdit="1"/>
          </p:cNvSpPr>
          <p:nvPr>
            <p:ph type="sldImg"/>
          </p:nvPr>
        </p:nvSpPr>
        <p:spPr>
          <a:ln/>
        </p:spPr>
      </p:sp>
      <p:sp>
        <p:nvSpPr>
          <p:cNvPr id="388099" name="Rectangle 3"/>
          <p:cNvSpPr>
            <a:spLocks noGrp="1"/>
          </p:cNvSpPr>
          <p:nvPr>
            <p:ph type="body" idx="1"/>
          </p:nvPr>
        </p:nvSpPr>
        <p:spPr>
          <a:noFill/>
        </p:spPr>
        <p:txBody>
          <a:bodyPr/>
          <a:lstStyle/>
          <a:p>
            <a:endParaRPr lang="en-US" altLang="en-US"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Rot="1" noChangeAspect="1" noTextEdit="1"/>
          </p:cNvSpPr>
          <p:nvPr>
            <p:ph type="sldImg"/>
          </p:nvPr>
        </p:nvSpPr>
        <p:spPr>
          <a:ln/>
        </p:spPr>
      </p:sp>
      <p:sp>
        <p:nvSpPr>
          <p:cNvPr id="389123" name="Rectangle 3"/>
          <p:cNvSpPr>
            <a:spLocks noGrp="1"/>
          </p:cNvSpPr>
          <p:nvPr>
            <p:ph type="body" idx="1"/>
          </p:nvPr>
        </p:nvSpPr>
        <p:spPr>
          <a:noFill/>
        </p:spPr>
        <p:txBody>
          <a:bodyPr/>
          <a:lstStyle/>
          <a:p>
            <a:endParaRPr lang="en-US" altLang="en-US"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p:cNvSpPr>
            <a:spLocks noGrp="1" noRot="1" noChangeAspect="1" noTextEdit="1"/>
          </p:cNvSpPr>
          <p:nvPr>
            <p:ph type="sldImg"/>
          </p:nvPr>
        </p:nvSpPr>
        <p:spPr>
          <a:ln/>
        </p:spPr>
      </p:sp>
      <p:sp>
        <p:nvSpPr>
          <p:cNvPr id="390147" name="Rectangle 3"/>
          <p:cNvSpPr>
            <a:spLocks noGrp="1"/>
          </p:cNvSpPr>
          <p:nvPr>
            <p:ph type="body" idx="1"/>
          </p:nvPr>
        </p:nvSpPr>
        <p:spPr>
          <a:noFill/>
        </p:spPr>
        <p:txBody>
          <a:bodyPr/>
          <a:lstStyle/>
          <a:p>
            <a:endParaRPr lang="en-US" altLang="en-US"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Rot="1" noChangeAspect="1" noTextEdit="1"/>
          </p:cNvSpPr>
          <p:nvPr>
            <p:ph type="sldImg"/>
          </p:nvPr>
        </p:nvSpPr>
        <p:spPr>
          <a:ln/>
        </p:spPr>
      </p:sp>
      <p:sp>
        <p:nvSpPr>
          <p:cNvPr id="391171" name="Rectangle 3"/>
          <p:cNvSpPr>
            <a:spLocks noGrp="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384642-AABE-44EB-8039-41BEEDDC7963}" type="slidenum">
              <a:rPr lang="en-US" altLang="en-US" smtClean="0"/>
              <a:pPr/>
              <a:t>33</a:t>
            </a:fld>
            <a:endParaRPr lang="en-US" altLang="en-US" smtClean="0"/>
          </a:p>
        </p:txBody>
      </p:sp>
      <p:sp>
        <p:nvSpPr>
          <p:cNvPr id="373763" name="Rectangle 2"/>
          <p:cNvSpPr>
            <a:spLocks noGrp="1" noRot="1" noChangeAspect="1" noChangeArrowheads="1" noTextEdit="1"/>
          </p:cNvSpPr>
          <p:nvPr>
            <p:ph type="sldImg"/>
          </p:nvPr>
        </p:nvSpPr>
        <p:spPr>
          <a:ln/>
        </p:spPr>
      </p:sp>
      <p:sp>
        <p:nvSpPr>
          <p:cNvPr id="373764"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Rot="1" noChangeAspect="1" noTextEdit="1"/>
          </p:cNvSpPr>
          <p:nvPr>
            <p:ph type="sldImg"/>
          </p:nvPr>
        </p:nvSpPr>
        <p:spPr>
          <a:ln/>
        </p:spPr>
      </p:sp>
      <p:sp>
        <p:nvSpPr>
          <p:cNvPr id="392195" name="Rectangle 3"/>
          <p:cNvSpPr>
            <a:spLocks noGrp="1"/>
          </p:cNvSpPr>
          <p:nvPr>
            <p:ph type="body" idx="1"/>
          </p:nvPr>
        </p:nvSpPr>
        <p:spPr>
          <a:noFill/>
        </p:spPr>
        <p:txBody>
          <a:bodyPr/>
          <a:lstStyle/>
          <a:p>
            <a:endParaRPr lang="en-US" altLang="en-US"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135</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136</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137</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138</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dirty="0"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139</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151</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152</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153</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154</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384642-AABE-44EB-8039-41BEEDDC7963}" type="slidenum">
              <a:rPr lang="en-US" altLang="en-US" smtClean="0"/>
              <a:pPr/>
              <a:t>34</a:t>
            </a:fld>
            <a:endParaRPr lang="en-US" altLang="en-US" smtClean="0"/>
          </a:p>
        </p:txBody>
      </p:sp>
      <p:sp>
        <p:nvSpPr>
          <p:cNvPr id="373763" name="Rectangle 2"/>
          <p:cNvSpPr>
            <a:spLocks noGrp="1" noRot="1" noChangeAspect="1" noChangeArrowheads="1" noTextEdit="1"/>
          </p:cNvSpPr>
          <p:nvPr>
            <p:ph type="sldImg"/>
          </p:nvPr>
        </p:nvSpPr>
        <p:spPr>
          <a:ln/>
        </p:spPr>
      </p:sp>
      <p:sp>
        <p:nvSpPr>
          <p:cNvPr id="373764"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155</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156</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9EAEC4-791B-48E5-9462-68DCEA3234EF}" type="slidenum">
              <a:rPr lang="en-US" altLang="en-US" smtClean="0"/>
              <a:pPr/>
              <a:t>157</a:t>
            </a:fld>
            <a:endParaRPr lang="en-US" altLang="en-US" smtClean="0"/>
          </a:p>
        </p:txBody>
      </p:sp>
      <p:sp>
        <p:nvSpPr>
          <p:cNvPr id="377859" name="Rectangle 2"/>
          <p:cNvSpPr>
            <a:spLocks noGrp="1" noRot="1" noChangeAspect="1" noChangeArrowheads="1" noTextEdit="1"/>
          </p:cNvSpPr>
          <p:nvPr>
            <p:ph type="sldImg"/>
          </p:nvPr>
        </p:nvSpPr>
        <p:spPr>
          <a:ln/>
        </p:spPr>
      </p:sp>
      <p:sp>
        <p:nvSpPr>
          <p:cNvPr id="377860" name="Rectangle 3"/>
          <p:cNvSpPr>
            <a:spLocks noGrp="1" noChangeArrowheads="1"/>
          </p:cNvSpPr>
          <p:nvPr>
            <p:ph type="body" idx="1"/>
          </p:nvPr>
        </p:nvSpPr>
        <p:spPr>
          <a:noFill/>
        </p:spPr>
        <p:txBody>
          <a:bodyPr/>
          <a:lstStyle/>
          <a:p>
            <a:pPr eaLnBrk="1" hangingPunct="1">
              <a:spcBef>
                <a:spcPct val="0"/>
              </a:spcBef>
            </a:pPr>
            <a:endParaRPr lang="en-US" altLang="en-US"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158</a:t>
            </a:fld>
            <a:endParaRPr lang="en-US" sz="1200">
              <a:latin typeface="+mn-lt"/>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159</a:t>
            </a:fld>
            <a:endParaRPr lang="en-US" sz="1200">
              <a:latin typeface="+mn-lt"/>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160</a:t>
            </a:fld>
            <a:endParaRPr lang="en-US" sz="1200">
              <a:latin typeface="+mn-lt"/>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161</a:t>
            </a:fld>
            <a:endParaRPr lang="en-US" sz="1200">
              <a:latin typeface="+mn-lt"/>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162</a:t>
            </a:fld>
            <a:endParaRPr lang="en-US" sz="1200">
              <a:latin typeface="+mn-lt"/>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163</a:t>
            </a:fld>
            <a:endParaRPr lang="en-US" sz="1200">
              <a:latin typeface="+mn-lt"/>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Slide Image Placeholder 1"/>
          <p:cNvSpPr>
            <a:spLocks noGrp="1" noRot="1" noChangeAspect="1" noTextEdit="1"/>
          </p:cNvSpPr>
          <p:nvPr>
            <p:ph type="sldImg"/>
          </p:nvPr>
        </p:nvSpPr>
        <p:spPr>
          <a:ln/>
        </p:spPr>
      </p:sp>
      <p:sp>
        <p:nvSpPr>
          <p:cNvPr id="393219" name="Notes Placeholder 2"/>
          <p:cNvSpPr>
            <a:spLocks noGrp="1"/>
          </p:cNvSpPr>
          <p:nvPr>
            <p:ph type="body" idx="1"/>
          </p:nvPr>
        </p:nvSpPr>
        <p:spPr>
          <a:noFill/>
        </p:spPr>
        <p:txBody>
          <a:bodyPr/>
          <a:lstStyle/>
          <a:p>
            <a:pPr eaLnBrk="1" hangingPunct="1">
              <a:spcBef>
                <a:spcPct val="0"/>
              </a:spcBef>
            </a:pPr>
            <a:endParaRPr lang="en-US" altLang="en-US" smtClean="0"/>
          </a:p>
        </p:txBody>
      </p:sp>
      <p:sp>
        <p:nvSpPr>
          <p:cNvPr id="92163" name="Slide Number Placeholder 3"/>
          <p:cNvSpPr txBox="1">
            <a:spLocks noGrp="1"/>
          </p:cNvSpPr>
          <p:nvPr/>
        </p:nvSpPr>
        <p:spPr bwMode="auto">
          <a:xfrm>
            <a:off x="3884613" y="8829675"/>
            <a:ext cx="2971800" cy="465138"/>
          </a:xfrm>
          <a:prstGeom prst="rect">
            <a:avLst/>
          </a:prstGeom>
          <a:noFill/>
          <a:ln>
            <a:miter lim="800000"/>
            <a:headEnd/>
            <a:tailEnd/>
          </a:ln>
        </p:spPr>
        <p:txBody>
          <a:bodyPr lIns="93177" tIns="46589" rIns="93177" bIns="46589" anchor="b"/>
          <a:lstStyle/>
          <a:p>
            <a:pPr algn="r">
              <a:defRPr/>
            </a:pPr>
            <a:fld id="{FEF92CE3-0378-4A29-868D-DB543BB5701F}" type="slidenum">
              <a:rPr lang="en-US" sz="1200">
                <a:latin typeface="+mn-lt"/>
              </a:rPr>
              <a:pPr algn="r">
                <a:defRPr/>
              </a:pPr>
              <a:t>164</a:t>
            </a:fld>
            <a:endParaRPr lang="en-US"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6"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10"/>
            <p:cNvSpPr>
              <a:spLocks/>
            </p:cNvSpPr>
            <p:nvPr/>
          </p:nvSpPr>
          <p:spPr bwMode="hidden">
            <a:xfrm>
              <a:off x="0" y="0"/>
              <a:ext cx="5758" cy="1776"/>
            </a:xfrm>
            <a:custGeom>
              <a:avLst/>
              <a:gdLst>
                <a:gd name="T0" fmla="*/ 0 w 5740"/>
                <a:gd name="T1" fmla="*/ 0 h 1906"/>
                <a:gd name="T2" fmla="*/ 0 w 5740"/>
                <a:gd name="T3" fmla="*/ 7 h 1906"/>
                <a:gd name="T4" fmla="*/ 7608 w 5740"/>
                <a:gd name="T5" fmla="*/ 7 h 1906"/>
                <a:gd name="T6" fmla="*/ 760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0420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noProof="0" smtClean="0"/>
              <a:t>Click to edit Master title style</a:t>
            </a:r>
          </a:p>
        </p:txBody>
      </p:sp>
      <p:sp>
        <p:nvSpPr>
          <p:cNvPr id="904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67571C88-4160-4A16-B318-BF5012D2F42F}" type="slidenum">
              <a:rPr lang="en-US" altLang="en-US"/>
              <a:pPr>
                <a:defRPr/>
              </a:pPr>
              <a:t>‹#›</a:t>
            </a:fld>
            <a:endParaRPr lang="en-US" altLang="en-US"/>
          </a:p>
        </p:txBody>
      </p:sp>
    </p:spTree>
    <p:extLst>
      <p:ext uri="{BB962C8B-B14F-4D97-AF65-F5344CB8AC3E}">
        <p14:creationId xmlns:p14="http://schemas.microsoft.com/office/powerpoint/2010/main" val="2472547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54EE170-8ACB-4BBD-99D7-C5C31181CE50}"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54519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CE9636C-D735-462E-A107-319A4A010E01}"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54951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A6A4A86-65FC-45A6-A22E-6BAEB2ECC0AD}" type="slidenum">
              <a:rPr lang="en-US"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00058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BB725C6-05C7-45EB-B8A5-80131B308C17}"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0344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7F514AD-629F-4D19-B700-609FC26E8551}"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01398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AF3678C-5A64-46C2-B5A2-947DF53FA670}" type="slidenum">
              <a:rPr lang="en-US"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13045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AB25AE4-D305-4D8B-97D5-3A1F95B39A97}"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9924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A93E1EF6-D9DF-4689-8EFA-94B421A7B05A}" type="slidenum">
              <a:rPr lang="en-US" altLang="en-US"/>
              <a:pPr>
                <a:defRPr/>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43342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3D85DEB6-5AFD-4A31-88E4-12ADD9639380}" type="slidenum">
              <a:rPr lang="en-US"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90459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8FF3E892-DB64-42A5-B588-ECA71ABEB99B}" type="slidenum">
              <a:rPr lang="en-US" altLang="en-US"/>
              <a:pPr>
                <a:defRPr/>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06945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56FBD60-A596-4D58-8DF5-7DE4DAE932EA}"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75453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076CA90-1507-4C66-B465-8DF0F5CFCDD6}" type="slidenum">
              <a:rPr lang="en-US"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20840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3170"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03171"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05EC4C1-11D7-40E8-BFAA-C21FB1D8EC75}" type="slidenum">
              <a:rPr lang="en-US" altLang="en-US"/>
              <a:pPr>
                <a:defRPr/>
              </a:pPr>
              <a:t>‹#›</a:t>
            </a:fld>
            <a:endParaRPr lang="en-US" alt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90317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0317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90317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317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90317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4" name="Freeform 12"/>
            <p:cNvSpPr>
              <a:spLocks/>
            </p:cNvSpPr>
            <p:nvPr/>
          </p:nvSpPr>
          <p:spPr bwMode="hidden">
            <a:xfrm>
              <a:off x="0" y="0"/>
              <a:ext cx="5758" cy="1776"/>
            </a:xfrm>
            <a:custGeom>
              <a:avLst/>
              <a:gdLst>
                <a:gd name="T0" fmla="*/ 0 w 5740"/>
                <a:gd name="T1" fmla="*/ 0 h 1906"/>
                <a:gd name="T2" fmla="*/ 0 w 5740"/>
                <a:gd name="T3" fmla="*/ 7 h 1906"/>
                <a:gd name="T4" fmla="*/ 7608 w 5740"/>
                <a:gd name="T5" fmla="*/ 7 h 1906"/>
                <a:gd name="T6" fmla="*/ 760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903181"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03182"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903183"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5513" r:id="rId1"/>
    <p:sldLayoutId id="2147485501" r:id="rId2"/>
    <p:sldLayoutId id="2147485502" r:id="rId3"/>
    <p:sldLayoutId id="2147485503" r:id="rId4"/>
    <p:sldLayoutId id="2147485504" r:id="rId5"/>
    <p:sldLayoutId id="2147485505" r:id="rId6"/>
    <p:sldLayoutId id="2147485506" r:id="rId7"/>
    <p:sldLayoutId id="2147485507" r:id="rId8"/>
    <p:sldLayoutId id="2147485508" r:id="rId9"/>
    <p:sldLayoutId id="2147485509" r:id="rId10"/>
    <p:sldLayoutId id="2147485510" r:id="rId11"/>
    <p:sldLayoutId id="2147485511" r:id="rId12"/>
    <p:sldLayoutId id="2147485512"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hyperlink" Target="http://www.ncbi.nlm.nih.gov/pubmed?term=Koriakin%20TA%5bAuthor%5d&amp;cauthor=true&amp;cauthor_uid=23859669" TargetMode="External"/><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hyperlink" Target="https://link.springer.com/article/10.1007/s40688-018-0172-3" TargetMode="External"/><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www.sattlerpublisher.com/" TargetMode="External"/><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unicef.ca/sites/default/files/2017-06/UNICEF%20Innocenti%20Report%20Card%2014%20EN.pdf"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3" Type="http://schemas.openxmlformats.org/officeDocument/2006/relationships/hyperlink" Target="https://onlinelibrary.wiley.com/action/doSearch?ContribAuthorStored=Watkins,+Marley+W" TargetMode="External"/><Relationship Id="rId2" Type="http://schemas.openxmlformats.org/officeDocument/2006/relationships/hyperlink" Target="https://onlinelibrary.wiley.com/action/doSearch?ContribAuthorStored=Canivez,+Gary+L" TargetMode="External"/><Relationship Id="rId1" Type="http://schemas.openxmlformats.org/officeDocument/2006/relationships/slideLayout" Target="../slideLayouts/slideLayout2.xml"/><Relationship Id="rId5" Type="http://schemas.openxmlformats.org/officeDocument/2006/relationships/hyperlink" Target="https://doi.org/10.1111/bjep.12230" TargetMode="External"/><Relationship Id="rId4" Type="http://schemas.openxmlformats.org/officeDocument/2006/relationships/hyperlink" Target="https://onlinelibrary.wiley.com/action/doSearch?ContribAuthorStored=McGill,+Ryan+J"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hyperlink" Target="https://psycnet.apa.org/doi/10.1037/cbs0000096" TargetMode="Externa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hyperlink" Target="https://doi.org/10.1080/21683603.2017.1342580" TargetMode="Externa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hyperlink" Target="https://ir.lib.uwo.ca/etd/4555/"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3" Type="http://schemas.openxmlformats.org/officeDocument/2006/relationships/hyperlink" Target="http://web.ebscohost.com.libproxy.sdsu.edu/ehost/viewarticle?data=dGJyMPPp44rp2/dV0%2bnjisfk5Ie46eKL86TreefkrH3m5fGMvqqtSbelsEivpp5JuKa1UrGrnmjLnPKK3%2bTxeeHq54fs3%2bJVsKuvSLKutEmk4t%2bG5bPjhqTa4FXu6feApOrff7u3zD7f5LtKrqa1Ra%2bvs0yxo65Itpzkh%25%20" TargetMode="External"/><Relationship Id="rId2" Type="http://schemas.openxmlformats.org/officeDocument/2006/relationships/notesSlide" Target="../notesSlides/notesSlide98.xml"/><Relationship Id="rId1" Type="http://schemas.openxmlformats.org/officeDocument/2006/relationships/slideLayout" Target="../slideLayouts/slideLayout7.xml"/><Relationship Id="rId4" Type="http://schemas.openxmlformats.org/officeDocument/2006/relationships/hyperlink" Target="https://doi.org/10.1080/09084280701280338" TargetMode="Externa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3" Type="http://schemas.openxmlformats.org/officeDocument/2006/relationships/hyperlink" Target="https://doi.org/10.1080/09084280701280445" TargetMode="External"/><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doi.org/10.1016/j.jsp.2018.12.004" TargetMode="External"/><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youtu.be/9xTz3Qjclo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3" Type="http://schemas.openxmlformats.org/officeDocument/2006/relationships/hyperlink" Target="http://dx.doi.org/10.1016/j.lindif.2008.01.003" TargetMode="External"/><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2" Type="http://schemas.openxmlformats.org/officeDocument/2006/relationships/hyperlink" Target="https://cms.m-chat.org/LineagenMChat/media/Lineagen-M-Chat-Media/mchatDOTorg.pdf" TargetMode="Externa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www.ncbi.nlm.nih.gov/pubmed/29701730" TargetMode="External"/><Relationship Id="rId2" Type="http://schemas.openxmlformats.org/officeDocument/2006/relationships/hyperlink" Target="https://www.ncbi.nlm.nih.gov/pubmed/?term=Baio%20J%5bAuthor%5d&amp;cauthor=true&amp;cauthor_uid=29701730"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3" Type="http://schemas.openxmlformats.org/officeDocument/2006/relationships/hyperlink" Target="https://www.sciencedirect.com/science/journal/17509467" TargetMode="External"/><Relationship Id="rId2" Type="http://schemas.openxmlformats.org/officeDocument/2006/relationships/notesSlide" Target="../notesSlides/notesSlide151.xml"/><Relationship Id="rId1" Type="http://schemas.openxmlformats.org/officeDocument/2006/relationships/slideLayout" Target="../slideLayouts/slideLayout2.xml"/><Relationship Id="rId4" Type="http://schemas.openxmlformats.org/officeDocument/2006/relationships/hyperlink" Target="https://doi.org/10.1016/j.rasd.2018.02.001" TargetMode="External"/></Relationships>
</file>

<file path=ppt/slides/_rels/slide259.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3" Type="http://schemas.openxmlformats.org/officeDocument/2006/relationships/hyperlink" Target="https://doi.org/10.1177/1362361318755318" TargetMode="External"/><Relationship Id="rId2" Type="http://schemas.openxmlformats.org/officeDocument/2006/relationships/notesSlide" Target="../notesSlides/notesSlide158.xm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269.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3" Type="http://schemas.openxmlformats.org/officeDocument/2006/relationships/hyperlink" Target="https://www.google.com/url?sa=t&amp;rct=j&amp;q=&amp;esrc=s&amp;source=web&amp;cd=2&amp;ved=2ahUKEwiloKXOs9fdAhUsHDQIHVq1AyAQFjABegQICBAB&amp;url=https://bjsm.bmj.com/content/bjsports/early/2017/04/26/bjsports-2017-097492childscat5.full.pdf&amp;usg=AOvVaw3ZFgKvNSCpgsjWQ8FuWSiU" TargetMode="External"/><Relationship Id="rId2" Type="http://schemas.openxmlformats.org/officeDocument/2006/relationships/notesSlide" Target="../notesSlides/notesSlide17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3" Type="http://schemas.openxmlformats.org/officeDocument/2006/relationships/hyperlink" Target="https://www.google.com/url?sa=t&amp;rct=j&amp;q=&amp;esrc=s&amp;source=web&amp;cd=1&amp;ved=2ahUKEwiD-afLsdfdAhUTGTQIHWlyDOgQFjAAegQICBAB&amp;url=https://bjsm.bmj.com/content/bjsports/early/2017/04/26/bjsports-2017-097506SCAT5.full.pdf&amp;usg=AOvVaw0MP3e1F_SXLXQrEmSihQHN" TargetMode="External"/><Relationship Id="rId2" Type="http://schemas.openxmlformats.org/officeDocument/2006/relationships/notesSlide" Target="../notesSlides/notesSlide181.xml"/><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2" Type="http://schemas.openxmlformats.org/officeDocument/2006/relationships/hyperlink" Target="https://www.goodreads.com/author/show/435477.Shel_Silverstei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todayinsci.com/B/Binet_Alfred/BinetAlfred-Quotations.htm"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todayinsci.com/C/Cattell_Raymond/CattellRaymond-Quotations.htm"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doi.org/10.1016/s1041-6080(02)00074-2"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obgyn.onlinelibrary.wiley.com/action/doSearch?ContribAuthorStored=Asztalos,+E" TargetMode="External"/><Relationship Id="rId13" Type="http://schemas.openxmlformats.org/officeDocument/2006/relationships/hyperlink" Target="https://obgyn.onlinelibrary.wiley.com/action/doSearch?ContribAuthorStored=Khan,+KS" TargetMode="External"/><Relationship Id="rId3" Type="http://schemas.openxmlformats.org/officeDocument/2006/relationships/hyperlink" Target="https://obgyn.onlinelibrary.wiley.com/action/doSearch?ContribAuthorStored=Allotey,+J" TargetMode="External"/><Relationship Id="rId7" Type="http://schemas.openxmlformats.org/officeDocument/2006/relationships/hyperlink" Target="https://obgyn.onlinelibrary.wiley.com/action/doSearch?ContribAuthorStored=Arroyo-Manzano,+D" TargetMode="External"/><Relationship Id="rId12" Type="http://schemas.openxmlformats.org/officeDocument/2006/relationships/hyperlink" Target="https://obgyn.onlinelibrary.wiley.com/action/doSearch?ContribAuthorStored=Birtles,+D"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hyperlink" Target="https://obgyn.onlinelibrary.wiley.com/action/doSearch?ContribAuthorStored=Kalidindi,+M" TargetMode="External"/><Relationship Id="rId11" Type="http://schemas.openxmlformats.org/officeDocument/2006/relationships/hyperlink" Target="https://obgyn.onlinelibrary.wiley.com/action/doSearch?ContribAuthorStored=Moore,+D" TargetMode="External"/><Relationship Id="rId5" Type="http://schemas.openxmlformats.org/officeDocument/2006/relationships/hyperlink" Target="https://obgyn.onlinelibrary.wiley.com/action/doSearch?ContribAuthorStored=Cheong-See,+F" TargetMode="External"/><Relationship Id="rId15" Type="http://schemas.openxmlformats.org/officeDocument/2006/relationships/hyperlink" Target="https://doi.org/10.1111/1471-0528.14832" TargetMode="External"/><Relationship Id="rId10" Type="http://schemas.openxmlformats.org/officeDocument/2006/relationships/hyperlink" Target="https://obgyn.onlinelibrary.wiley.com/action/doSearch?ContribAuthorStored=Mol,+BW" TargetMode="External"/><Relationship Id="rId4" Type="http://schemas.openxmlformats.org/officeDocument/2006/relationships/hyperlink" Target="https://obgyn.onlinelibrary.wiley.com/action/doSearch?ContribAuthorStored=Zamora,+J" TargetMode="External"/><Relationship Id="rId9" Type="http://schemas.openxmlformats.org/officeDocument/2006/relationships/hyperlink" Target="https://obgyn.onlinelibrary.wiley.com/action/doSearch?ContribAuthorStored=Post,+JAM" TargetMode="External"/><Relationship Id="rId14" Type="http://schemas.openxmlformats.org/officeDocument/2006/relationships/hyperlink" Target="https://obgyn.onlinelibrary.wiley.com/action/doSearch?ContribAuthorStored=Thangaratinam,+S" TargetMode="Externa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onlinelibrary.wiley.com/doi/abs/10.1111/dmcn.13685"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doi.org/10.1111/dmcn.13685" TargetMode="Externa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scholar.google.com/citations?user=Kg3iDvkAAAAJ&amp;hl=en&amp;oi=sra"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doi.org/10.1111/cdev.12760"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22" name="Rectangle 2"/>
          <p:cNvSpPr>
            <a:spLocks noGrp="1" noChangeArrowheads="1"/>
          </p:cNvSpPr>
          <p:nvPr>
            <p:ph type="ctrTitle"/>
          </p:nvPr>
        </p:nvSpPr>
        <p:spPr>
          <a:xfrm>
            <a:off x="685800" y="914400"/>
            <a:ext cx="7772400" cy="1920875"/>
          </a:xfrm>
        </p:spPr>
        <p:txBody>
          <a:bodyPr/>
          <a:lstStyle/>
          <a:p>
            <a:pPr eaLnBrk="1" hangingPunct="1">
              <a:defRPr/>
            </a:pPr>
            <a:r>
              <a:rPr lang="en-US" sz="3600" dirty="0" smtClean="0">
                <a:effectLst/>
                <a:latin typeface="Arial" panose="020B0604020202020204" pitchFamily="34" charset="0"/>
                <a:cs typeface="Arial" panose="020B0604020202020204" pitchFamily="34" charset="0"/>
              </a:rPr>
              <a:t>ASSESSMENT OF CHILDREN: COGNITIVE FOUNDATIONS</a:t>
            </a:r>
            <a:br>
              <a:rPr lang="en-US" sz="3600" dirty="0" smtClean="0">
                <a:effectLst/>
                <a:latin typeface="Arial" panose="020B0604020202020204" pitchFamily="34" charset="0"/>
                <a:cs typeface="Arial" panose="020B0604020202020204" pitchFamily="34" charset="0"/>
              </a:rPr>
            </a:br>
            <a:r>
              <a:rPr lang="en-US" sz="3600" dirty="0" smtClean="0">
                <a:effectLst/>
                <a:latin typeface="Arial" panose="020B0604020202020204" pitchFamily="34" charset="0"/>
                <a:cs typeface="Arial" panose="020B0604020202020204" pitchFamily="34" charset="0"/>
              </a:rPr>
              <a:t> AND APPLICATIONS, 6</a:t>
            </a:r>
            <a:r>
              <a:rPr lang="en-US" sz="3600" baseline="30000" dirty="0" smtClean="0">
                <a:effectLst/>
                <a:latin typeface="Arial" panose="020B0604020202020204" pitchFamily="34" charset="0"/>
                <a:cs typeface="Arial" panose="020B0604020202020204" pitchFamily="34" charset="0"/>
              </a:rPr>
              <a:t>th</a:t>
            </a:r>
            <a:r>
              <a:rPr lang="en-US" sz="3600" dirty="0" smtClean="0">
                <a:effectLst/>
                <a:latin typeface="Arial" panose="020B0604020202020204" pitchFamily="34" charset="0"/>
                <a:cs typeface="Arial" panose="020B0604020202020204" pitchFamily="34" charset="0"/>
              </a:rPr>
              <a:t> ED</a:t>
            </a:r>
            <a:endParaRPr lang="en-US" altLang="en-US" sz="3600" dirty="0" smtClean="0">
              <a:latin typeface="Arial" charset="0"/>
            </a:endParaRPr>
          </a:p>
        </p:txBody>
      </p:sp>
      <p:sp>
        <p:nvSpPr>
          <p:cNvPr id="1003523" name="Rectangle 3"/>
          <p:cNvSpPr>
            <a:spLocks noGrp="1" noChangeArrowheads="1"/>
          </p:cNvSpPr>
          <p:nvPr>
            <p:ph type="subTitle" idx="1"/>
          </p:nvPr>
        </p:nvSpPr>
        <p:spPr>
          <a:xfrm>
            <a:off x="1295400" y="2971800"/>
            <a:ext cx="6781800" cy="3505200"/>
          </a:xfrm>
        </p:spPr>
        <p:txBody>
          <a:bodyPr/>
          <a:lstStyle/>
          <a:p>
            <a:pPr eaLnBrk="1" hangingPunct="1">
              <a:spcBef>
                <a:spcPts val="1500"/>
              </a:spcBef>
              <a:defRPr/>
            </a:pPr>
            <a:r>
              <a:rPr lang="en-US" altLang="en-US" sz="3000" b="1" dirty="0" smtClean="0">
                <a:latin typeface="Arial" charset="0"/>
                <a:cs typeface="Arial" charset="0"/>
              </a:rPr>
              <a:t>WORKSHOPS IN</a:t>
            </a:r>
          </a:p>
          <a:p>
            <a:pPr eaLnBrk="1" hangingPunct="1">
              <a:spcBef>
                <a:spcPts val="1500"/>
              </a:spcBef>
              <a:defRPr/>
            </a:pPr>
            <a:r>
              <a:rPr lang="en-US" altLang="en-US" sz="3000" b="1" dirty="0" smtClean="0">
                <a:latin typeface="Arial" charset="0"/>
                <a:cs typeface="Arial" charset="0"/>
              </a:rPr>
              <a:t> CANADA AND USA</a:t>
            </a:r>
          </a:p>
          <a:p>
            <a:pPr eaLnBrk="1" hangingPunct="1">
              <a:spcBef>
                <a:spcPts val="1500"/>
              </a:spcBef>
              <a:defRPr/>
            </a:pPr>
            <a:r>
              <a:rPr lang="en-US" altLang="en-US" sz="3000" b="1" dirty="0" smtClean="0">
                <a:latin typeface="Arial" charset="0"/>
                <a:cs typeface="Arial" charset="0"/>
              </a:rPr>
              <a:t>2019</a:t>
            </a:r>
          </a:p>
          <a:p>
            <a:pPr eaLnBrk="1" hangingPunct="1">
              <a:spcBef>
                <a:spcPts val="1500"/>
              </a:spcBef>
              <a:defRPr/>
            </a:pPr>
            <a:r>
              <a:rPr lang="en-US" altLang="en-US" sz="3000" b="1" dirty="0" smtClean="0">
                <a:latin typeface="Arial" charset="0"/>
                <a:cs typeface="Arial" charset="0"/>
              </a:rPr>
              <a:t>JEROME M. SATTLER</a:t>
            </a:r>
          </a:p>
          <a:p>
            <a:pPr eaLnBrk="1" hangingPunct="1">
              <a:spcBef>
                <a:spcPts val="1500"/>
              </a:spcBef>
              <a:defRPr/>
            </a:pPr>
            <a:r>
              <a:rPr lang="en-US" altLang="en-US" sz="2000" b="1" dirty="0" smtClean="0">
                <a:latin typeface="Arial" charset="0"/>
                <a:cs typeface="Arial" charset="0"/>
              </a:rPr>
              <a:t>Power Point Presentation Based Primarily on </a:t>
            </a:r>
            <a:r>
              <a:rPr lang="en-US" altLang="en-US" sz="2000" b="1" i="1" dirty="0" smtClean="0">
                <a:latin typeface="Arial" charset="0"/>
                <a:cs typeface="Arial" charset="0"/>
              </a:rPr>
              <a:t>Assessment of Children: Cognitive Foundations and Applications</a:t>
            </a:r>
            <a:r>
              <a:rPr lang="en-US" altLang="en-US" sz="2000" b="1" dirty="0" smtClean="0">
                <a:latin typeface="Arial" charset="0"/>
                <a:cs typeface="Arial" charset="0"/>
              </a:rPr>
              <a:t>, Sixth Edition, by Jerome M. Sattler, </a:t>
            </a:r>
            <a:r>
              <a:rPr lang="en-US" altLang="en-US" sz="2000" b="1" dirty="0">
                <a:latin typeface="Arial" charset="0"/>
                <a:cs typeface="Arial" charset="0"/>
              </a:rPr>
              <a:t>Copyright © </a:t>
            </a:r>
            <a:r>
              <a:rPr lang="en-US" altLang="en-US" sz="2000" b="1" dirty="0" smtClean="0">
                <a:latin typeface="Arial" charset="0"/>
                <a:cs typeface="Arial" charset="0"/>
              </a:rPr>
              <a:t>2018 by Jerome M. Sattler Publisher,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Technology </a:t>
            </a:r>
            <a:r>
              <a:rPr lang="en-US" sz="2500" dirty="0" smtClean="0"/>
              <a:t>[6]</a:t>
            </a:r>
            <a:endParaRPr lang="en-US" sz="2500" dirty="0"/>
          </a:p>
        </p:txBody>
      </p:sp>
      <p:sp>
        <p:nvSpPr>
          <p:cNvPr id="3" name="Content Placeholder 2"/>
          <p:cNvSpPr>
            <a:spLocks noGrp="1"/>
          </p:cNvSpPr>
          <p:nvPr>
            <p:ph idx="1"/>
          </p:nvPr>
        </p:nvSpPr>
        <p:spPr>
          <a:xfrm>
            <a:off x="457200" y="1371600"/>
            <a:ext cx="8229600" cy="4525963"/>
          </a:xfrm>
        </p:spPr>
        <p:txBody>
          <a:bodyPr/>
          <a:lstStyle/>
          <a:p>
            <a:pPr marL="0" indent="0" algn="ctr">
              <a:buNone/>
            </a:pPr>
            <a:r>
              <a:rPr lang="en-US" b="1" dirty="0" smtClean="0">
                <a:latin typeface="Arial" panose="020B0604020202020204" pitchFamily="34" charset="0"/>
                <a:cs typeface="Arial" panose="020B0604020202020204" pitchFamily="34" charset="0"/>
              </a:rPr>
              <a:t>Restoring Dignity to Technology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i="1" dirty="0" smtClean="0">
                <a:latin typeface="Arial" panose="020B0604020202020204" pitchFamily="34" charset="0"/>
                <a:cs typeface="Arial" panose="020B0604020202020204" pitchFamily="34" charset="0"/>
              </a:rPr>
              <a:t>Source: </a:t>
            </a:r>
            <a:r>
              <a:rPr lang="en-US" dirty="0" err="1" smtClean="0">
                <a:latin typeface="Arial" panose="020B0604020202020204" pitchFamily="34" charset="0"/>
                <a:cs typeface="Arial" panose="020B0604020202020204" pitchFamily="34" charset="0"/>
              </a:rPr>
              <a:t>Pariser</a:t>
            </a:r>
            <a:r>
              <a:rPr lang="en-US" dirty="0" smtClean="0">
                <a:latin typeface="Arial" panose="020B0604020202020204" pitchFamily="34" charset="0"/>
                <a:cs typeface="Arial" panose="020B0604020202020204" pitchFamily="34" charset="0"/>
              </a:rPr>
              <a:t>, E. (2019). Restoring dignity to technology. </a:t>
            </a:r>
            <a:r>
              <a:rPr lang="en-US" i="1" dirty="0" smtClean="0">
                <a:latin typeface="Arial" panose="020B0604020202020204" pitchFamily="34" charset="0"/>
                <a:cs typeface="Arial" panose="020B0604020202020204" pitchFamily="34" charset="0"/>
              </a:rPr>
              <a:t>Time, </a:t>
            </a:r>
            <a:r>
              <a:rPr lang="en-US" dirty="0" smtClean="0">
                <a:latin typeface="Arial" panose="020B0604020202020204" pitchFamily="34" charset="0"/>
                <a:cs typeface="Arial" panose="020B0604020202020204" pitchFamily="34" charset="0"/>
              </a:rPr>
              <a:t>January 28, pp. 34-35.</a:t>
            </a:r>
            <a:endParaRPr lang="en-US"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528526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[2]</a:t>
            </a:r>
            <a:endParaRPr lang="en-US" sz="2500" dirty="0"/>
          </a:p>
        </p:txBody>
      </p:sp>
      <p:sp>
        <p:nvSpPr>
          <p:cNvPr id="62467" name="Content Placeholder 2"/>
          <p:cNvSpPr>
            <a:spLocks noGrp="1"/>
          </p:cNvSpPr>
          <p:nvPr>
            <p:ph idx="1"/>
          </p:nvPr>
        </p:nvSpPr>
        <p:spPr>
          <a:xfrm>
            <a:off x="381000" y="1600200"/>
            <a:ext cx="8534400" cy="4525963"/>
          </a:xfrm>
        </p:spPr>
        <p:txBody>
          <a:bodyPr/>
          <a:lstStyle/>
          <a:p>
            <a:r>
              <a:rPr lang="en-US" altLang="en-US" smtClean="0">
                <a:effectLst/>
                <a:latin typeface="Arial" charset="0"/>
                <a:cs typeface="Arial" charset="0"/>
              </a:rPr>
              <a:t>WISC-V (</a:t>
            </a:r>
            <a:r>
              <a:rPr lang="en-US" altLang="en-US" i="1" smtClean="0">
                <a:effectLst/>
                <a:latin typeface="Arial" charset="0"/>
                <a:cs typeface="Arial" charset="0"/>
              </a:rPr>
              <a:t>Cont.</a:t>
            </a:r>
            <a:r>
              <a:rPr lang="en-US" altLang="en-US" smtClean="0">
                <a:effectLst/>
                <a:latin typeface="Arial" charset="0"/>
                <a:cs typeface="Arial" charset="0"/>
              </a:rPr>
              <a:t>)</a:t>
            </a:r>
          </a:p>
          <a:p>
            <a:pPr lvl="1"/>
            <a:r>
              <a:rPr lang="en-US" altLang="en-US" sz="3200" smtClean="0">
                <a:effectLst/>
                <a:latin typeface="Arial" charset="0"/>
                <a:cs typeface="Arial" charset="0"/>
              </a:rPr>
              <a:t>Coding</a:t>
            </a:r>
          </a:p>
          <a:p>
            <a:pPr lvl="2"/>
            <a:r>
              <a:rPr lang="en-US" altLang="en-US" sz="3200" smtClean="0">
                <a:effectLst/>
                <a:latin typeface="Arial" charset="0"/>
                <a:cs typeface="Arial" charset="0"/>
              </a:rPr>
              <a:t>Self-regulation</a:t>
            </a:r>
          </a:p>
          <a:p>
            <a:pPr lvl="2"/>
            <a:r>
              <a:rPr lang="en-US" altLang="en-US" sz="3200" smtClean="0">
                <a:effectLst/>
                <a:latin typeface="Arial" charset="0"/>
                <a:cs typeface="Arial" charset="0"/>
              </a:rPr>
              <a:t>Planning</a:t>
            </a:r>
          </a:p>
          <a:p>
            <a:pPr lvl="2"/>
            <a:r>
              <a:rPr lang="en-US" altLang="en-US" sz="3200" smtClean="0">
                <a:effectLst/>
                <a:latin typeface="Arial" charset="0"/>
                <a:cs typeface="Arial" charset="0"/>
              </a:rPr>
              <a:t>Goal setting</a:t>
            </a:r>
          </a:p>
          <a:p>
            <a:pPr lvl="1"/>
            <a:r>
              <a:rPr lang="en-US" altLang="en-US" sz="3200" smtClean="0">
                <a:effectLst/>
                <a:latin typeface="Arial" charset="0"/>
                <a:cs typeface="Arial" charset="0"/>
              </a:rPr>
              <a:t>Digit Span</a:t>
            </a:r>
          </a:p>
          <a:p>
            <a:pPr lvl="2"/>
            <a:r>
              <a:rPr lang="en-US" altLang="en-US" sz="3200" smtClean="0">
                <a:effectLst/>
                <a:latin typeface="Arial" charset="0"/>
                <a:cs typeface="Arial" charset="0"/>
              </a:rPr>
              <a:t>Working memory</a:t>
            </a:r>
          </a:p>
          <a:p>
            <a:pPr lvl="1"/>
            <a:r>
              <a:rPr lang="en-US" altLang="en-US" sz="3200" smtClean="0">
                <a:effectLst/>
                <a:latin typeface="Arial" charset="0"/>
                <a:cs typeface="Arial" charset="0"/>
              </a:rPr>
              <a:t>Letter-Number Sequencing</a:t>
            </a:r>
          </a:p>
          <a:p>
            <a:pPr lvl="2"/>
            <a:r>
              <a:rPr lang="en-US" altLang="en-US" sz="3200" smtClean="0">
                <a:effectLst/>
                <a:latin typeface="Arial" charset="0"/>
                <a:cs typeface="Arial" charset="0"/>
              </a:rPr>
              <a:t>Working memory</a:t>
            </a:r>
          </a:p>
        </p:txBody>
      </p:sp>
    </p:spTree>
    <p:extLst>
      <p:ext uri="{BB962C8B-B14F-4D97-AF65-F5344CB8AC3E}">
        <p14:creationId xmlns:p14="http://schemas.microsoft.com/office/powerpoint/2010/main" val="426789789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[3]</a:t>
            </a:r>
            <a:endParaRPr lang="en-US" sz="2500" dirty="0"/>
          </a:p>
        </p:txBody>
      </p:sp>
      <p:sp>
        <p:nvSpPr>
          <p:cNvPr id="63491" name="Content Placeholder 2"/>
          <p:cNvSpPr>
            <a:spLocks noGrp="1"/>
          </p:cNvSpPr>
          <p:nvPr>
            <p:ph idx="1"/>
          </p:nvPr>
        </p:nvSpPr>
        <p:spPr>
          <a:xfrm>
            <a:off x="381000" y="1676400"/>
            <a:ext cx="8534400" cy="4525963"/>
          </a:xfrm>
        </p:spPr>
        <p:txBody>
          <a:bodyPr/>
          <a:lstStyle/>
          <a:p>
            <a:r>
              <a:rPr lang="en-US" altLang="en-US" smtClean="0">
                <a:effectLst/>
                <a:latin typeface="Arial" charset="0"/>
                <a:cs typeface="Arial" charset="0"/>
              </a:rPr>
              <a:t>WPPSI-IV</a:t>
            </a:r>
          </a:p>
          <a:p>
            <a:pPr lvl="1"/>
            <a:r>
              <a:rPr lang="en-US" altLang="en-US" sz="3200" smtClean="0">
                <a:effectLst/>
                <a:latin typeface="Arial" charset="0"/>
                <a:cs typeface="Arial" charset="0"/>
              </a:rPr>
              <a:t>Block Design</a:t>
            </a:r>
          </a:p>
          <a:p>
            <a:pPr lvl="2"/>
            <a:r>
              <a:rPr lang="en-US" altLang="en-US" sz="3200" smtClean="0">
                <a:effectLst/>
                <a:latin typeface="Arial" charset="0"/>
                <a:cs typeface="Arial" charset="0"/>
              </a:rPr>
              <a:t>Planning </a:t>
            </a:r>
          </a:p>
          <a:p>
            <a:pPr lvl="2"/>
            <a:r>
              <a:rPr lang="en-US" altLang="en-US" sz="3200" smtClean="0">
                <a:effectLst/>
                <a:latin typeface="Arial" charset="0"/>
                <a:cs typeface="Arial" charset="0"/>
              </a:rPr>
              <a:t>Goal setting </a:t>
            </a:r>
          </a:p>
          <a:p>
            <a:pPr lvl="2"/>
            <a:r>
              <a:rPr lang="en-US" altLang="en-US" sz="3200" smtClean="0">
                <a:effectLst/>
                <a:latin typeface="Arial" charset="0"/>
                <a:cs typeface="Arial" charset="0"/>
              </a:rPr>
              <a:t>Organizing</a:t>
            </a:r>
          </a:p>
          <a:p>
            <a:pPr lvl="1"/>
            <a:r>
              <a:rPr lang="en-US" altLang="en-US" sz="3200" smtClean="0">
                <a:effectLst/>
                <a:latin typeface="Arial" charset="0"/>
                <a:cs typeface="Arial" charset="0"/>
              </a:rPr>
              <a:t>Bug Search</a:t>
            </a:r>
          </a:p>
          <a:p>
            <a:pPr lvl="2"/>
            <a:r>
              <a:rPr lang="en-US" altLang="en-US" sz="3200" smtClean="0">
                <a:effectLst/>
                <a:latin typeface="Arial" charset="0"/>
                <a:cs typeface="Arial" charset="0"/>
              </a:rPr>
              <a:t>Self-regulation</a:t>
            </a:r>
          </a:p>
        </p:txBody>
      </p:sp>
    </p:spTree>
    <p:extLst>
      <p:ext uri="{BB962C8B-B14F-4D97-AF65-F5344CB8AC3E}">
        <p14:creationId xmlns:p14="http://schemas.microsoft.com/office/powerpoint/2010/main" val="325379055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[4]</a:t>
            </a:r>
            <a:endParaRPr lang="en-US" sz="2500" dirty="0"/>
          </a:p>
        </p:txBody>
      </p:sp>
      <p:sp>
        <p:nvSpPr>
          <p:cNvPr id="64515" name="Content Placeholder 2"/>
          <p:cNvSpPr>
            <a:spLocks noGrp="1"/>
          </p:cNvSpPr>
          <p:nvPr>
            <p:ph idx="1"/>
          </p:nvPr>
        </p:nvSpPr>
        <p:spPr>
          <a:xfrm>
            <a:off x="381000" y="1600200"/>
            <a:ext cx="8534400" cy="4525963"/>
          </a:xfrm>
        </p:spPr>
        <p:txBody>
          <a:bodyPr/>
          <a:lstStyle/>
          <a:p>
            <a:r>
              <a:rPr lang="en-US" altLang="en-US" smtClean="0">
                <a:effectLst/>
                <a:latin typeface="Arial" charset="0"/>
                <a:cs typeface="Arial" charset="0"/>
              </a:rPr>
              <a:t>WPPSI-IV (</a:t>
            </a:r>
            <a:r>
              <a:rPr lang="en-US" altLang="en-US" i="1" smtClean="0">
                <a:effectLst/>
                <a:latin typeface="Arial" charset="0"/>
                <a:cs typeface="Arial" charset="0"/>
              </a:rPr>
              <a:t>Cont.</a:t>
            </a:r>
            <a:r>
              <a:rPr lang="en-US" altLang="en-US" smtClean="0">
                <a:effectLst/>
                <a:latin typeface="Arial" charset="0"/>
                <a:cs typeface="Arial" charset="0"/>
              </a:rPr>
              <a:t>)</a:t>
            </a:r>
          </a:p>
          <a:p>
            <a:pPr lvl="1"/>
            <a:r>
              <a:rPr lang="en-US" altLang="en-US" sz="3200" smtClean="0">
                <a:effectLst/>
                <a:latin typeface="Arial" charset="0"/>
                <a:cs typeface="Arial" charset="0"/>
              </a:rPr>
              <a:t>Picture Memory</a:t>
            </a:r>
          </a:p>
          <a:p>
            <a:pPr lvl="2"/>
            <a:r>
              <a:rPr lang="en-US" altLang="en-US" sz="3200" smtClean="0">
                <a:effectLst/>
                <a:latin typeface="Arial" charset="0"/>
                <a:cs typeface="Arial" charset="0"/>
              </a:rPr>
              <a:t>Self-regulation</a:t>
            </a:r>
          </a:p>
          <a:p>
            <a:pPr lvl="2"/>
            <a:r>
              <a:rPr lang="en-US" altLang="en-US" sz="3200" smtClean="0">
                <a:effectLst/>
                <a:latin typeface="Arial" charset="0"/>
                <a:cs typeface="Arial" charset="0"/>
              </a:rPr>
              <a:t>Working memory</a:t>
            </a:r>
          </a:p>
          <a:p>
            <a:pPr lvl="1"/>
            <a:r>
              <a:rPr lang="en-US" altLang="en-US" sz="3200" smtClean="0">
                <a:effectLst/>
                <a:latin typeface="Arial" charset="0"/>
                <a:cs typeface="Arial" charset="0"/>
              </a:rPr>
              <a:t>Cancellation</a:t>
            </a:r>
          </a:p>
          <a:p>
            <a:pPr lvl="2"/>
            <a:r>
              <a:rPr lang="en-US" altLang="en-US" sz="3200" smtClean="0">
                <a:effectLst/>
                <a:latin typeface="Arial" charset="0"/>
                <a:cs typeface="Arial" charset="0"/>
              </a:rPr>
              <a:t>Self-regulation</a:t>
            </a:r>
          </a:p>
          <a:p>
            <a:pPr lvl="2"/>
            <a:r>
              <a:rPr lang="en-US" altLang="en-US" sz="3200" smtClean="0">
                <a:effectLst/>
                <a:latin typeface="Arial" charset="0"/>
                <a:cs typeface="Arial" charset="0"/>
              </a:rPr>
              <a:t>Inhibition</a:t>
            </a:r>
          </a:p>
          <a:p>
            <a:pPr lvl="1"/>
            <a:r>
              <a:rPr lang="en-US" altLang="en-US" sz="3200" smtClean="0">
                <a:effectLst/>
                <a:latin typeface="Arial" charset="0"/>
                <a:cs typeface="Arial" charset="0"/>
              </a:rPr>
              <a:t>Zoo Location</a:t>
            </a:r>
          </a:p>
          <a:p>
            <a:pPr lvl="2"/>
            <a:r>
              <a:rPr lang="en-US" altLang="en-US" sz="3200" smtClean="0">
                <a:effectLst/>
                <a:latin typeface="Arial" charset="0"/>
                <a:cs typeface="Arial" charset="0"/>
              </a:rPr>
              <a:t>Working memory</a:t>
            </a:r>
          </a:p>
        </p:txBody>
      </p:sp>
    </p:spTree>
    <p:extLst>
      <p:ext uri="{BB962C8B-B14F-4D97-AF65-F5344CB8AC3E}">
        <p14:creationId xmlns:p14="http://schemas.microsoft.com/office/powerpoint/2010/main" val="120124729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[5]</a:t>
            </a:r>
            <a:endParaRPr lang="en-US" sz="2500" dirty="0"/>
          </a:p>
        </p:txBody>
      </p:sp>
      <p:sp>
        <p:nvSpPr>
          <p:cNvPr id="65539" name="Content Placeholder 2"/>
          <p:cNvSpPr>
            <a:spLocks noGrp="1"/>
          </p:cNvSpPr>
          <p:nvPr>
            <p:ph idx="1"/>
          </p:nvPr>
        </p:nvSpPr>
        <p:spPr>
          <a:xfrm>
            <a:off x="381000" y="1600200"/>
            <a:ext cx="8534400" cy="4525963"/>
          </a:xfrm>
        </p:spPr>
        <p:txBody>
          <a:bodyPr/>
          <a:lstStyle/>
          <a:p>
            <a:r>
              <a:rPr lang="en-US" altLang="en-US" smtClean="0">
                <a:effectLst/>
                <a:latin typeface="Arial" charset="0"/>
                <a:cs typeface="Arial" charset="0"/>
              </a:rPr>
              <a:t>WPPSI-IV (</a:t>
            </a:r>
            <a:r>
              <a:rPr lang="en-US" altLang="en-US" i="1" smtClean="0">
                <a:effectLst/>
                <a:latin typeface="Arial" charset="0"/>
                <a:cs typeface="Arial" charset="0"/>
              </a:rPr>
              <a:t>Cont.</a:t>
            </a:r>
            <a:r>
              <a:rPr lang="en-US" altLang="en-US" smtClean="0">
                <a:effectLst/>
                <a:latin typeface="Arial" charset="0"/>
                <a:cs typeface="Arial" charset="0"/>
              </a:rPr>
              <a:t>)</a:t>
            </a:r>
          </a:p>
          <a:p>
            <a:pPr lvl="1"/>
            <a:r>
              <a:rPr lang="en-US" altLang="en-US" sz="3200" smtClean="0">
                <a:effectLst/>
                <a:latin typeface="Arial" charset="0"/>
                <a:cs typeface="Arial" charset="0"/>
              </a:rPr>
              <a:t>Animal Coding</a:t>
            </a:r>
          </a:p>
          <a:p>
            <a:pPr lvl="2"/>
            <a:r>
              <a:rPr lang="en-US" altLang="en-US" sz="3200" smtClean="0">
                <a:effectLst/>
                <a:latin typeface="Arial" charset="0"/>
                <a:cs typeface="Arial" charset="0"/>
              </a:rPr>
              <a:t>Self-regulation</a:t>
            </a:r>
          </a:p>
          <a:p>
            <a:pPr lvl="2"/>
            <a:r>
              <a:rPr lang="en-US" altLang="en-US" sz="3200" smtClean="0">
                <a:effectLst/>
                <a:latin typeface="Arial" charset="0"/>
                <a:cs typeface="Arial" charset="0"/>
              </a:rPr>
              <a:t>Planning</a:t>
            </a:r>
          </a:p>
          <a:p>
            <a:pPr lvl="2"/>
            <a:r>
              <a:rPr lang="en-US" altLang="en-US" sz="3200" smtClean="0">
                <a:effectLst/>
                <a:latin typeface="Arial" charset="0"/>
                <a:cs typeface="Arial" charset="0"/>
              </a:rPr>
              <a:t>Goal setting</a:t>
            </a:r>
          </a:p>
          <a:p>
            <a:r>
              <a:rPr lang="en-US" altLang="en-US" smtClean="0">
                <a:effectLst/>
                <a:latin typeface="Arial" charset="0"/>
                <a:cs typeface="Arial" charset="0"/>
              </a:rPr>
              <a:t>WJ IV COG</a:t>
            </a:r>
          </a:p>
          <a:p>
            <a:pPr lvl="1"/>
            <a:r>
              <a:rPr lang="en-US" altLang="en-US" sz="3200" smtClean="0">
                <a:effectLst/>
                <a:latin typeface="Arial" charset="0"/>
                <a:cs typeface="Arial" charset="0"/>
              </a:rPr>
              <a:t>Memory for Words</a:t>
            </a:r>
          </a:p>
          <a:p>
            <a:pPr lvl="2"/>
            <a:r>
              <a:rPr lang="en-US" altLang="en-US" sz="3200" smtClean="0">
                <a:effectLst/>
                <a:latin typeface="Arial" charset="0"/>
                <a:cs typeface="Arial" charset="0"/>
              </a:rPr>
              <a:t>Working memory</a:t>
            </a:r>
          </a:p>
        </p:txBody>
      </p:sp>
    </p:spTree>
    <p:extLst>
      <p:ext uri="{BB962C8B-B14F-4D97-AF65-F5344CB8AC3E}">
        <p14:creationId xmlns:p14="http://schemas.microsoft.com/office/powerpoint/2010/main" val="204599800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[6]</a:t>
            </a:r>
            <a:endParaRPr lang="en-US" sz="2500" dirty="0"/>
          </a:p>
        </p:txBody>
      </p:sp>
      <p:sp>
        <p:nvSpPr>
          <p:cNvPr id="66563" name="Content Placeholder 2"/>
          <p:cNvSpPr>
            <a:spLocks noGrp="1"/>
          </p:cNvSpPr>
          <p:nvPr>
            <p:ph idx="1"/>
          </p:nvPr>
        </p:nvSpPr>
        <p:spPr>
          <a:xfrm>
            <a:off x="381000" y="1600200"/>
            <a:ext cx="8534400" cy="4525963"/>
          </a:xfrm>
        </p:spPr>
        <p:txBody>
          <a:bodyPr/>
          <a:lstStyle/>
          <a:p>
            <a:r>
              <a:rPr lang="en-US" altLang="en-US" smtClean="0">
                <a:effectLst/>
                <a:latin typeface="Arial" charset="0"/>
                <a:cs typeface="Arial" charset="0"/>
              </a:rPr>
              <a:t>WJ IV COG (</a:t>
            </a:r>
            <a:r>
              <a:rPr lang="en-US" altLang="en-US" i="1" smtClean="0">
                <a:effectLst/>
                <a:latin typeface="Arial" charset="0"/>
                <a:cs typeface="Arial" charset="0"/>
              </a:rPr>
              <a:t>Cont.</a:t>
            </a:r>
            <a:r>
              <a:rPr lang="en-US" altLang="en-US" smtClean="0">
                <a:effectLst/>
                <a:latin typeface="Arial" charset="0"/>
                <a:cs typeface="Arial" charset="0"/>
              </a:rPr>
              <a:t>)</a:t>
            </a:r>
          </a:p>
          <a:p>
            <a:pPr lvl="1"/>
            <a:r>
              <a:rPr lang="en-US" altLang="en-US" sz="3200" smtClean="0">
                <a:effectLst/>
                <a:latin typeface="Arial" charset="0"/>
                <a:cs typeface="Arial" charset="0"/>
              </a:rPr>
              <a:t>Nonword Repetition</a:t>
            </a:r>
          </a:p>
          <a:p>
            <a:pPr lvl="2"/>
            <a:r>
              <a:rPr lang="en-US" altLang="en-US" sz="3200" smtClean="0">
                <a:effectLst/>
                <a:latin typeface="Arial" charset="0"/>
                <a:cs typeface="Arial" charset="0"/>
              </a:rPr>
              <a:t>Working memory</a:t>
            </a:r>
          </a:p>
          <a:p>
            <a:pPr lvl="1"/>
            <a:r>
              <a:rPr lang="en-US" altLang="en-US" sz="3200" smtClean="0">
                <a:effectLst/>
                <a:latin typeface="Arial" charset="0"/>
                <a:cs typeface="Arial" charset="0"/>
              </a:rPr>
              <a:t>Numbers Reversed</a:t>
            </a:r>
          </a:p>
          <a:p>
            <a:pPr lvl="2"/>
            <a:r>
              <a:rPr lang="en-US" altLang="en-US" sz="3200" smtClean="0">
                <a:effectLst/>
                <a:latin typeface="Arial" charset="0"/>
                <a:cs typeface="Arial" charset="0"/>
              </a:rPr>
              <a:t>Working memory</a:t>
            </a:r>
          </a:p>
          <a:p>
            <a:pPr lvl="2"/>
            <a:r>
              <a:rPr lang="en-US" altLang="en-US" sz="3200" smtClean="0">
                <a:effectLst/>
                <a:latin typeface="Arial" charset="0"/>
                <a:cs typeface="Arial" charset="0"/>
              </a:rPr>
              <a:t>Attentional control</a:t>
            </a:r>
          </a:p>
          <a:p>
            <a:pPr lvl="1"/>
            <a:r>
              <a:rPr lang="en-US" altLang="en-US" sz="3200" smtClean="0">
                <a:effectLst/>
                <a:latin typeface="Arial" charset="0"/>
                <a:cs typeface="Arial" charset="0"/>
              </a:rPr>
              <a:t>Object-Number Sequencing</a:t>
            </a:r>
          </a:p>
          <a:p>
            <a:pPr lvl="2"/>
            <a:r>
              <a:rPr lang="en-US" altLang="en-US" sz="3200" smtClean="0">
                <a:effectLst/>
                <a:latin typeface="Arial" charset="0"/>
                <a:cs typeface="Arial" charset="0"/>
              </a:rPr>
              <a:t>Working memory</a:t>
            </a:r>
          </a:p>
        </p:txBody>
      </p:sp>
    </p:spTree>
    <p:extLst>
      <p:ext uri="{BB962C8B-B14F-4D97-AF65-F5344CB8AC3E}">
        <p14:creationId xmlns:p14="http://schemas.microsoft.com/office/powerpoint/2010/main" val="76892542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[7]</a:t>
            </a:r>
            <a:endParaRPr lang="en-US" sz="2500" dirty="0"/>
          </a:p>
        </p:txBody>
      </p:sp>
      <p:sp>
        <p:nvSpPr>
          <p:cNvPr id="67587" name="Content Placeholder 2"/>
          <p:cNvSpPr>
            <a:spLocks noGrp="1"/>
          </p:cNvSpPr>
          <p:nvPr>
            <p:ph idx="1"/>
          </p:nvPr>
        </p:nvSpPr>
        <p:spPr>
          <a:xfrm>
            <a:off x="381000" y="1600200"/>
            <a:ext cx="8534400" cy="4525963"/>
          </a:xfrm>
        </p:spPr>
        <p:txBody>
          <a:bodyPr/>
          <a:lstStyle/>
          <a:p>
            <a:r>
              <a:rPr lang="en-US" altLang="en-US" smtClean="0">
                <a:effectLst/>
                <a:latin typeface="Arial" charset="0"/>
                <a:cs typeface="Arial" charset="0"/>
              </a:rPr>
              <a:t>WJ IV COG (</a:t>
            </a:r>
            <a:r>
              <a:rPr lang="en-US" altLang="en-US" i="1" smtClean="0">
                <a:effectLst/>
                <a:latin typeface="Arial" charset="0"/>
                <a:cs typeface="Arial" charset="0"/>
              </a:rPr>
              <a:t>Cont.</a:t>
            </a:r>
            <a:r>
              <a:rPr lang="en-US" altLang="en-US" smtClean="0">
                <a:effectLst/>
                <a:latin typeface="Arial" charset="0"/>
                <a:cs typeface="Arial" charset="0"/>
              </a:rPr>
              <a:t>)</a:t>
            </a:r>
          </a:p>
          <a:p>
            <a:pPr lvl="1"/>
            <a:r>
              <a:rPr lang="en-US" altLang="en-US" sz="3200" smtClean="0">
                <a:effectLst/>
                <a:latin typeface="Arial" charset="0"/>
                <a:cs typeface="Arial" charset="0"/>
              </a:rPr>
              <a:t>Pair Cancellation</a:t>
            </a:r>
          </a:p>
          <a:p>
            <a:pPr lvl="2"/>
            <a:r>
              <a:rPr lang="en-US" altLang="en-US" sz="3200" smtClean="0">
                <a:effectLst/>
                <a:latin typeface="Arial" charset="0"/>
                <a:cs typeface="Arial" charset="0"/>
              </a:rPr>
              <a:t>Working memory</a:t>
            </a:r>
          </a:p>
          <a:p>
            <a:pPr lvl="2"/>
            <a:r>
              <a:rPr lang="en-US" altLang="en-US" sz="3200" smtClean="0">
                <a:effectLst/>
                <a:latin typeface="Arial" charset="0"/>
                <a:cs typeface="Arial" charset="0"/>
              </a:rPr>
              <a:t>Attentional control</a:t>
            </a:r>
          </a:p>
          <a:p>
            <a:pPr lvl="1"/>
            <a:r>
              <a:rPr lang="en-US" altLang="en-US" sz="3200" smtClean="0">
                <a:effectLst/>
                <a:latin typeface="Arial" charset="0"/>
                <a:cs typeface="Arial" charset="0"/>
              </a:rPr>
              <a:t>Verbal Attention</a:t>
            </a:r>
          </a:p>
          <a:p>
            <a:pPr lvl="2"/>
            <a:r>
              <a:rPr lang="en-US" altLang="en-US" sz="3200" smtClean="0">
                <a:effectLst/>
                <a:latin typeface="Arial" charset="0"/>
                <a:cs typeface="Arial" charset="0"/>
              </a:rPr>
              <a:t>Working memory</a:t>
            </a:r>
          </a:p>
          <a:p>
            <a:pPr lvl="2"/>
            <a:r>
              <a:rPr lang="en-US" altLang="en-US" sz="3200" smtClean="0">
                <a:effectLst/>
                <a:latin typeface="Arial" charset="0"/>
                <a:cs typeface="Arial" charset="0"/>
              </a:rPr>
              <a:t>Attentional control</a:t>
            </a:r>
          </a:p>
        </p:txBody>
      </p:sp>
    </p:spTree>
    <p:extLst>
      <p:ext uri="{BB962C8B-B14F-4D97-AF65-F5344CB8AC3E}">
        <p14:creationId xmlns:p14="http://schemas.microsoft.com/office/powerpoint/2010/main" val="8942877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[8]</a:t>
            </a:r>
            <a:endParaRPr lang="en-US" sz="2500" dirty="0"/>
          </a:p>
        </p:txBody>
      </p:sp>
      <p:sp>
        <p:nvSpPr>
          <p:cNvPr id="68611" name="Content Placeholder 2"/>
          <p:cNvSpPr>
            <a:spLocks noGrp="1"/>
          </p:cNvSpPr>
          <p:nvPr>
            <p:ph idx="1"/>
          </p:nvPr>
        </p:nvSpPr>
        <p:spPr>
          <a:xfrm>
            <a:off x="381000" y="1600200"/>
            <a:ext cx="8534400" cy="4525963"/>
          </a:xfrm>
        </p:spPr>
        <p:txBody>
          <a:bodyPr/>
          <a:lstStyle/>
          <a:p>
            <a:r>
              <a:rPr lang="en-US" altLang="en-US" smtClean="0">
                <a:effectLst/>
                <a:latin typeface="Arial" charset="0"/>
                <a:cs typeface="Arial" charset="0"/>
              </a:rPr>
              <a:t>KABC-II</a:t>
            </a:r>
          </a:p>
          <a:p>
            <a:pPr lvl="1"/>
            <a:r>
              <a:rPr lang="en-US" altLang="en-US" sz="3200" smtClean="0">
                <a:effectLst/>
                <a:latin typeface="Arial" charset="0"/>
                <a:cs typeface="Arial" charset="0"/>
              </a:rPr>
              <a:t>Conceptual Thinking</a:t>
            </a:r>
          </a:p>
          <a:p>
            <a:pPr lvl="2"/>
            <a:r>
              <a:rPr lang="en-US" altLang="en-US" sz="3200" smtClean="0">
                <a:effectLst/>
                <a:latin typeface="Arial" charset="0"/>
                <a:cs typeface="Arial" charset="0"/>
              </a:rPr>
              <a:t>Self-regulation</a:t>
            </a:r>
          </a:p>
          <a:p>
            <a:pPr lvl="1"/>
            <a:r>
              <a:rPr lang="en-US" altLang="en-US" sz="3200" smtClean="0">
                <a:effectLst/>
                <a:latin typeface="Arial" charset="0"/>
                <a:cs typeface="Arial" charset="0"/>
              </a:rPr>
              <a:t>Pattern Reasoning</a:t>
            </a:r>
          </a:p>
          <a:p>
            <a:pPr lvl="2"/>
            <a:r>
              <a:rPr lang="en-US" altLang="en-US" sz="3200" smtClean="0">
                <a:effectLst/>
                <a:latin typeface="Arial" charset="0"/>
                <a:cs typeface="Arial" charset="0"/>
              </a:rPr>
              <a:t>Shifting</a:t>
            </a:r>
          </a:p>
          <a:p>
            <a:pPr lvl="2"/>
            <a:r>
              <a:rPr lang="en-US" altLang="en-US" sz="3200" smtClean="0">
                <a:effectLst/>
                <a:latin typeface="Arial" charset="0"/>
                <a:cs typeface="Arial" charset="0"/>
              </a:rPr>
              <a:t>Self-regulation</a:t>
            </a:r>
          </a:p>
        </p:txBody>
      </p:sp>
    </p:spTree>
    <p:extLst>
      <p:ext uri="{BB962C8B-B14F-4D97-AF65-F5344CB8AC3E}">
        <p14:creationId xmlns:p14="http://schemas.microsoft.com/office/powerpoint/2010/main" val="359270071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[9]</a:t>
            </a:r>
            <a:endParaRPr lang="en-US" sz="2500" dirty="0"/>
          </a:p>
        </p:txBody>
      </p:sp>
      <p:sp>
        <p:nvSpPr>
          <p:cNvPr id="69635" name="Content Placeholder 2"/>
          <p:cNvSpPr>
            <a:spLocks noGrp="1"/>
          </p:cNvSpPr>
          <p:nvPr>
            <p:ph idx="1"/>
          </p:nvPr>
        </p:nvSpPr>
        <p:spPr>
          <a:xfrm>
            <a:off x="381000" y="1600200"/>
            <a:ext cx="8534400" cy="4525963"/>
          </a:xfrm>
        </p:spPr>
        <p:txBody>
          <a:bodyPr/>
          <a:lstStyle/>
          <a:p>
            <a:r>
              <a:rPr lang="en-US" altLang="en-US" smtClean="0">
                <a:effectLst/>
                <a:latin typeface="Arial" charset="0"/>
                <a:cs typeface="Arial" charset="0"/>
              </a:rPr>
              <a:t>KABC-II (</a:t>
            </a:r>
            <a:r>
              <a:rPr lang="en-US" altLang="en-US" i="1" smtClean="0">
                <a:effectLst/>
                <a:latin typeface="Arial" charset="0"/>
                <a:cs typeface="Arial" charset="0"/>
              </a:rPr>
              <a:t>Cont.</a:t>
            </a:r>
            <a:r>
              <a:rPr lang="en-US" altLang="en-US" smtClean="0">
                <a:effectLst/>
                <a:latin typeface="Arial" charset="0"/>
                <a:cs typeface="Arial" charset="0"/>
              </a:rPr>
              <a:t>)</a:t>
            </a:r>
          </a:p>
          <a:p>
            <a:pPr lvl="1"/>
            <a:r>
              <a:rPr lang="en-US" altLang="en-US" sz="3600" smtClean="0">
                <a:effectLst/>
                <a:latin typeface="Arial" charset="0"/>
                <a:cs typeface="Arial" charset="0"/>
              </a:rPr>
              <a:t>Rover</a:t>
            </a:r>
          </a:p>
          <a:p>
            <a:pPr lvl="2"/>
            <a:r>
              <a:rPr lang="en-US" altLang="en-US" sz="3200" smtClean="0">
                <a:effectLst/>
                <a:latin typeface="Arial" charset="0"/>
                <a:cs typeface="Arial" charset="0"/>
              </a:rPr>
              <a:t>Planning</a:t>
            </a:r>
          </a:p>
          <a:p>
            <a:pPr lvl="2"/>
            <a:r>
              <a:rPr lang="en-US" altLang="en-US" sz="3200" smtClean="0">
                <a:effectLst/>
                <a:latin typeface="Arial" charset="0"/>
                <a:cs typeface="Arial" charset="0"/>
              </a:rPr>
              <a:t>Goal setting</a:t>
            </a:r>
          </a:p>
          <a:p>
            <a:pPr lvl="2"/>
            <a:r>
              <a:rPr lang="en-US" altLang="en-US" sz="3200" smtClean="0">
                <a:effectLst/>
                <a:latin typeface="Arial" charset="0"/>
                <a:cs typeface="Arial" charset="0"/>
              </a:rPr>
              <a:t>Self-regulation</a:t>
            </a:r>
          </a:p>
          <a:p>
            <a:pPr lvl="2"/>
            <a:r>
              <a:rPr lang="en-US" altLang="en-US" sz="3200" smtClean="0">
                <a:effectLst/>
                <a:latin typeface="Arial" charset="0"/>
                <a:cs typeface="Arial" charset="0"/>
              </a:rPr>
              <a:t>Inhibition</a:t>
            </a:r>
          </a:p>
          <a:p>
            <a:pPr lvl="2"/>
            <a:endParaRPr lang="en-US" altLang="en-US" sz="3200" smtClean="0">
              <a:effectLst/>
              <a:latin typeface="Arial" charset="0"/>
              <a:cs typeface="Arial" charset="0"/>
            </a:endParaRPr>
          </a:p>
        </p:txBody>
      </p:sp>
    </p:spTree>
    <p:extLst>
      <p:ext uri="{BB962C8B-B14F-4D97-AF65-F5344CB8AC3E}">
        <p14:creationId xmlns:p14="http://schemas.microsoft.com/office/powerpoint/2010/main" val="307863508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[10]</a:t>
            </a:r>
            <a:endParaRPr lang="en-US" sz="2500" dirty="0"/>
          </a:p>
        </p:txBody>
      </p:sp>
      <p:sp>
        <p:nvSpPr>
          <p:cNvPr id="70659" name="Content Placeholder 2"/>
          <p:cNvSpPr>
            <a:spLocks noGrp="1"/>
          </p:cNvSpPr>
          <p:nvPr>
            <p:ph idx="1"/>
          </p:nvPr>
        </p:nvSpPr>
        <p:spPr>
          <a:xfrm>
            <a:off x="381000" y="1600200"/>
            <a:ext cx="8534400" cy="4525963"/>
          </a:xfrm>
        </p:spPr>
        <p:txBody>
          <a:bodyPr/>
          <a:lstStyle/>
          <a:p>
            <a:r>
              <a:rPr lang="en-US" altLang="en-US" smtClean="0">
                <a:effectLst/>
                <a:latin typeface="Arial" charset="0"/>
                <a:cs typeface="Arial" charset="0"/>
              </a:rPr>
              <a:t>KABC-II (</a:t>
            </a:r>
            <a:r>
              <a:rPr lang="en-US" altLang="en-US" i="1" smtClean="0">
                <a:effectLst/>
                <a:latin typeface="Arial" charset="0"/>
                <a:cs typeface="Arial" charset="0"/>
              </a:rPr>
              <a:t>Cont.</a:t>
            </a:r>
            <a:r>
              <a:rPr lang="en-US" altLang="en-US" smtClean="0">
                <a:effectLst/>
                <a:latin typeface="Arial" charset="0"/>
                <a:cs typeface="Arial" charset="0"/>
              </a:rPr>
              <a:t>)</a:t>
            </a:r>
          </a:p>
          <a:p>
            <a:pPr lvl="1"/>
            <a:r>
              <a:rPr lang="en-US" altLang="en-US" sz="3600" smtClean="0">
                <a:effectLst/>
                <a:latin typeface="Arial" charset="0"/>
                <a:cs typeface="Arial" charset="0"/>
              </a:rPr>
              <a:t>Triangles</a:t>
            </a:r>
          </a:p>
          <a:p>
            <a:pPr lvl="2"/>
            <a:r>
              <a:rPr lang="en-US" altLang="en-US" sz="3200" smtClean="0">
                <a:effectLst/>
                <a:latin typeface="Arial" charset="0"/>
                <a:cs typeface="Arial" charset="0"/>
              </a:rPr>
              <a:t>Planning</a:t>
            </a:r>
          </a:p>
          <a:p>
            <a:pPr lvl="2"/>
            <a:r>
              <a:rPr lang="en-US" altLang="en-US" sz="3200" smtClean="0">
                <a:effectLst/>
                <a:latin typeface="Arial" charset="0"/>
                <a:cs typeface="Arial" charset="0"/>
              </a:rPr>
              <a:t>Goal setting</a:t>
            </a:r>
          </a:p>
          <a:p>
            <a:pPr lvl="2"/>
            <a:r>
              <a:rPr lang="en-US" altLang="en-US" sz="3200" smtClean="0">
                <a:effectLst/>
                <a:latin typeface="Arial" charset="0"/>
                <a:cs typeface="Arial" charset="0"/>
              </a:rPr>
              <a:t>Organizing</a:t>
            </a:r>
          </a:p>
        </p:txBody>
      </p:sp>
    </p:spTree>
    <p:extLst>
      <p:ext uri="{BB962C8B-B14F-4D97-AF65-F5344CB8AC3E}">
        <p14:creationId xmlns:p14="http://schemas.microsoft.com/office/powerpoint/2010/main" val="88568345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[11]</a:t>
            </a:r>
            <a:endParaRPr lang="en-US" sz="2500" dirty="0"/>
          </a:p>
        </p:txBody>
      </p:sp>
      <p:sp>
        <p:nvSpPr>
          <p:cNvPr id="70659" name="Content Placeholder 2"/>
          <p:cNvSpPr>
            <a:spLocks noGrp="1"/>
          </p:cNvSpPr>
          <p:nvPr>
            <p:ph idx="1"/>
          </p:nvPr>
        </p:nvSpPr>
        <p:spPr>
          <a:xfrm>
            <a:off x="381000" y="1600200"/>
            <a:ext cx="8534400" cy="4525963"/>
          </a:xfrm>
        </p:spPr>
        <p:txBody>
          <a:bodyPr/>
          <a:lstStyle/>
          <a:p>
            <a:r>
              <a:rPr lang="en-US" altLang="en-US" i="1" dirty="0" smtClean="0">
                <a:effectLst/>
                <a:latin typeface="Arial" charset="0"/>
                <a:cs typeface="Arial" charset="0"/>
              </a:rPr>
              <a:t>Source: </a:t>
            </a:r>
            <a:r>
              <a:rPr lang="en-US" altLang="en-US" dirty="0" smtClean="0">
                <a:effectLst/>
                <a:latin typeface="Arial" charset="0"/>
                <a:cs typeface="Arial" charset="0"/>
              </a:rPr>
              <a:t>Sattler, J. M. (2014). Appendix M: Executive Functions in </a:t>
            </a:r>
            <a:r>
              <a:rPr lang="en-US" altLang="en-US" i="1" dirty="0" smtClean="0">
                <a:effectLst/>
                <a:latin typeface="Arial" charset="0"/>
                <a:cs typeface="Arial" charset="0"/>
              </a:rPr>
              <a:t>Resource Guide to Accompany Foundations of Behavioral, Social, and Clinical Assessment of Children </a:t>
            </a:r>
            <a:r>
              <a:rPr lang="en-US" altLang="en-US" dirty="0" smtClean="0">
                <a:effectLst/>
                <a:latin typeface="Arial" charset="0"/>
                <a:cs typeface="Arial" charset="0"/>
              </a:rPr>
              <a:t>(6</a:t>
            </a:r>
            <a:r>
              <a:rPr lang="en-US" altLang="en-US" baseline="30000" dirty="0" smtClean="0">
                <a:effectLst/>
                <a:latin typeface="Arial" charset="0"/>
                <a:cs typeface="Arial" charset="0"/>
              </a:rPr>
              <a:t>th</a:t>
            </a:r>
            <a:r>
              <a:rPr lang="en-US" altLang="en-US" dirty="0" smtClean="0">
                <a:effectLst/>
                <a:latin typeface="Arial" charset="0"/>
                <a:cs typeface="Arial" charset="0"/>
              </a:rPr>
              <a:t> Ed.). San Diego, CA: Author.</a:t>
            </a:r>
            <a:endParaRPr lang="en-US" altLang="en-US" sz="3200" i="1" dirty="0" smtClean="0">
              <a:effectLst/>
              <a:latin typeface="Arial" charset="0"/>
              <a:cs typeface="Arial" charset="0"/>
            </a:endParaRPr>
          </a:p>
        </p:txBody>
      </p:sp>
    </p:spTree>
    <p:extLst>
      <p:ext uri="{BB962C8B-B14F-4D97-AF65-F5344CB8AC3E}">
        <p14:creationId xmlns:p14="http://schemas.microsoft.com/office/powerpoint/2010/main" val="2416627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UNICEF Report Card 2017 </a:t>
            </a:r>
            <a:r>
              <a:rPr lang="en-US" sz="2500" dirty="0" smtClean="0"/>
              <a:t>[1]</a:t>
            </a:r>
            <a:endParaRPr lang="en-US" sz="25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8840653"/>
              </p:ext>
            </p:extLst>
          </p:nvPr>
        </p:nvGraphicFramePr>
        <p:xfrm>
          <a:off x="457200" y="1600200"/>
          <a:ext cx="8229600" cy="5181600"/>
        </p:xfrm>
        <a:graphic>
          <a:graphicData uri="http://schemas.openxmlformats.org/drawingml/2006/table">
            <a:tbl>
              <a:tblPr firstRow="1" bandRow="1">
                <a:tableStyleId>{5C22544A-7EE6-4342-B048-85BDC9FD1C3A}</a:tableStyleId>
              </a:tblPr>
              <a:tblGrid>
                <a:gridCol w="1524000"/>
                <a:gridCol w="6705600"/>
              </a:tblGrid>
              <a:tr h="370840">
                <a:tc>
                  <a:txBody>
                    <a:bodyPr/>
                    <a:lstStyle/>
                    <a:p>
                      <a:r>
                        <a:rPr lang="en-US" sz="2800" dirty="0" smtClean="0">
                          <a:latin typeface="Arial" panose="020B0604020202020204" pitchFamily="34" charset="0"/>
                          <a:cs typeface="Arial" panose="020B0604020202020204" pitchFamily="34" charset="0"/>
                        </a:rPr>
                        <a:t>Rank</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Degree of Poverty (less</a:t>
                      </a:r>
                      <a:r>
                        <a:rPr lang="en-US" sz="2800" baseline="0" dirty="0" smtClean="0">
                          <a:latin typeface="Arial" panose="020B0604020202020204" pitchFamily="34" charset="0"/>
                          <a:cs typeface="Arial" panose="020B0604020202020204" pitchFamily="34" charset="0"/>
                        </a:rPr>
                        <a:t> to more)</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1</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Norway</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2</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Finland</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3</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Iceland</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4</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Denmark</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5</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Switzerland</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12</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Australia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32</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Canada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33</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USA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NR</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New Zealand</a:t>
                      </a:r>
                      <a:endParaRPr lang="en-US" sz="28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99652014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 9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Description of WISC-V: pp. 287-337</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381000"/>
            <a:ext cx="8229600" cy="1143000"/>
          </a:xfrm>
        </p:spPr>
        <p:txBody>
          <a:bodyPr/>
          <a:lstStyle/>
          <a:p>
            <a:pPr eaLnBrk="1" hangingPunct="1">
              <a:defRPr/>
            </a:pPr>
            <a:r>
              <a:rPr lang="en-US" altLang="en-US" dirty="0" smtClean="0"/>
              <a:t>History of the WISC–V</a:t>
            </a:r>
            <a:endParaRPr lang="en-US" altLang="en-US" sz="2200" dirty="0" smtClean="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589580717"/>
              </p:ext>
            </p:extLst>
          </p:nvPr>
        </p:nvGraphicFramePr>
        <p:xfrm>
          <a:off x="457200" y="13716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1492" name="TextBox 2"/>
          <p:cNvSpPr txBox="1">
            <a:spLocks noChangeArrowheads="1"/>
          </p:cNvSpPr>
          <p:nvPr/>
        </p:nvSpPr>
        <p:spPr bwMode="auto">
          <a:xfrm>
            <a:off x="363538" y="1600200"/>
            <a:ext cx="5105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2800">
                <a:latin typeface="Constantia" pitchFamily="18" charset="0"/>
              </a:rPr>
              <a:t>Revisions of the WISC</a:t>
            </a:r>
          </a:p>
          <a:p>
            <a:pPr>
              <a:spcBef>
                <a:spcPct val="0"/>
              </a:spcBef>
              <a:buClrTx/>
              <a:buSzTx/>
              <a:buFontTx/>
              <a:buNone/>
            </a:pPr>
            <a:endParaRPr lang="en-US" altLang="en-US" sz="1800">
              <a:latin typeface="Constantia" pitchFamily="18" charset="0"/>
            </a:endParaRPr>
          </a:p>
        </p:txBody>
      </p:sp>
      <p:sp>
        <p:nvSpPr>
          <p:cNvPr id="191493" name="Rectangle 3"/>
          <p:cNvSpPr>
            <a:spLocks noChangeArrowheads="1"/>
          </p:cNvSpPr>
          <p:nvPr/>
        </p:nvSpPr>
        <p:spPr bwMode="auto">
          <a:xfrm>
            <a:off x="3962400" y="5848350"/>
            <a:ext cx="5181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itchFamily="2" charset="2"/>
              <a:buChar char="n"/>
              <a:defRPr sz="3200">
                <a:solidFill>
                  <a:schemeClr val="tx1"/>
                </a:solidFill>
                <a:latin typeface="Garamond" pitchFamily="18" charset="0"/>
              </a:defRPr>
            </a:lvl1pPr>
            <a:lvl2pPr marL="742950" indent="-285750">
              <a:spcBef>
                <a:spcPct val="20000"/>
              </a:spcBef>
              <a:buClr>
                <a:schemeClr val="accent2"/>
              </a:buClr>
              <a:buSzPct val="70000"/>
              <a:buFont typeface="Wingdings" pitchFamily="2" charset="2"/>
              <a:buChar char="n"/>
              <a:defRPr sz="2800">
                <a:solidFill>
                  <a:schemeClr val="tx1"/>
                </a:solidFill>
                <a:latin typeface="Garamond" pitchFamily="18" charset="0"/>
              </a:defRPr>
            </a:lvl2pPr>
            <a:lvl3pPr marL="1143000" indent="-228600">
              <a:spcBef>
                <a:spcPct val="20000"/>
              </a:spcBef>
              <a:buClr>
                <a:schemeClr val="tx2"/>
              </a:buClr>
              <a:buSzPct val="70000"/>
              <a:buFont typeface="Wingdings" pitchFamily="2" charset="2"/>
              <a:buChar char="n"/>
              <a:defRPr sz="2400">
                <a:solidFill>
                  <a:schemeClr val="tx1"/>
                </a:solidFill>
                <a:latin typeface="Garamond" pitchFamily="18" charset="0"/>
              </a:defRPr>
            </a:lvl3pPr>
            <a:lvl4pPr marL="1600200" indent="-228600">
              <a:spcBef>
                <a:spcPct val="20000"/>
              </a:spcBef>
              <a:buClr>
                <a:schemeClr val="accent2"/>
              </a:buClr>
              <a:buSzPct val="70000"/>
              <a:buFont typeface="Wingdings" pitchFamily="2" charset="2"/>
              <a:buChar char="n"/>
              <a:defRPr sz="2000">
                <a:solidFill>
                  <a:schemeClr val="tx1"/>
                </a:solidFill>
                <a:latin typeface="Garamond" pitchFamily="18" charset="0"/>
              </a:defRPr>
            </a:lvl4pPr>
            <a:lvl5pPr marL="2057400" indent="-228600">
              <a:spcBef>
                <a:spcPct val="20000"/>
              </a:spcBef>
              <a:buClr>
                <a:schemeClr val="hlink"/>
              </a:buClr>
              <a:buSzPct val="70000"/>
              <a:buFont typeface="Wingdings" pitchFamily="2" charset="2"/>
              <a:buChar char="n"/>
              <a:defRPr sz="2000">
                <a:solidFill>
                  <a:schemeClr val="tx1"/>
                </a:solidFill>
                <a:latin typeface="Garamond" pitchFamily="18"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Garamond" pitchFamily="18" charset="0"/>
              </a:defRPr>
            </a:lvl9pPr>
          </a:lstStyle>
          <a:p>
            <a:pPr>
              <a:spcBef>
                <a:spcPct val="0"/>
              </a:spcBef>
              <a:buClrTx/>
              <a:buSzTx/>
              <a:buFontTx/>
              <a:buNone/>
            </a:pPr>
            <a:r>
              <a:rPr lang="en-US" altLang="en-US" sz="2200" dirty="0" smtClean="0">
                <a:latin typeface="Constantia" pitchFamily="18" charset="0"/>
              </a:rPr>
              <a:t>David </a:t>
            </a:r>
            <a:r>
              <a:rPr lang="en-US" altLang="en-US" sz="2200" dirty="0">
                <a:latin typeface="Constantia" pitchFamily="18" charset="0"/>
              </a:rPr>
              <a:t>Wechsler, the original author, died in 1982. </a:t>
            </a:r>
          </a:p>
        </p:txBody>
      </p:sp>
    </p:spTree>
    <p:extLst>
      <p:ext uri="{BB962C8B-B14F-4D97-AF65-F5344CB8AC3E}">
        <p14:creationId xmlns:p14="http://schemas.microsoft.com/office/powerpoint/2010/main" val="363761891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WISC-V FSIQs for </a:t>
            </a:r>
            <a:br>
              <a:rPr lang="en-US" b="1" dirty="0" smtClean="0"/>
            </a:br>
            <a:r>
              <a:rPr lang="en-US" b="1" dirty="0" smtClean="0"/>
              <a:t>5 Ethnic Groups </a:t>
            </a:r>
            <a:r>
              <a:rPr lang="en-US" sz="2200" dirty="0" smtClean="0"/>
              <a:t>[1]</a:t>
            </a:r>
            <a:endParaRPr lang="en-US" sz="2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4411071"/>
              </p:ext>
            </p:extLst>
          </p:nvPr>
        </p:nvGraphicFramePr>
        <p:xfrm>
          <a:off x="457200" y="2057400"/>
          <a:ext cx="8229600" cy="347472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n-US" sz="3200" dirty="0" smtClean="0">
                          <a:latin typeface="Arial" panose="020B0604020202020204" pitchFamily="34" charset="0"/>
                          <a:cs typeface="Arial" panose="020B0604020202020204" pitchFamily="34" charset="0"/>
                        </a:rPr>
                        <a:t>Ethnic Group</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FSIQ</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European American</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103.5</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African</a:t>
                      </a:r>
                      <a:r>
                        <a:rPr lang="en-US" sz="3200" baseline="0" dirty="0" smtClean="0">
                          <a:latin typeface="Arial" panose="020B0604020202020204" pitchFamily="34" charset="0"/>
                          <a:cs typeface="Arial" panose="020B0604020202020204" pitchFamily="34" charset="0"/>
                        </a:rPr>
                        <a:t> American</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91.9</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Hispanic American</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94.4</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Asian American</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108.6</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Other</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100.4</a:t>
                      </a:r>
                      <a:endParaRPr lang="en-US" sz="3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2908071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WISC-V FSIQs for </a:t>
            </a:r>
            <a:br>
              <a:rPr lang="en-US" b="1" dirty="0"/>
            </a:br>
            <a:r>
              <a:rPr lang="en-US" b="1" dirty="0"/>
              <a:t>5 Ethnic Groups </a:t>
            </a:r>
            <a:r>
              <a:rPr lang="en-US" sz="2200" dirty="0" smtClean="0"/>
              <a:t>[2]</a:t>
            </a:r>
            <a:endParaRPr lang="en-US"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Note: Adapted from Table 5.3 (p. 157) in Weiss et al. (2016)</a:t>
            </a:r>
          </a:p>
        </p:txBody>
      </p:sp>
    </p:spTree>
    <p:extLst>
      <p:ext uri="{BB962C8B-B14F-4D97-AF65-F5344CB8AC3E}">
        <p14:creationId xmlns:p14="http://schemas.microsoft.com/office/powerpoint/2010/main" val="2341604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WISC-V FSIQs for </a:t>
            </a:r>
            <a:br>
              <a:rPr lang="en-US" b="1" dirty="0"/>
            </a:br>
            <a:r>
              <a:rPr lang="en-US" b="1" dirty="0"/>
              <a:t>5 Ethnic Groups </a:t>
            </a:r>
            <a:r>
              <a:rPr lang="en-US" sz="2200" dirty="0" smtClean="0"/>
              <a:t>[3]</a:t>
            </a:r>
            <a:endParaRPr lang="en-US" dirty="0"/>
          </a:p>
        </p:txBody>
      </p:sp>
      <p:sp>
        <p:nvSpPr>
          <p:cNvPr id="3" name="Content Placeholder 2"/>
          <p:cNvSpPr>
            <a:spLocks noGrp="1"/>
          </p:cNvSpPr>
          <p:nvPr>
            <p:ph idx="1"/>
          </p:nvPr>
        </p:nvSpPr>
        <p:spPr/>
        <p:txBody>
          <a:bodyPr/>
          <a:lstStyle/>
          <a:p>
            <a:pPr marL="0" indent="0">
              <a:buNone/>
            </a:pPr>
            <a:r>
              <a:rPr lang="en-US" i="1" dirty="0" smtClean="0">
                <a:latin typeface="Arial" panose="020B0604020202020204" pitchFamily="34" charset="0"/>
                <a:cs typeface="Arial" panose="020B0604020202020204" pitchFamily="34" charset="0"/>
              </a:rPr>
              <a:t>Source: </a:t>
            </a:r>
          </a:p>
          <a:p>
            <a:r>
              <a:rPr lang="en-US" dirty="0" smtClean="0">
                <a:latin typeface="Arial" panose="020B0604020202020204" pitchFamily="34" charset="0"/>
                <a:cs typeface="Arial" panose="020B0604020202020204" pitchFamily="34" charset="0"/>
              </a:rPr>
              <a:t>Weiss</a:t>
            </a:r>
            <a:r>
              <a:rPr lang="en-US" dirty="0">
                <a:latin typeface="Arial" panose="020B0604020202020204" pitchFamily="34" charset="0"/>
                <a:cs typeface="Arial" panose="020B0604020202020204" pitchFamily="34" charset="0"/>
              </a:rPr>
              <a:t>, L. G., Locke, V., Pan, T., Harris, J. G., </a:t>
            </a:r>
            <a:r>
              <a:rPr lang="en-US" dirty="0" err="1">
                <a:latin typeface="Arial" panose="020B0604020202020204" pitchFamily="34" charset="0"/>
                <a:cs typeface="Arial" panose="020B0604020202020204" pitchFamily="34" charset="0"/>
              </a:rPr>
              <a:t>Saklofske</a:t>
            </a:r>
            <a:r>
              <a:rPr lang="en-US" dirty="0">
                <a:latin typeface="Arial" panose="020B0604020202020204" pitchFamily="34" charset="0"/>
                <a:cs typeface="Arial" panose="020B0604020202020204" pitchFamily="34" charset="0"/>
              </a:rPr>
              <a:t>, D. H., &amp; </a:t>
            </a:r>
            <a:r>
              <a:rPr lang="en-US" dirty="0" err="1">
                <a:latin typeface="Arial" panose="020B0604020202020204" pitchFamily="34" charset="0"/>
                <a:cs typeface="Arial" panose="020B0604020202020204" pitchFamily="34" charset="0"/>
              </a:rPr>
              <a:t>Prifitera</a:t>
            </a:r>
            <a:r>
              <a:rPr lang="en-US" dirty="0">
                <a:latin typeface="Arial" panose="020B0604020202020204" pitchFamily="34" charset="0"/>
                <a:cs typeface="Arial" panose="020B0604020202020204" pitchFamily="34" charset="0"/>
              </a:rPr>
              <a:t>, A. (2016). WISC–V use in societal context. In L. G. Weiss, D. H. </a:t>
            </a:r>
            <a:r>
              <a:rPr lang="en-US" dirty="0" err="1">
                <a:latin typeface="Arial" panose="020B0604020202020204" pitchFamily="34" charset="0"/>
                <a:cs typeface="Arial" panose="020B0604020202020204" pitchFamily="34" charset="0"/>
              </a:rPr>
              <a:t>Saklofske</a:t>
            </a:r>
            <a:r>
              <a:rPr lang="en-US" dirty="0">
                <a:latin typeface="Arial" panose="020B0604020202020204" pitchFamily="34" charset="0"/>
                <a:cs typeface="Arial" panose="020B0604020202020204" pitchFamily="34" charset="0"/>
              </a:rPr>
              <a:t>, J. A., </a:t>
            </a:r>
            <a:r>
              <a:rPr lang="en-US" dirty="0" err="1">
                <a:latin typeface="Arial" panose="020B0604020202020204" pitchFamily="34" charset="0"/>
                <a:cs typeface="Arial" panose="020B0604020202020204" pitchFamily="34" charset="0"/>
              </a:rPr>
              <a:t>Holdnack</a:t>
            </a:r>
            <a:r>
              <a:rPr lang="en-US" dirty="0">
                <a:latin typeface="Arial" panose="020B0604020202020204" pitchFamily="34" charset="0"/>
                <a:cs typeface="Arial" panose="020B0604020202020204" pitchFamily="34" charset="0"/>
              </a:rPr>
              <a:t>, &amp; A. </a:t>
            </a:r>
            <a:r>
              <a:rPr lang="en-US" dirty="0" err="1">
                <a:latin typeface="Arial" panose="020B0604020202020204" pitchFamily="34" charset="0"/>
                <a:cs typeface="Arial" panose="020B0604020202020204" pitchFamily="34" charset="0"/>
              </a:rPr>
              <a:t>Prifitera</a:t>
            </a:r>
            <a:r>
              <a:rPr lang="en-US" dirty="0">
                <a:latin typeface="Arial" panose="020B0604020202020204" pitchFamily="34" charset="0"/>
                <a:cs typeface="Arial" panose="020B0604020202020204" pitchFamily="34" charset="0"/>
              </a:rPr>
              <a:t> (Eds.), </a:t>
            </a:r>
            <a:r>
              <a:rPr lang="en-US" i="1" dirty="0">
                <a:latin typeface="Arial" panose="020B0604020202020204" pitchFamily="34" charset="0"/>
                <a:cs typeface="Arial" panose="020B0604020202020204" pitchFamily="34" charset="0"/>
              </a:rPr>
              <a:t>WISC–V assessment and interpretation: Scientist-practitioner perspectives </a:t>
            </a:r>
            <a:r>
              <a:rPr lang="en-US" dirty="0">
                <a:latin typeface="Arial" panose="020B0604020202020204" pitchFamily="34" charset="0"/>
                <a:cs typeface="Arial" panose="020B0604020202020204" pitchFamily="34" charset="0"/>
              </a:rPr>
              <a:t>(pp. 123–185). San Diego, CA: Academic Press. </a:t>
            </a:r>
          </a:p>
        </p:txBody>
      </p:sp>
    </p:spTree>
    <p:extLst>
      <p:ext uri="{BB962C8B-B14F-4D97-AF65-F5344CB8AC3E}">
        <p14:creationId xmlns:p14="http://schemas.microsoft.com/office/powerpoint/2010/main" val="3597637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idx="4294967295"/>
          </p:nvPr>
        </p:nvSpPr>
        <p:spPr/>
        <p:txBody>
          <a:bodyPr/>
          <a:lstStyle/>
          <a:p>
            <a:pPr eaLnBrk="1" hangingPunct="1"/>
            <a:r>
              <a:rPr lang="en-US" altLang="en-US" b="1" dirty="0" smtClean="0"/>
              <a:t>Scaled Score Ranges for</a:t>
            </a:r>
            <a:br>
              <a:rPr lang="en-US" altLang="en-US" b="1" dirty="0" smtClean="0"/>
            </a:br>
            <a:r>
              <a:rPr lang="en-US" altLang="en-US" b="1" dirty="0" smtClean="0"/>
              <a:t>WISC</a:t>
            </a:r>
            <a:r>
              <a:rPr lang="en-US" b="1" dirty="0" smtClean="0"/>
              <a:t>–V Subtests </a:t>
            </a:r>
            <a:r>
              <a:rPr lang="en-US" altLang="en-US" sz="2200" dirty="0" smtClean="0"/>
              <a:t>[1] (p. 316)</a:t>
            </a:r>
            <a:endParaRPr lang="en-US" sz="2200" dirty="0" smtClean="0"/>
          </a:p>
        </p:txBody>
      </p:sp>
      <p:sp>
        <p:nvSpPr>
          <p:cNvPr id="104450" name="Content Placeholder 2"/>
          <p:cNvSpPr>
            <a:spLocks noGrp="1"/>
          </p:cNvSpPr>
          <p:nvPr>
            <p:ph idx="4294967295"/>
          </p:nvPr>
        </p:nvSpPr>
        <p:spPr/>
        <p:txBody>
          <a:bodyPr/>
          <a:lstStyle/>
          <a:p>
            <a:pPr marL="0" indent="0" algn="ctr" eaLnBrk="1" hangingPunct="1">
              <a:buFont typeface="Arial" charset="0"/>
              <a:buNone/>
            </a:pPr>
            <a:r>
              <a:rPr lang="en-US" b="1" dirty="0" smtClean="0">
                <a:latin typeface="Arial" panose="020B0604020202020204" pitchFamily="34" charset="0"/>
                <a:cs typeface="Arial" panose="020B0604020202020204" pitchFamily="34" charset="0"/>
              </a:rPr>
              <a:t>Table 9-14</a:t>
            </a:r>
          </a:p>
          <a:p>
            <a:pPr marL="274320" indent="-274320" eaLnBrk="1" hangingPunct="1">
              <a:buFont typeface="Arial" charset="0"/>
              <a:buChar char="•"/>
            </a:pPr>
            <a:r>
              <a:rPr lang="en-US" dirty="0" smtClean="0">
                <a:latin typeface="Arial" panose="020B0604020202020204" pitchFamily="34" charset="0"/>
                <a:cs typeface="Arial" panose="020B0604020202020204" pitchFamily="34" charset="0"/>
              </a:rPr>
              <a:t>14 of the 16 subtests have a scaled score range of 1 to 19</a:t>
            </a:r>
          </a:p>
          <a:p>
            <a:pPr marL="274320" indent="-274320" eaLnBrk="1" hangingPunct="1">
              <a:buFont typeface="Arial" charset="0"/>
              <a:buChar char="•"/>
            </a:pPr>
            <a:r>
              <a:rPr lang="en-US" dirty="0" smtClean="0">
                <a:latin typeface="Arial" panose="020B0604020202020204" pitchFamily="34" charset="0"/>
                <a:cs typeface="Arial" panose="020B0604020202020204" pitchFamily="34" charset="0"/>
              </a:rPr>
              <a:t>Picture Concepts has a range of</a:t>
            </a:r>
          </a:p>
          <a:p>
            <a:pPr marL="742950" lvl="1" indent="-285750" eaLnBrk="1" hangingPunct="1">
              <a:buFont typeface="Arial" charset="0"/>
              <a:buChar char="•"/>
            </a:pPr>
            <a:r>
              <a:rPr lang="en-US" sz="3200" dirty="0" smtClean="0">
                <a:latin typeface="Arial" panose="020B0604020202020204" pitchFamily="34" charset="0"/>
                <a:cs typeface="Arial" panose="020B0604020202020204" pitchFamily="34" charset="0"/>
              </a:rPr>
              <a:t>1 to 19 at ages 6-0 to 16-11 </a:t>
            </a:r>
          </a:p>
          <a:p>
            <a:pPr marL="742950" lvl="1" indent="-285750" eaLnBrk="1" hangingPunct="1">
              <a:buFont typeface="Arial" charset="0"/>
              <a:buChar char="•"/>
            </a:pPr>
            <a:r>
              <a:rPr lang="en-US" sz="3200" dirty="0" smtClean="0">
                <a:latin typeface="Arial" panose="020B0604020202020204" pitchFamily="34" charset="0"/>
                <a:cs typeface="Arial" panose="020B0604020202020204" pitchFamily="34" charset="0"/>
              </a:rPr>
              <a:t>2 to 19 at ages 6-0 to 6-3</a:t>
            </a:r>
          </a:p>
        </p:txBody>
      </p:sp>
    </p:spTree>
    <p:extLst>
      <p:ext uri="{BB962C8B-B14F-4D97-AF65-F5344CB8AC3E}">
        <p14:creationId xmlns:p14="http://schemas.microsoft.com/office/powerpoint/2010/main" val="129242237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idx="4294967295"/>
          </p:nvPr>
        </p:nvSpPr>
        <p:spPr>
          <a:xfrm>
            <a:off x="457200" y="228600"/>
            <a:ext cx="8229600" cy="1143000"/>
          </a:xfrm>
        </p:spPr>
        <p:txBody>
          <a:bodyPr/>
          <a:lstStyle/>
          <a:p>
            <a:pPr eaLnBrk="1" hangingPunct="1"/>
            <a:r>
              <a:rPr lang="en-US" altLang="en-US" b="1" dirty="0" smtClean="0"/>
              <a:t>Scaled Score Ranges for</a:t>
            </a:r>
            <a:br>
              <a:rPr lang="en-US" altLang="en-US" b="1" dirty="0" smtClean="0"/>
            </a:br>
            <a:r>
              <a:rPr lang="en-US" altLang="en-US" b="1" dirty="0" smtClean="0"/>
              <a:t>WISC</a:t>
            </a:r>
            <a:r>
              <a:rPr lang="en-US" b="1" dirty="0" smtClean="0"/>
              <a:t>–V Subtests </a:t>
            </a:r>
            <a:r>
              <a:rPr lang="en-US" altLang="en-US" sz="2200" dirty="0" smtClean="0"/>
              <a:t>[2] (p. 316)</a:t>
            </a:r>
            <a:endParaRPr lang="en-US" sz="2200" dirty="0" smtClean="0"/>
          </a:p>
        </p:txBody>
      </p:sp>
      <p:sp>
        <p:nvSpPr>
          <p:cNvPr id="106498" name="Content Placeholder 2"/>
          <p:cNvSpPr>
            <a:spLocks noGrp="1"/>
          </p:cNvSpPr>
          <p:nvPr>
            <p:ph idx="4294967295"/>
          </p:nvPr>
        </p:nvSpPr>
        <p:spPr>
          <a:xfrm>
            <a:off x="457200" y="1371600"/>
            <a:ext cx="8229600" cy="4525963"/>
          </a:xfrm>
        </p:spPr>
        <p:txBody>
          <a:bodyPr/>
          <a:lstStyle/>
          <a:p>
            <a:pPr marL="0" indent="0" algn="ctr" eaLnBrk="1" hangingPunct="1">
              <a:buFont typeface="Arial" charset="0"/>
              <a:buNone/>
            </a:pPr>
            <a:r>
              <a:rPr lang="en-US" b="1" dirty="0" smtClean="0">
                <a:latin typeface="Arial" panose="020B0604020202020204" pitchFamily="34" charset="0"/>
                <a:cs typeface="Arial" panose="020B0604020202020204" pitchFamily="34" charset="0"/>
              </a:rPr>
              <a:t>Table 9-14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pPr marL="274320" indent="-274320" eaLnBrk="1" hangingPunct="1">
              <a:buFont typeface="Arial" charset="0"/>
              <a:buChar char="•"/>
            </a:pPr>
            <a:r>
              <a:rPr lang="en-US" dirty="0" smtClean="0">
                <a:latin typeface="Arial" panose="020B0604020202020204" pitchFamily="34" charset="0"/>
                <a:cs typeface="Arial" panose="020B0604020202020204" pitchFamily="34" charset="0"/>
              </a:rPr>
              <a:t>Letter-Number Sequencing has a range of </a:t>
            </a:r>
          </a:p>
          <a:p>
            <a:pPr marL="742950" lvl="1" indent="-285750" eaLnBrk="1" hangingPunct="1">
              <a:buFont typeface="Arial" charset="0"/>
              <a:buChar char="•"/>
            </a:pPr>
            <a:r>
              <a:rPr lang="en-US" sz="3200" dirty="0" smtClean="0">
                <a:latin typeface="Arial" panose="020B0604020202020204" pitchFamily="34" charset="0"/>
                <a:cs typeface="Arial" panose="020B0604020202020204" pitchFamily="34" charset="0"/>
              </a:rPr>
              <a:t>1 to 19 at ages 7-4 to 16-11</a:t>
            </a:r>
          </a:p>
          <a:p>
            <a:pPr marL="742950" lvl="1" indent="-285750" eaLnBrk="1" hangingPunct="1">
              <a:buFont typeface="Arial" charset="0"/>
              <a:buChar char="•"/>
            </a:pPr>
            <a:r>
              <a:rPr lang="en-US" sz="3200" dirty="0" smtClean="0">
                <a:latin typeface="Arial" panose="020B0604020202020204" pitchFamily="34" charset="0"/>
                <a:cs typeface="Arial" panose="020B0604020202020204" pitchFamily="34" charset="0"/>
              </a:rPr>
              <a:t>2 to 19 at ages 7-0 to 7-3</a:t>
            </a:r>
          </a:p>
          <a:p>
            <a:pPr marL="742950" lvl="1" indent="-285750" eaLnBrk="1" hangingPunct="1">
              <a:buFont typeface="Arial" charset="0"/>
              <a:buChar char="•"/>
            </a:pPr>
            <a:r>
              <a:rPr lang="en-US" sz="3200" dirty="0" smtClean="0">
                <a:latin typeface="Arial" panose="020B0604020202020204" pitchFamily="34" charset="0"/>
                <a:cs typeface="Arial" panose="020B0604020202020204" pitchFamily="34" charset="0"/>
              </a:rPr>
              <a:t>3 to 19 at ages 6-4 to 6-11</a:t>
            </a:r>
          </a:p>
          <a:p>
            <a:pPr marL="742950" lvl="1" indent="-285750" eaLnBrk="1" hangingPunct="1">
              <a:buFont typeface="Arial" charset="0"/>
              <a:buChar char="•"/>
            </a:pPr>
            <a:r>
              <a:rPr lang="en-US" sz="3200" dirty="0" smtClean="0">
                <a:latin typeface="Arial" panose="020B0604020202020204" pitchFamily="34" charset="0"/>
                <a:cs typeface="Arial" panose="020B0604020202020204" pitchFamily="34" charset="0"/>
              </a:rPr>
              <a:t>4 to 19 at ages 6-0 to 6-3</a:t>
            </a:r>
          </a:p>
          <a:p>
            <a:pPr marL="742950" lvl="1" indent="-285750" eaLnBrk="1" hangingPunct="1">
              <a:buFont typeface="Arial" charset="0"/>
              <a:buChar char="•"/>
            </a:pPr>
            <a:r>
              <a:rPr lang="en-US" sz="3200" dirty="0" smtClean="0">
                <a:latin typeface="Arial" panose="020B0604020202020204" pitchFamily="34" charset="0"/>
                <a:cs typeface="Arial" panose="020B0604020202020204" pitchFamily="34" charset="0"/>
              </a:rPr>
              <a:t>This means that you can’t automatically compare Letter-Number Sequencing scores at  ages 6-0 to 7-3 with those of older ages</a:t>
            </a:r>
          </a:p>
        </p:txBody>
      </p:sp>
    </p:spTree>
    <p:extLst>
      <p:ext uri="{BB962C8B-B14F-4D97-AF65-F5344CB8AC3E}">
        <p14:creationId xmlns:p14="http://schemas.microsoft.com/office/powerpoint/2010/main" val="3705350873"/>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WISC-V Expanded Index Scores </a:t>
            </a:r>
            <a:r>
              <a:rPr lang="en-US" sz="2500" dirty="0" smtClean="0"/>
              <a:t>(pp. 292-293)</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Technical Report #1 Pearson</a:t>
            </a:r>
          </a:p>
          <a:p>
            <a:r>
              <a:rPr lang="en-US" dirty="0" smtClean="0">
                <a:latin typeface="Arial" panose="020B0604020202020204" pitchFamily="34" charset="0"/>
                <a:cs typeface="Arial" panose="020B0604020202020204" pitchFamily="34" charset="0"/>
              </a:rPr>
              <a:t>Verbal (Expanded Crystallized) Index (VECI): SI, VC, IN, CO </a:t>
            </a:r>
          </a:p>
          <a:p>
            <a:r>
              <a:rPr lang="en-US" dirty="0" smtClean="0">
                <a:latin typeface="Arial" panose="020B0604020202020204" pitchFamily="34" charset="0"/>
                <a:cs typeface="Arial" panose="020B0604020202020204" pitchFamily="34" charset="0"/>
              </a:rPr>
              <a:t>Expanded Fluid Index (EFI):</a:t>
            </a:r>
            <a:br>
              <a:rPr lang="en-US" dirty="0" smtClean="0">
                <a:latin typeface="Arial" panose="020B0604020202020204" pitchFamily="34" charset="0"/>
                <a:cs typeface="Arial" panose="020B0604020202020204" pitchFamily="34" charset="0"/>
              </a:rPr>
            </a:br>
            <a:r>
              <a:rPr lang="en-US" dirty="0" smtClean="0">
                <a:latin typeface="Arial" panose="020B0604020202020204" pitchFamily="34" charset="0"/>
                <a:cs typeface="Arial" panose="020B0604020202020204" pitchFamily="34" charset="0"/>
              </a:rPr>
              <a:t>MR, FW, </a:t>
            </a:r>
            <a:r>
              <a:rPr lang="en-US" dirty="0" err="1" smtClean="0">
                <a:latin typeface="Arial" panose="020B0604020202020204" pitchFamily="34" charset="0"/>
                <a:cs typeface="Arial" panose="020B0604020202020204" pitchFamily="34" charset="0"/>
              </a:rPr>
              <a:t>PCn</a:t>
            </a:r>
            <a:r>
              <a:rPr lang="en-US" dirty="0" smtClean="0">
                <a:latin typeface="Arial" panose="020B0604020202020204" pitchFamily="34" charset="0"/>
                <a:cs typeface="Arial" panose="020B0604020202020204" pitchFamily="34" charset="0"/>
              </a:rPr>
              <a:t>, AR</a:t>
            </a:r>
          </a:p>
          <a:p>
            <a:r>
              <a:rPr lang="en-US" sz="2800" i="1" dirty="0" smtClean="0">
                <a:latin typeface="Arial" panose="020B0604020202020204" pitchFamily="34" charset="0"/>
                <a:cs typeface="Arial" panose="020B0604020202020204" pitchFamily="34" charset="0"/>
              </a:rPr>
              <a:t>Source: </a:t>
            </a:r>
            <a:r>
              <a:rPr lang="en-US" sz="2800" dirty="0" err="1">
                <a:latin typeface="Arial" panose="020B0604020202020204" pitchFamily="34" charset="0"/>
                <a:cs typeface="Arial" panose="020B0604020202020204" pitchFamily="34" charset="0"/>
              </a:rPr>
              <a:t>Raiford</a:t>
            </a:r>
            <a:r>
              <a:rPr lang="en-US" sz="2800" dirty="0">
                <a:latin typeface="Arial" panose="020B0604020202020204" pitchFamily="34" charset="0"/>
                <a:cs typeface="Arial" panose="020B0604020202020204" pitchFamily="34" charset="0"/>
              </a:rPr>
              <a:t>, S. E., </a:t>
            </a:r>
            <a:r>
              <a:rPr lang="en-US" sz="2800" dirty="0" err="1">
                <a:latin typeface="Arial" panose="020B0604020202020204" pitchFamily="34" charset="0"/>
                <a:cs typeface="Arial" panose="020B0604020202020204" pitchFamily="34" charset="0"/>
              </a:rPr>
              <a:t>Drozdick</a:t>
            </a:r>
            <a:r>
              <a:rPr lang="en-US" sz="2800" dirty="0">
                <a:latin typeface="Arial" panose="020B0604020202020204" pitchFamily="34" charset="0"/>
                <a:cs typeface="Arial" panose="020B0604020202020204" pitchFamily="34" charset="0"/>
              </a:rPr>
              <a:t>, L., Zhang. O., &amp; Zhou, X. (2015). </a:t>
            </a:r>
            <a:r>
              <a:rPr lang="en-US" sz="2800" i="1" dirty="0">
                <a:latin typeface="Arial" panose="020B0604020202020204" pitchFamily="34" charset="0"/>
                <a:cs typeface="Arial" panose="020B0604020202020204" pitchFamily="34" charset="0"/>
              </a:rPr>
              <a:t>Expanded index scores. Technical Report #1</a:t>
            </a:r>
            <a:r>
              <a:rPr lang="en-US" sz="2800" dirty="0">
                <a:latin typeface="Arial" panose="020B0604020202020204" pitchFamily="34" charset="0"/>
                <a:cs typeface="Arial" panose="020B0604020202020204" pitchFamily="34" charset="0"/>
              </a:rPr>
              <a:t>. Retrieved from http://downloads.pearsonclinical.com/images/Assets/WISC-V/WISC-VTechReport1_FNL_v2.pdf</a:t>
            </a:r>
            <a:endParaRPr lang="en-US"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980841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p:nvPr>
        </p:nvSpPr>
        <p:spPr>
          <a:xfrm>
            <a:off x="457200" y="304800"/>
            <a:ext cx="8229600" cy="1143000"/>
          </a:xfrm>
        </p:spPr>
        <p:txBody>
          <a:bodyPr/>
          <a:lstStyle/>
          <a:p>
            <a:r>
              <a:rPr lang="en-US" sz="4600" b="1" dirty="0" smtClean="0"/>
              <a:t>Concurrent Validity of WISC</a:t>
            </a:r>
            <a:r>
              <a:rPr lang="en-US" sz="4800" dirty="0" smtClean="0"/>
              <a:t>–</a:t>
            </a:r>
            <a:r>
              <a:rPr lang="en-US" sz="4600" b="1" dirty="0" smtClean="0"/>
              <a:t>V VCI, VECI, FRI, and EFI </a:t>
            </a:r>
            <a:r>
              <a:rPr lang="en-US" sz="2200" dirty="0" smtClean="0"/>
              <a:t>[1] </a:t>
            </a:r>
            <a:endParaRPr lang="en-US" sz="2200" b="1" dirty="0" smtClean="0"/>
          </a:p>
        </p:txBody>
      </p:sp>
      <p:graphicFrame>
        <p:nvGraphicFramePr>
          <p:cNvPr id="553987" name="Group 3"/>
          <p:cNvGraphicFramePr>
            <a:graphicFrameLocks noGrp="1"/>
          </p:cNvGraphicFramePr>
          <p:nvPr>
            <p:ph idx="1"/>
            <p:extLst>
              <p:ext uri="{D42A27DB-BD31-4B8C-83A1-F6EECF244321}">
                <p14:modId xmlns:p14="http://schemas.microsoft.com/office/powerpoint/2010/main" val="156410846"/>
              </p:ext>
            </p:extLst>
          </p:nvPr>
        </p:nvGraphicFramePr>
        <p:xfrm>
          <a:off x="457200" y="1620838"/>
          <a:ext cx="8229600" cy="5090160"/>
        </p:xfrm>
        <a:graphic>
          <a:graphicData uri="http://schemas.openxmlformats.org/drawingml/2006/table">
            <a:tbl>
              <a:tblPr/>
              <a:tblGrid>
                <a:gridCol w="4648200"/>
                <a:gridCol w="914400"/>
                <a:gridCol w="1066800"/>
                <a:gridCol w="838200"/>
                <a:gridCol w="762000"/>
              </a:tblGrid>
              <a:tr h="503238">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Symbol" pitchFamily="18" charset="2"/>
                        <a:buNone/>
                        <a:tabLst/>
                      </a:pPr>
                      <a:r>
                        <a:rPr kumimoji="0" lang="en-US" sz="2800" b="1" i="0" u="none" strike="noStrike" cap="none" normalizeH="0" baseline="0" dirty="0" smtClean="0">
                          <a:ln>
                            <a:noFill/>
                          </a:ln>
                          <a:solidFill>
                            <a:schemeClr val="tx1"/>
                          </a:solidFill>
                          <a:effectLst/>
                          <a:latin typeface="Constantia" pitchFamily="18" charset="0"/>
                        </a:rPr>
                        <a:t>Criterion WIAT–III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1" i="0" u="none" strike="noStrike" cap="none" normalizeH="0" baseline="0" smtClean="0">
                          <a:ln>
                            <a:noFill/>
                          </a:ln>
                          <a:solidFill>
                            <a:schemeClr val="tx1"/>
                          </a:solidFill>
                          <a:effectLst/>
                          <a:latin typeface="Constantia" pitchFamily="18" charset="0"/>
                        </a:rPr>
                        <a:t>VCI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1" i="0" u="none" strike="noStrike" cap="none" normalizeH="0" baseline="0" smtClean="0">
                          <a:ln>
                            <a:noFill/>
                          </a:ln>
                          <a:solidFill>
                            <a:schemeClr val="tx1"/>
                          </a:solidFill>
                          <a:effectLst/>
                          <a:latin typeface="Constantia" pitchFamily="18" charset="0"/>
                        </a:rPr>
                        <a:t>VECI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1" i="0" u="none" strike="noStrike" cap="none" normalizeH="0" baseline="0" smtClean="0">
                          <a:ln>
                            <a:noFill/>
                          </a:ln>
                          <a:solidFill>
                            <a:schemeClr val="tx1"/>
                          </a:solidFill>
                          <a:effectLst/>
                          <a:latin typeface="Constantia" pitchFamily="18" charset="0"/>
                        </a:rPr>
                        <a:t>FRI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1" i="0" u="none" strike="noStrike" cap="none" normalizeH="0" baseline="0" smtClean="0">
                          <a:ln>
                            <a:noFill/>
                          </a:ln>
                          <a:solidFill>
                            <a:schemeClr val="tx1"/>
                          </a:solidFill>
                          <a:effectLst/>
                          <a:latin typeface="Constantia" pitchFamily="18" charset="0"/>
                        </a:rPr>
                        <a:t>EFI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393700" marR="0" lvl="1"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Oral Language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393700" marR="0" lvl="1"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Total Reading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393700" marR="0" lvl="1"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Basic Reading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393700" marR="0" lvl="1"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Reading Comprehension and Fluency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393700" marR="0" lvl="1"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Written Expression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8950">
                <a:tc>
                  <a:txBody>
                    <a:bodyPr/>
                    <a:lstStyle/>
                    <a:p>
                      <a:pPr marL="393700" marR="0" lvl="1"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Mathematics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393700" marR="0" lvl="1"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Math Fluency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.36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.55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393700" marR="0" lvl="1"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Total Achievement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755709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p:cNvSpPr>
          <p:nvPr>
            <p:ph type="title" idx="4294967295"/>
          </p:nvPr>
        </p:nvSpPr>
        <p:spPr>
          <a:xfrm>
            <a:off x="457200" y="533400"/>
            <a:ext cx="8229600" cy="1143000"/>
          </a:xfrm>
        </p:spPr>
        <p:txBody>
          <a:bodyPr/>
          <a:lstStyle/>
          <a:p>
            <a:pPr eaLnBrk="1" hangingPunct="1"/>
            <a:r>
              <a:rPr lang="en-US" sz="4600" b="1" dirty="0" smtClean="0"/>
              <a:t>Complementary Indexes and FSIQ to WIAT–III Total Achievement</a:t>
            </a:r>
          </a:p>
        </p:txBody>
      </p:sp>
      <p:graphicFrame>
        <p:nvGraphicFramePr>
          <p:cNvPr id="49177" name="Group 25"/>
          <p:cNvGraphicFramePr>
            <a:graphicFrameLocks noGrp="1"/>
          </p:cNvGraphicFramePr>
          <p:nvPr/>
        </p:nvGraphicFramePr>
        <p:xfrm>
          <a:off x="457200" y="2286000"/>
          <a:ext cx="8077200" cy="3017520"/>
        </p:xfrm>
        <a:graphic>
          <a:graphicData uri="http://schemas.openxmlformats.org/drawingml/2006/table">
            <a:tbl>
              <a:tblPr/>
              <a:tblGrid>
                <a:gridCol w="5353050"/>
                <a:gridCol w="2724150"/>
              </a:tblGrid>
              <a:tr h="812800">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1" i="0" u="none" strike="noStrike" cap="none" normalizeH="0" baseline="0" dirty="0" smtClean="0">
                          <a:ln>
                            <a:noFill/>
                          </a:ln>
                          <a:solidFill>
                            <a:schemeClr val="tx1"/>
                          </a:solidFill>
                          <a:effectLst/>
                          <a:latin typeface="Constantia" pitchFamily="18" charset="0"/>
                        </a:rPr>
                        <a:t/>
                      </a:r>
                      <a:br>
                        <a:rPr kumimoji="0" lang="en-US" sz="2800" b="1" i="0" u="none" strike="noStrike" cap="none" normalizeH="0" baseline="0" dirty="0" smtClean="0">
                          <a:ln>
                            <a:noFill/>
                          </a:ln>
                          <a:solidFill>
                            <a:schemeClr val="tx1"/>
                          </a:solidFill>
                          <a:effectLst/>
                          <a:latin typeface="Constantia" pitchFamily="18" charset="0"/>
                        </a:rPr>
                      </a:br>
                      <a:r>
                        <a:rPr kumimoji="0" lang="en-US" sz="2800" b="1" i="0" u="none" strike="noStrike" cap="none" normalizeH="0" baseline="0" dirty="0" smtClean="0">
                          <a:ln>
                            <a:noFill/>
                          </a:ln>
                          <a:solidFill>
                            <a:schemeClr val="tx1"/>
                          </a:solidFill>
                          <a:effectLst/>
                          <a:latin typeface="Constantia" pitchFamily="18" charset="0"/>
                        </a:rPr>
                        <a:t>WISC–V Index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1" i="0" u="none" strike="noStrike" cap="none" normalizeH="0" baseline="0" dirty="0" smtClean="0">
                          <a:ln>
                            <a:noFill/>
                          </a:ln>
                          <a:solidFill>
                            <a:schemeClr val="tx1"/>
                          </a:solidFill>
                          <a:effectLst/>
                          <a:latin typeface="Constantia" pitchFamily="18" charset="0"/>
                        </a:rPr>
                        <a:t>WIAT–III Total Achievement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dirty="0" smtClean="0">
                          <a:ln>
                            <a:noFill/>
                          </a:ln>
                          <a:solidFill>
                            <a:schemeClr val="tx1"/>
                          </a:solidFill>
                          <a:effectLst/>
                          <a:latin typeface="Constantia" pitchFamily="18" charset="0"/>
                        </a:rPr>
                        <a:t>Naming Speed Index (NSI)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.29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dirty="0" smtClean="0">
                          <a:ln>
                            <a:noFill/>
                          </a:ln>
                          <a:solidFill>
                            <a:schemeClr val="tx1"/>
                          </a:solidFill>
                          <a:effectLst/>
                          <a:latin typeface="Constantia" pitchFamily="18" charset="0"/>
                        </a:rPr>
                        <a:t>Symbol Translation Index (STI)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.39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Storage and Retrieval Index (SRI)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dirty="0" smtClean="0">
                          <a:ln>
                            <a:noFill/>
                          </a:ln>
                          <a:solidFill>
                            <a:schemeClr val="tx1"/>
                          </a:solidFill>
                          <a:effectLst/>
                          <a:latin typeface="Constantia" pitchFamily="18" charset="0"/>
                        </a:rPr>
                        <a:t>FSIQ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en-US" sz="2800" b="0" i="0" u="none" strike="noStrike" cap="none" normalizeH="0" baseline="0" smtClean="0">
                          <a:ln>
                            <a:noFill/>
                          </a:ln>
                          <a:solidFill>
                            <a:schemeClr val="tx1"/>
                          </a:solidFill>
                          <a:effectLst/>
                          <a:latin typeface="Constantia" pitchFamily="18" charset="0"/>
                        </a:rPr>
                        <a:t>.81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3750" name="Text Box 72"/>
          <p:cNvSpPr txBox="1">
            <a:spLocks noChangeArrowheads="1"/>
          </p:cNvSpPr>
          <p:nvPr/>
        </p:nvSpPr>
        <p:spPr bwMode="auto">
          <a:xfrm>
            <a:off x="457200" y="5029200"/>
            <a:ext cx="6629400" cy="366713"/>
          </a:xfrm>
          <a:prstGeom prst="rect">
            <a:avLst/>
          </a:prstGeom>
          <a:noFill/>
          <a:ln w="9525">
            <a:noFill/>
            <a:miter lim="800000"/>
            <a:headEnd/>
            <a:tailEnd/>
          </a:ln>
        </p:spPr>
        <p:txBody>
          <a:bodyPr>
            <a:spAutoFit/>
          </a:bodyPr>
          <a:lstStyle/>
          <a:p>
            <a:pPr>
              <a:spcBef>
                <a:spcPct val="50000"/>
              </a:spcBef>
            </a:pPr>
            <a:endParaRPr lang="en-US"/>
          </a:p>
        </p:txBody>
      </p:sp>
      <p:sp>
        <p:nvSpPr>
          <p:cNvPr id="73751" name="Text Box 73"/>
          <p:cNvSpPr txBox="1">
            <a:spLocks noChangeArrowheads="1"/>
          </p:cNvSpPr>
          <p:nvPr/>
        </p:nvSpPr>
        <p:spPr bwMode="auto">
          <a:xfrm>
            <a:off x="457200" y="5410200"/>
            <a:ext cx="6629400" cy="946150"/>
          </a:xfrm>
          <a:prstGeom prst="rect">
            <a:avLst/>
          </a:prstGeom>
          <a:noFill/>
          <a:ln w="9525">
            <a:noFill/>
            <a:miter lim="800000"/>
            <a:headEnd/>
            <a:tailEnd/>
          </a:ln>
        </p:spPr>
        <p:txBody>
          <a:bodyPr>
            <a:spAutoFit/>
          </a:bodyPr>
          <a:lstStyle/>
          <a:p>
            <a:pPr>
              <a:spcBef>
                <a:spcPct val="50000"/>
              </a:spcBef>
            </a:pPr>
            <a:r>
              <a:rPr lang="en-US" sz="2800" i="1" dirty="0" smtClean="0">
                <a:latin typeface="Constantia" pitchFamily="18" charset="0"/>
              </a:rPr>
              <a:t>Source:</a:t>
            </a:r>
            <a:r>
              <a:rPr lang="en-US" sz="2800" dirty="0" smtClean="0">
                <a:latin typeface="Constantia" pitchFamily="18" charset="0"/>
              </a:rPr>
              <a:t> See </a:t>
            </a:r>
            <a:r>
              <a:rPr lang="en-US" sz="2800" dirty="0">
                <a:latin typeface="Constantia" pitchFamily="18" charset="0"/>
              </a:rPr>
              <a:t>Table 5.14 on p. 104 of the Technical and Interpretive Manual</a:t>
            </a:r>
          </a:p>
        </p:txBody>
      </p:sp>
    </p:spTree>
    <p:extLst>
      <p:ext uri="{BB962C8B-B14F-4D97-AF65-F5344CB8AC3E}">
        <p14:creationId xmlns:p14="http://schemas.microsoft.com/office/powerpoint/2010/main" val="653266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UNICEF Report Card 2017 </a:t>
            </a:r>
            <a:r>
              <a:rPr lang="en-US" sz="2500" dirty="0" smtClean="0"/>
              <a:t>[2]</a:t>
            </a:r>
            <a:endParaRPr lang="en-US" sz="25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24010758"/>
              </p:ext>
            </p:extLst>
          </p:nvPr>
        </p:nvGraphicFramePr>
        <p:xfrm>
          <a:off x="457200" y="1600200"/>
          <a:ext cx="8229600" cy="5181600"/>
        </p:xfrm>
        <a:graphic>
          <a:graphicData uri="http://schemas.openxmlformats.org/drawingml/2006/table">
            <a:tbl>
              <a:tblPr firstRow="1" bandRow="1">
                <a:tableStyleId>{5C22544A-7EE6-4342-B048-85BDC9FD1C3A}</a:tableStyleId>
              </a:tblPr>
              <a:tblGrid>
                <a:gridCol w="1524000"/>
                <a:gridCol w="6705600"/>
              </a:tblGrid>
              <a:tr h="370840">
                <a:tc>
                  <a:txBody>
                    <a:bodyPr/>
                    <a:lstStyle/>
                    <a:p>
                      <a:r>
                        <a:rPr lang="en-US" sz="2800" dirty="0" smtClean="0">
                          <a:latin typeface="Arial" panose="020B0604020202020204" pitchFamily="34" charset="0"/>
                          <a:cs typeface="Arial" panose="020B0604020202020204" pitchFamily="34" charset="0"/>
                        </a:rPr>
                        <a:t>Rank</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Good Health and Well-Being</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1</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Portugal</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2</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Iceland</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3</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Spain</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4</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Germany</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5</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Norway</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23</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Australia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29</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Canada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36</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USA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38</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New Zealand</a:t>
                      </a:r>
                      <a:endParaRPr lang="en-US" sz="28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9366304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3" name="Title 1"/>
          <p:cNvSpPr>
            <a:spLocks noGrp="1"/>
          </p:cNvSpPr>
          <p:nvPr>
            <p:ph type="title"/>
          </p:nvPr>
        </p:nvSpPr>
        <p:spPr/>
        <p:txBody>
          <a:bodyPr/>
          <a:lstStyle/>
          <a:p>
            <a:pPr eaLnBrk="1" hangingPunct="1"/>
            <a:r>
              <a:rPr lang="en-US" b="1" dirty="0" smtClean="0"/>
              <a:t>Interpreting Scaled Scores </a:t>
            </a:r>
            <a:r>
              <a:rPr lang="en-US" sz="2500" dirty="0" smtClean="0"/>
              <a:t>(p. 417)</a:t>
            </a:r>
          </a:p>
        </p:txBody>
      </p:sp>
      <p:sp>
        <p:nvSpPr>
          <p:cNvPr id="3" name="Content Placeholder 2"/>
          <p:cNvSpPr>
            <a:spLocks noGrp="1"/>
          </p:cNvSpPr>
          <p:nvPr>
            <p:ph idx="1"/>
          </p:nvPr>
        </p:nvSpPr>
        <p:spPr>
          <a:xfrm>
            <a:off x="457200" y="1295400"/>
            <a:ext cx="8229600" cy="4694237"/>
          </a:xfrm>
        </p:spPr>
        <p:txBody>
          <a:bodyPr>
            <a:noAutofit/>
          </a:bodyPr>
          <a:lstStyle/>
          <a:p>
            <a:pPr marL="0" indent="0" algn="ctr" eaLnBrk="1" fontAlgn="auto" hangingPunct="1">
              <a:spcBef>
                <a:spcPts val="800"/>
              </a:spcBef>
              <a:spcAft>
                <a:spcPts val="0"/>
              </a:spcAft>
              <a:buClr>
                <a:schemeClr val="accent3"/>
              </a:buClr>
              <a:buFont typeface="Wingdings 2"/>
              <a:buNone/>
              <a:defRPr/>
            </a:pPr>
            <a:r>
              <a:rPr lang="en-US" b="1" dirty="0" smtClean="0">
                <a:latin typeface="Arial" panose="020B0604020202020204" pitchFamily="34" charset="0"/>
                <a:cs typeface="Arial" panose="020B0604020202020204" pitchFamily="34" charset="0"/>
              </a:rPr>
              <a:t>Scaled Scores</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13 to 19 </a:t>
            </a:r>
            <a:r>
              <a:rPr lang="en-US" i="1" dirty="0" smtClean="0">
                <a:latin typeface="Arial" panose="020B0604020202020204" pitchFamily="34" charset="0"/>
                <a:cs typeface="Arial" panose="020B0604020202020204" pitchFamily="34" charset="0"/>
              </a:rPr>
              <a:t>always </a:t>
            </a:r>
            <a:r>
              <a:rPr lang="en-US" dirty="0" smtClean="0">
                <a:latin typeface="Arial" panose="020B0604020202020204" pitchFamily="34" charset="0"/>
                <a:cs typeface="Arial" panose="020B0604020202020204" pitchFamily="34" charset="0"/>
              </a:rPr>
              <a:t>indicate a strength (84</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to 99</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percentile rank)</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8 to 12 </a:t>
            </a:r>
            <a:r>
              <a:rPr lang="en-US" i="1" dirty="0" smtClean="0">
                <a:latin typeface="Arial" panose="020B0604020202020204" pitchFamily="34" charset="0"/>
                <a:cs typeface="Arial" panose="020B0604020202020204" pitchFamily="34" charset="0"/>
              </a:rPr>
              <a:t>always </a:t>
            </a:r>
            <a:r>
              <a:rPr lang="en-US" dirty="0" smtClean="0">
                <a:latin typeface="Arial" panose="020B0604020202020204" pitchFamily="34" charset="0"/>
                <a:cs typeface="Arial" panose="020B0604020202020204" pitchFamily="34" charset="0"/>
              </a:rPr>
              <a:t>indicate average ability (25</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to 75</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percentile rank)</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1 to 7 </a:t>
            </a:r>
            <a:r>
              <a:rPr lang="en-US" i="1" dirty="0" smtClean="0">
                <a:latin typeface="Arial" panose="020B0604020202020204" pitchFamily="34" charset="0"/>
                <a:cs typeface="Arial" panose="020B0604020202020204" pitchFamily="34" charset="0"/>
              </a:rPr>
              <a:t>always </a:t>
            </a:r>
            <a:r>
              <a:rPr lang="en-US" dirty="0" smtClean="0">
                <a:latin typeface="Arial" panose="020B0604020202020204" pitchFamily="34" charset="0"/>
                <a:cs typeface="Arial" panose="020B0604020202020204" pitchFamily="34" charset="0"/>
              </a:rPr>
              <a:t>indicate a weakness (1</a:t>
            </a:r>
            <a:r>
              <a:rPr lang="en-US" baseline="30000" dirty="0" smtClean="0">
                <a:latin typeface="Arial" panose="020B0604020202020204" pitchFamily="34" charset="0"/>
                <a:cs typeface="Arial" panose="020B0604020202020204" pitchFamily="34" charset="0"/>
              </a:rPr>
              <a:t>st</a:t>
            </a:r>
            <a:r>
              <a:rPr lang="en-US" dirty="0" smtClean="0">
                <a:latin typeface="Arial" panose="020B0604020202020204" pitchFamily="34" charset="0"/>
                <a:cs typeface="Arial" panose="020B0604020202020204" pitchFamily="34" charset="0"/>
              </a:rPr>
              <a:t> to 16</a:t>
            </a:r>
            <a:r>
              <a:rPr lang="en-US" baseline="30000" dirty="0" smtClean="0">
                <a:latin typeface="Arial" panose="020B0604020202020204" pitchFamily="34" charset="0"/>
                <a:cs typeface="Arial" panose="020B0604020202020204" pitchFamily="34" charset="0"/>
              </a:rPr>
              <a:t>th</a:t>
            </a:r>
            <a:r>
              <a:rPr lang="en-US" dirty="0" smtClean="0">
                <a:latin typeface="Arial" panose="020B0604020202020204" pitchFamily="34" charset="0"/>
                <a:cs typeface="Arial" panose="020B0604020202020204" pitchFamily="34" charset="0"/>
              </a:rPr>
              <a:t> percentile rank)</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81609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p:nvPr>
        </p:nvSpPr>
        <p:spPr/>
        <p:txBody>
          <a:bodyPr/>
          <a:lstStyle/>
          <a:p>
            <a:pPr eaLnBrk="1" hangingPunct="1"/>
            <a:r>
              <a:rPr lang="en-US" sz="5600" b="1" dirty="0" smtClean="0"/>
              <a:t>Age Equivalents</a:t>
            </a:r>
            <a:r>
              <a:rPr lang="en-US" b="1" dirty="0" smtClean="0"/>
              <a:t> </a:t>
            </a:r>
            <a:r>
              <a:rPr lang="en-US" sz="2200" dirty="0" smtClean="0"/>
              <a:t>(p. 295)</a:t>
            </a:r>
          </a:p>
        </p:txBody>
      </p:sp>
      <p:sp>
        <p:nvSpPr>
          <p:cNvPr id="75778" name="Rectangle 3"/>
          <p:cNvSpPr>
            <a:spLocks noGrp="1"/>
          </p:cNvSpPr>
          <p:nvPr>
            <p:ph type="body" idx="1"/>
          </p:nvPr>
        </p:nvSpPr>
        <p:spPr/>
        <p:txBody>
          <a:bodyPr/>
          <a:lstStyle/>
          <a:p>
            <a:pPr eaLnBrk="1" hangingPunct="1">
              <a:buFont typeface="Arial" panose="020B0604020202020204" pitchFamily="34" charset="0"/>
              <a:buChar char="•"/>
            </a:pPr>
            <a:r>
              <a:rPr lang="en-US" dirty="0" smtClean="0">
                <a:latin typeface="Arial" panose="020B0604020202020204" pitchFamily="34" charset="0"/>
                <a:cs typeface="Arial" panose="020B0604020202020204" pitchFamily="34" charset="0"/>
              </a:rPr>
              <a:t>Table A.9 in the Administration and Scoring Manual (pp. 337–340) provides age equivalents for all the subtests and some process scores (see left column p. 63 in text for discussion)</a:t>
            </a:r>
          </a:p>
          <a:p>
            <a:pPr eaLnBrk="1" hangingPunct="1">
              <a:buFont typeface="Arial" panose="020B0604020202020204" pitchFamily="34" charset="0"/>
              <a:buChar char="•"/>
            </a:pPr>
            <a:r>
              <a:rPr lang="en-US" dirty="0" smtClean="0">
                <a:latin typeface="Arial" panose="020B0604020202020204" pitchFamily="34" charset="0"/>
                <a:cs typeface="Arial" panose="020B0604020202020204" pitchFamily="34" charset="0"/>
              </a:rPr>
              <a:t>No validity data are provided in any of the WISC–V manuals for age equivalents</a:t>
            </a:r>
          </a:p>
          <a:p>
            <a:pPr eaLnBrk="1" hangingPunct="1">
              <a:buFont typeface="Arial" panose="020B0604020202020204" pitchFamily="34" charset="0"/>
              <a:buChar char="•"/>
            </a:pPr>
            <a:r>
              <a:rPr lang="en-US" dirty="0" smtClean="0">
                <a:latin typeface="Arial" panose="020B0604020202020204" pitchFamily="34" charset="0"/>
                <a:cs typeface="Arial" panose="020B0604020202020204" pitchFamily="34" charset="0"/>
              </a:rPr>
              <a:t>Recommend that </a:t>
            </a:r>
            <a:r>
              <a:rPr lang="en-US" dirty="0">
                <a:latin typeface="Arial" panose="020B0604020202020204" pitchFamily="34" charset="0"/>
                <a:cs typeface="Arial" panose="020B0604020202020204" pitchFamily="34" charset="0"/>
              </a:rPr>
              <a:t>age </a:t>
            </a:r>
            <a:r>
              <a:rPr lang="en-US" dirty="0" smtClean="0">
                <a:latin typeface="Arial" panose="020B0604020202020204" pitchFamily="34" charset="0"/>
                <a:cs typeface="Arial" panose="020B0604020202020204" pitchFamily="34" charset="0"/>
              </a:rPr>
              <a:t>equivalents be used only in an informal manner</a:t>
            </a:r>
          </a:p>
        </p:txBody>
      </p:sp>
    </p:spTree>
    <p:extLst>
      <p:ext uri="{BB962C8B-B14F-4D97-AF65-F5344CB8AC3E}">
        <p14:creationId xmlns:p14="http://schemas.microsoft.com/office/powerpoint/2010/main" val="245936588"/>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idx="4294967295"/>
          </p:nvPr>
        </p:nvSpPr>
        <p:spPr/>
        <p:txBody>
          <a:bodyPr/>
          <a:lstStyle/>
          <a:p>
            <a:pPr eaLnBrk="1" hangingPunct="1">
              <a:defRPr/>
            </a:pPr>
            <a:r>
              <a:rPr lang="en-US" altLang="en-US" dirty="0" smtClean="0"/>
              <a:t>General Ability Index  (GAI)</a:t>
            </a:r>
            <a:br>
              <a:rPr lang="en-US" altLang="en-US" dirty="0" smtClean="0"/>
            </a:br>
            <a:r>
              <a:rPr lang="en-US" altLang="en-US" sz="2200" dirty="0" smtClean="0"/>
              <a:t>(p. 292)</a:t>
            </a:r>
            <a:endParaRPr lang="en-US" sz="2200" dirty="0" smtClean="0"/>
          </a:p>
        </p:txBody>
      </p:sp>
      <p:sp>
        <p:nvSpPr>
          <p:cNvPr id="112642" name="Content Placeholder 2"/>
          <p:cNvSpPr>
            <a:spLocks noGrp="1"/>
          </p:cNvSpPr>
          <p:nvPr>
            <p:ph idx="4294967295"/>
          </p:nvPr>
        </p:nvSpPr>
        <p:spPr>
          <a:xfrm>
            <a:off x="457200" y="1722438"/>
            <a:ext cx="8229600" cy="4525962"/>
          </a:xfrm>
        </p:spPr>
        <p:txBody>
          <a:bodyPr/>
          <a:lstStyle/>
          <a:p>
            <a:pPr marL="0" indent="0" eaLnBrk="1" hangingPunct="1">
              <a:buNone/>
              <a:defRPr/>
            </a:pPr>
            <a:r>
              <a:rPr lang="en-US" sz="3200" dirty="0" smtClean="0">
                <a:latin typeface="Arial" panose="020B0604020202020204" pitchFamily="34" charset="0"/>
                <a:cs typeface="Arial" panose="020B0604020202020204" pitchFamily="34" charset="0"/>
              </a:rPr>
              <a:t>GAI is a</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measure of verbal comprehension and perceptual </a:t>
            </a:r>
            <a:r>
              <a:rPr lang="en-US" dirty="0" smtClean="0">
                <a:latin typeface="Arial" panose="020B0604020202020204" pitchFamily="34" charset="0"/>
                <a:cs typeface="Arial" panose="020B0604020202020204" pitchFamily="34" charset="0"/>
              </a:rPr>
              <a:t>reasoning. Composed of:</a:t>
            </a:r>
            <a:endParaRPr lang="en-US" sz="3200" dirty="0" smtClean="0">
              <a:latin typeface="Arial" panose="020B0604020202020204" pitchFamily="34" charset="0"/>
              <a:cs typeface="Arial" panose="020B0604020202020204" pitchFamily="34" charset="0"/>
            </a:endParaRPr>
          </a:p>
          <a:p>
            <a:pPr eaLnBrk="1" hangingPunct="1">
              <a:defRPr/>
            </a:pPr>
            <a:r>
              <a:rPr lang="en-US" sz="3200" dirty="0" smtClean="0">
                <a:latin typeface="Arial" panose="020B0604020202020204" pitchFamily="34" charset="0"/>
                <a:cs typeface="Arial" panose="020B0604020202020204" pitchFamily="34" charset="0"/>
              </a:rPr>
              <a:t>Similarities</a:t>
            </a:r>
          </a:p>
          <a:p>
            <a:pPr eaLnBrk="1" hangingPunct="1">
              <a:defRPr/>
            </a:pPr>
            <a:r>
              <a:rPr lang="en-US" dirty="0" smtClean="0">
                <a:latin typeface="Arial" panose="020B0604020202020204" pitchFamily="34" charset="0"/>
                <a:cs typeface="Arial" panose="020B0604020202020204" pitchFamily="34" charset="0"/>
              </a:rPr>
              <a:t>Vocabulary</a:t>
            </a:r>
          </a:p>
          <a:p>
            <a:pPr eaLnBrk="1" hangingPunct="1">
              <a:defRPr/>
            </a:pPr>
            <a:r>
              <a:rPr lang="en-US" sz="3200" dirty="0" smtClean="0">
                <a:latin typeface="Arial" panose="020B0604020202020204" pitchFamily="34" charset="0"/>
                <a:cs typeface="Arial" panose="020B0604020202020204" pitchFamily="34" charset="0"/>
              </a:rPr>
              <a:t>Block Design</a:t>
            </a:r>
          </a:p>
          <a:p>
            <a:pPr eaLnBrk="1" hangingPunct="1">
              <a:defRPr/>
            </a:pPr>
            <a:r>
              <a:rPr lang="en-US" dirty="0" smtClean="0">
                <a:latin typeface="Arial" panose="020B0604020202020204" pitchFamily="34" charset="0"/>
                <a:cs typeface="Arial" panose="020B0604020202020204" pitchFamily="34" charset="0"/>
              </a:rPr>
              <a:t>Matrix Reasoning</a:t>
            </a:r>
          </a:p>
          <a:p>
            <a:pPr eaLnBrk="1" hangingPunct="1">
              <a:defRPr/>
            </a:pPr>
            <a:r>
              <a:rPr lang="en-US" sz="3200" dirty="0" smtClean="0">
                <a:latin typeface="Arial" panose="020B0604020202020204" pitchFamily="34" charset="0"/>
                <a:cs typeface="Arial" panose="020B0604020202020204" pitchFamily="34" charset="0"/>
              </a:rPr>
              <a:t>Figure Weights</a:t>
            </a:r>
          </a:p>
          <a:p>
            <a:pPr marL="0" indent="0" eaLnBrk="1" hangingPunct="1">
              <a:buNone/>
              <a:defRPr/>
            </a:pPr>
            <a:r>
              <a:rPr lang="en-US" i="1" dirty="0" smtClean="0">
                <a:latin typeface="Arial" panose="020B0604020202020204" pitchFamily="34" charset="0"/>
                <a:cs typeface="Arial" panose="020B0604020202020204" pitchFamily="34" charset="0"/>
              </a:rPr>
              <a:t>Note: </a:t>
            </a:r>
            <a:r>
              <a:rPr lang="en-US" dirty="0" smtClean="0">
                <a:latin typeface="Arial" panose="020B0604020202020204" pitchFamily="34" charset="0"/>
                <a:cs typeface="Arial" panose="020B0604020202020204" pitchFamily="34" charset="0"/>
              </a:rPr>
              <a:t>Digit Span, Picture Span, Coding, and Symbol Search are </a:t>
            </a:r>
            <a:r>
              <a:rPr lang="en-US" b="1" i="1" dirty="0" smtClean="0">
                <a:latin typeface="Arial" panose="020B0604020202020204" pitchFamily="34" charset="0"/>
                <a:cs typeface="Arial" panose="020B0604020202020204" pitchFamily="34" charset="0"/>
              </a:rPr>
              <a:t>NOT</a:t>
            </a:r>
            <a:r>
              <a:rPr lang="en-US" dirty="0" smtClean="0">
                <a:latin typeface="Arial" panose="020B0604020202020204" pitchFamily="34" charset="0"/>
                <a:cs typeface="Arial" panose="020B0604020202020204" pitchFamily="34" charset="0"/>
              </a:rPr>
              <a:t> part of the GAI</a:t>
            </a: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953526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lstStyle/>
          <a:p>
            <a:pPr eaLnBrk="1" hangingPunct="1">
              <a:defRPr/>
            </a:pPr>
            <a:r>
              <a:rPr lang="en-US" altLang="en-US" sz="4600" dirty="0" smtClean="0"/>
              <a:t>Is the General Ability Index a Misnomer?</a:t>
            </a:r>
          </a:p>
        </p:txBody>
      </p:sp>
      <p:sp>
        <p:nvSpPr>
          <p:cNvPr id="45058" name="Rectangle 3"/>
          <p:cNvSpPr>
            <a:spLocks noGrp="1" noChangeArrowheads="1"/>
          </p:cNvSpPr>
          <p:nvPr>
            <p:ph idx="4294967295"/>
          </p:nvPr>
        </p:nvSpPr>
        <p:spPr/>
        <p:txBody>
          <a:bodyPr/>
          <a:lstStyle/>
          <a:p>
            <a:pPr algn="ctr">
              <a:buFont typeface="Wingdings 2" pitchFamily="18" charset="2"/>
              <a:buNone/>
              <a:defRPr/>
            </a:pPr>
            <a:r>
              <a:rPr lang="en-US" altLang="en-US" b="1" dirty="0" smtClean="0">
                <a:latin typeface="Arial" panose="020B0604020202020204" pitchFamily="34" charset="0"/>
                <a:cs typeface="Arial" panose="020B0604020202020204" pitchFamily="34" charset="0"/>
              </a:rPr>
              <a:t>Definition of </a:t>
            </a:r>
            <a:r>
              <a:rPr lang="en-US" altLang="en-US" b="1" i="1" dirty="0" smtClean="0">
                <a:latin typeface="Arial" panose="020B0604020202020204" pitchFamily="34" charset="0"/>
                <a:cs typeface="Arial" panose="020B0604020202020204" pitchFamily="34" charset="0"/>
              </a:rPr>
              <a:t>General Ability</a:t>
            </a:r>
            <a:r>
              <a:rPr lang="en-US" altLang="en-US" b="1" dirty="0" smtClean="0">
                <a:latin typeface="Arial" panose="020B0604020202020204" pitchFamily="34" charset="0"/>
                <a:cs typeface="Arial" panose="020B0604020202020204" pitchFamily="34" charset="0"/>
              </a:rPr>
              <a:t> </a:t>
            </a:r>
          </a:p>
          <a:p>
            <a:pPr>
              <a:defRPr/>
            </a:pPr>
            <a:r>
              <a:rPr lang="en-US" altLang="en-US" dirty="0" smtClean="0">
                <a:latin typeface="Arial" panose="020B0604020202020204" pitchFamily="34" charset="0"/>
                <a:cs typeface="Arial" panose="020B0604020202020204" pitchFamily="34" charset="0"/>
              </a:rPr>
              <a:t>“a term that is used to describe the measurable ability believed to underlie skill in handling all types of intellectual tasks.”</a:t>
            </a:r>
          </a:p>
          <a:p>
            <a:pPr>
              <a:defRPr/>
            </a:pPr>
            <a:r>
              <a:rPr lang="en-US" altLang="en-US" dirty="0" smtClean="0">
                <a:latin typeface="Arial" panose="020B0604020202020204" pitchFamily="34" charset="0"/>
                <a:cs typeface="Arial" panose="020B0604020202020204" pitchFamily="34" charset="0"/>
              </a:rPr>
              <a:t>“Our general ability is the skill underlying all tasks.”</a:t>
            </a:r>
          </a:p>
          <a:p>
            <a:pPr marL="0" indent="0">
              <a:buNone/>
              <a:defRPr/>
            </a:pPr>
            <a:r>
              <a:rPr lang="en-US" altLang="en-US" dirty="0" smtClean="0">
                <a:latin typeface="Arial" panose="020B0604020202020204" pitchFamily="34" charset="0"/>
                <a:cs typeface="Arial" panose="020B0604020202020204" pitchFamily="34" charset="0"/>
              </a:rPr>
              <a:t>From: psychologydictionary.org</a:t>
            </a:r>
          </a:p>
        </p:txBody>
      </p:sp>
    </p:spTree>
    <p:extLst>
      <p:ext uri="{BB962C8B-B14F-4D97-AF65-F5344CB8AC3E}">
        <p14:creationId xmlns:p14="http://schemas.microsoft.com/office/powerpoint/2010/main" val="134971624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idx="4294967295"/>
          </p:nvPr>
        </p:nvSpPr>
        <p:spPr/>
        <p:txBody>
          <a:bodyPr/>
          <a:lstStyle/>
          <a:p>
            <a:pPr eaLnBrk="1" hangingPunct="1">
              <a:defRPr/>
            </a:pPr>
            <a:r>
              <a:rPr lang="en-US" altLang="en-US" dirty="0" smtClean="0"/>
              <a:t>Cognitive Proficiency Index (CPI) </a:t>
            </a:r>
            <a:br>
              <a:rPr lang="en-US" altLang="en-US" dirty="0" smtClean="0"/>
            </a:br>
            <a:r>
              <a:rPr lang="en-US" altLang="en-US" sz="2200" dirty="0" smtClean="0"/>
              <a:t>(p. 292)</a:t>
            </a:r>
            <a:endParaRPr lang="en-US" sz="2200" dirty="0" smtClean="0"/>
          </a:p>
        </p:txBody>
      </p:sp>
      <p:sp>
        <p:nvSpPr>
          <p:cNvPr id="112642" name="Content Placeholder 2"/>
          <p:cNvSpPr>
            <a:spLocks noGrp="1"/>
          </p:cNvSpPr>
          <p:nvPr>
            <p:ph idx="4294967295"/>
          </p:nvPr>
        </p:nvSpPr>
        <p:spPr>
          <a:xfrm>
            <a:off x="457200" y="1722438"/>
            <a:ext cx="8229600" cy="4525962"/>
          </a:xfrm>
        </p:spPr>
        <p:txBody>
          <a:bodyPr/>
          <a:lstStyle/>
          <a:p>
            <a:pPr marL="0" indent="0" eaLnBrk="1" hangingPunct="1">
              <a:buNone/>
              <a:defRPr/>
            </a:pPr>
            <a:r>
              <a:rPr lang="en-US" sz="3200" dirty="0" smtClean="0">
                <a:latin typeface="Arial" panose="020B0604020202020204" pitchFamily="34" charset="0"/>
                <a:cs typeface="Arial" panose="020B0604020202020204" pitchFamily="34" charset="0"/>
              </a:rPr>
              <a:t>CPI is a</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measure of working memory and processing </a:t>
            </a:r>
            <a:r>
              <a:rPr lang="en-US" dirty="0" smtClean="0">
                <a:latin typeface="Arial" panose="020B0604020202020204" pitchFamily="34" charset="0"/>
                <a:cs typeface="Arial" panose="020B0604020202020204" pitchFamily="34" charset="0"/>
              </a:rPr>
              <a:t>speed. Composed of:</a:t>
            </a:r>
            <a:endParaRPr lang="en-US" sz="3200" dirty="0" smtClean="0">
              <a:latin typeface="Arial" panose="020B0604020202020204" pitchFamily="34" charset="0"/>
              <a:cs typeface="Arial" panose="020B0604020202020204" pitchFamily="34" charset="0"/>
            </a:endParaRPr>
          </a:p>
          <a:p>
            <a:pPr eaLnBrk="1" hangingPunct="1">
              <a:defRPr/>
            </a:pPr>
            <a:r>
              <a:rPr lang="en-US" sz="3200" dirty="0" smtClean="0">
                <a:latin typeface="Arial" panose="020B0604020202020204" pitchFamily="34" charset="0"/>
                <a:cs typeface="Arial" panose="020B0604020202020204" pitchFamily="34" charset="0"/>
              </a:rPr>
              <a:t>Digit Span</a:t>
            </a:r>
          </a:p>
          <a:p>
            <a:pPr eaLnBrk="1" hangingPunct="1">
              <a:defRPr/>
            </a:pPr>
            <a:r>
              <a:rPr lang="en-US" dirty="0" smtClean="0">
                <a:latin typeface="Arial" panose="020B0604020202020204" pitchFamily="34" charset="0"/>
                <a:cs typeface="Arial" panose="020B0604020202020204" pitchFamily="34" charset="0"/>
              </a:rPr>
              <a:t>Picture Span</a:t>
            </a:r>
          </a:p>
          <a:p>
            <a:pPr eaLnBrk="1" hangingPunct="1">
              <a:defRPr/>
            </a:pPr>
            <a:r>
              <a:rPr lang="en-US" sz="3200" dirty="0" smtClean="0">
                <a:latin typeface="Arial" panose="020B0604020202020204" pitchFamily="34" charset="0"/>
                <a:cs typeface="Arial" panose="020B0604020202020204" pitchFamily="34" charset="0"/>
              </a:rPr>
              <a:t>Coding</a:t>
            </a:r>
          </a:p>
          <a:p>
            <a:pPr eaLnBrk="1" hangingPunct="1">
              <a:defRPr/>
            </a:pPr>
            <a:r>
              <a:rPr lang="en-US" dirty="0" smtClean="0">
                <a:latin typeface="Arial" panose="020B0604020202020204" pitchFamily="34" charset="0"/>
                <a:cs typeface="Arial" panose="020B0604020202020204" pitchFamily="34" charset="0"/>
              </a:rPr>
              <a:t>Symbol Search</a:t>
            </a:r>
          </a:p>
          <a:p>
            <a:pPr marL="0" indent="0" eaLnBrk="1" hangingPunct="1">
              <a:buNone/>
              <a:defRPr/>
            </a:pPr>
            <a:r>
              <a:rPr lang="en-US" i="1" dirty="0" smtClean="0">
                <a:latin typeface="Arial" panose="020B0604020202020204" pitchFamily="34" charset="0"/>
                <a:cs typeface="Arial" panose="020B0604020202020204" pitchFamily="34" charset="0"/>
              </a:rPr>
              <a:t>Note:</a:t>
            </a:r>
            <a:r>
              <a:rPr lang="en-US" dirty="0" smtClean="0">
                <a:latin typeface="Arial" panose="020B0604020202020204" pitchFamily="34" charset="0"/>
                <a:cs typeface="Arial" panose="020B0604020202020204" pitchFamily="34" charset="0"/>
              </a:rPr>
              <a:t> Similarities, Vocabulary,  Block Design, Matrix Reasoning, and Figure Weights are </a:t>
            </a:r>
            <a:r>
              <a:rPr lang="en-US" b="1" i="1"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part of the </a:t>
            </a:r>
            <a:r>
              <a:rPr lang="en-US" dirty="0" smtClean="0">
                <a:latin typeface="Arial" panose="020B0604020202020204" pitchFamily="34" charset="0"/>
                <a:cs typeface="Arial" panose="020B0604020202020204" pitchFamily="34" charset="0"/>
              </a:rPr>
              <a:t>CPI</a:t>
            </a:r>
            <a:endParaRPr lang="en-US" dirty="0">
              <a:latin typeface="Arial" panose="020B0604020202020204" pitchFamily="34" charset="0"/>
              <a:cs typeface="Arial" panose="020B0604020202020204" pitchFamily="34" charset="0"/>
            </a:endParaRPr>
          </a:p>
          <a:p>
            <a:pPr marL="274320" indent="-274320" eaLnBrk="1" hangingPunct="1">
              <a:buFont typeface="Arial" charset="0"/>
              <a:buChar char="•"/>
              <a:defRPr/>
            </a:pP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4861624"/>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pPr eaLnBrk="1" hangingPunct="1">
              <a:defRPr/>
            </a:pPr>
            <a:r>
              <a:rPr lang="en-US" altLang="en-US" sz="4600" dirty="0" smtClean="0"/>
              <a:t>Is the Cognitive Proficiency Index a Misnomer? </a:t>
            </a:r>
            <a:r>
              <a:rPr lang="en-US" altLang="en-US" sz="2500" dirty="0" smtClean="0"/>
              <a:t>[1]</a:t>
            </a:r>
            <a:endParaRPr lang="en-US" altLang="en-US" sz="4600" dirty="0" smtClean="0"/>
          </a:p>
        </p:txBody>
      </p:sp>
      <p:sp>
        <p:nvSpPr>
          <p:cNvPr id="43010" name="Rectangle 3"/>
          <p:cNvSpPr>
            <a:spLocks noGrp="1" noChangeArrowheads="1"/>
          </p:cNvSpPr>
          <p:nvPr>
            <p:ph idx="4294967295"/>
          </p:nvPr>
        </p:nvSpPr>
        <p:spPr>
          <a:xfrm>
            <a:off x="457200" y="1600200"/>
            <a:ext cx="8382000" cy="4525963"/>
          </a:xfrm>
        </p:spPr>
        <p:txBody>
          <a:bodyPr/>
          <a:lstStyle/>
          <a:p>
            <a:pPr algn="ctr">
              <a:buFont typeface="Wingdings 2" pitchFamily="18" charset="2"/>
              <a:buNone/>
              <a:defRPr/>
            </a:pPr>
            <a:r>
              <a:rPr lang="en-US" altLang="en-US" b="1" dirty="0" smtClean="0">
                <a:latin typeface="Arial" panose="020B0604020202020204" pitchFamily="34" charset="0"/>
                <a:cs typeface="Arial" panose="020B0604020202020204" pitchFamily="34" charset="0"/>
              </a:rPr>
              <a:t>Definition of  </a:t>
            </a:r>
            <a:r>
              <a:rPr lang="en-US" altLang="en-US" b="1" i="1" dirty="0" smtClean="0">
                <a:latin typeface="Arial" panose="020B0604020202020204" pitchFamily="34" charset="0"/>
                <a:cs typeface="Arial" panose="020B0604020202020204" pitchFamily="34" charset="0"/>
              </a:rPr>
              <a:t>Cognitive</a:t>
            </a:r>
            <a:endParaRPr lang="en-US" altLang="en-US" b="1" dirty="0" smtClean="0">
              <a:latin typeface="Arial" panose="020B0604020202020204" pitchFamily="34" charset="0"/>
              <a:cs typeface="Arial" panose="020B0604020202020204" pitchFamily="34" charset="0"/>
            </a:endParaRPr>
          </a:p>
          <a:p>
            <a:pPr>
              <a:defRPr/>
            </a:pPr>
            <a:r>
              <a:rPr lang="en-US" altLang="en-US" dirty="0" smtClean="0">
                <a:latin typeface="Arial" panose="020B0604020202020204" pitchFamily="34" charset="0"/>
                <a:cs typeface="Arial" panose="020B0604020202020204" pitchFamily="34" charset="0"/>
              </a:rPr>
              <a:t>“of or relating to the mental processes of perception, memory, judgment, and reasoning, as contrasted with emotional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and volitional processes.”</a:t>
            </a:r>
          </a:p>
          <a:p>
            <a:pPr marL="0" indent="0">
              <a:buNone/>
              <a:defRPr/>
            </a:pPr>
            <a:r>
              <a:rPr lang="en-US" altLang="en-US" dirty="0" smtClean="0">
                <a:latin typeface="Arial" panose="020B0604020202020204" pitchFamily="34" charset="0"/>
                <a:cs typeface="Arial" panose="020B0604020202020204" pitchFamily="34" charset="0"/>
              </a:rPr>
              <a:t>From: dictionary.com</a:t>
            </a:r>
          </a:p>
        </p:txBody>
      </p:sp>
    </p:spTree>
    <p:extLst>
      <p:ext uri="{BB962C8B-B14F-4D97-AF65-F5344CB8AC3E}">
        <p14:creationId xmlns:p14="http://schemas.microsoft.com/office/powerpoint/2010/main" val="55054918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pPr eaLnBrk="1" hangingPunct="1">
              <a:defRPr/>
            </a:pPr>
            <a:r>
              <a:rPr lang="en-US" altLang="en-US" sz="4600" dirty="0"/>
              <a:t>Is the Cognitive Proficiency Index a Misnomer? </a:t>
            </a:r>
            <a:r>
              <a:rPr lang="en-US" altLang="en-US" sz="2500" dirty="0" smtClean="0"/>
              <a:t>[2]</a:t>
            </a:r>
            <a:endParaRPr lang="en-US" altLang="en-US" sz="4600" dirty="0" smtClean="0"/>
          </a:p>
        </p:txBody>
      </p:sp>
      <p:sp>
        <p:nvSpPr>
          <p:cNvPr id="43010" name="Rectangle 3"/>
          <p:cNvSpPr>
            <a:spLocks noGrp="1" noChangeArrowheads="1"/>
          </p:cNvSpPr>
          <p:nvPr>
            <p:ph idx="4294967295"/>
          </p:nvPr>
        </p:nvSpPr>
        <p:spPr/>
        <p:txBody>
          <a:bodyPr/>
          <a:lstStyle/>
          <a:p>
            <a:pPr algn="ctr">
              <a:buFont typeface="Wingdings 2" pitchFamily="18" charset="2"/>
              <a:buNone/>
              <a:defRPr/>
            </a:pPr>
            <a:r>
              <a:rPr lang="en-US" altLang="en-US" b="1" dirty="0" smtClean="0">
                <a:latin typeface="Arial" panose="020B0604020202020204" pitchFamily="34" charset="0"/>
                <a:cs typeface="Arial" panose="020B0604020202020204" pitchFamily="34" charset="0"/>
              </a:rPr>
              <a:t>Definition of </a:t>
            </a:r>
            <a:r>
              <a:rPr lang="en-US" altLang="en-US" b="1" i="1" dirty="0" smtClean="0">
                <a:latin typeface="Arial" panose="020B0604020202020204" pitchFamily="34" charset="0"/>
                <a:cs typeface="Arial" panose="020B0604020202020204" pitchFamily="34" charset="0"/>
              </a:rPr>
              <a:t>Proficiency</a:t>
            </a:r>
            <a:endParaRPr lang="en-US" altLang="en-US" b="1" dirty="0" smtClean="0">
              <a:latin typeface="Arial" panose="020B0604020202020204" pitchFamily="34" charset="0"/>
              <a:cs typeface="Arial" panose="020B0604020202020204" pitchFamily="34" charset="0"/>
            </a:endParaRPr>
          </a:p>
          <a:p>
            <a:pPr>
              <a:defRPr/>
            </a:pPr>
            <a:r>
              <a:rPr lang="en-US" altLang="en-US" dirty="0" smtClean="0">
                <a:latin typeface="Arial" panose="020B0604020202020204" pitchFamily="34" charset="0"/>
                <a:cs typeface="Arial" panose="020B0604020202020204" pitchFamily="34" charset="0"/>
              </a:rPr>
              <a:t>“a high degree of competence or skill; expertise”</a:t>
            </a:r>
          </a:p>
          <a:p>
            <a:pPr marL="0" indent="0">
              <a:buNone/>
              <a:defRPr/>
            </a:pPr>
            <a:r>
              <a:rPr lang="en-US" altLang="en-US" dirty="0" smtClean="0">
                <a:latin typeface="Arial" panose="020B0604020202020204" pitchFamily="34" charset="0"/>
                <a:cs typeface="Arial" panose="020B0604020202020204" pitchFamily="34" charset="0"/>
              </a:rPr>
              <a:t>From: google.com </a:t>
            </a:r>
          </a:p>
        </p:txBody>
      </p:sp>
    </p:spTree>
    <p:extLst>
      <p:ext uri="{BB962C8B-B14F-4D97-AF65-F5344CB8AC3E}">
        <p14:creationId xmlns:p14="http://schemas.microsoft.com/office/powerpoint/2010/main" val="253085984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p:nvPr>
        </p:nvSpPr>
        <p:spPr/>
        <p:txBody>
          <a:bodyPr/>
          <a:lstStyle/>
          <a:p>
            <a:pPr>
              <a:defRPr/>
            </a:pPr>
            <a:r>
              <a:rPr lang="en-US" sz="4600" dirty="0" smtClean="0"/>
              <a:t>Diagnostic Utility of GAI and CPI (WISC–IV) </a:t>
            </a:r>
            <a:r>
              <a:rPr lang="en-US" sz="2200" dirty="0" smtClean="0"/>
              <a:t>[1]</a:t>
            </a:r>
            <a:endParaRPr lang="en-US" sz="4600" dirty="0" smtClean="0"/>
          </a:p>
        </p:txBody>
      </p:sp>
      <p:sp>
        <p:nvSpPr>
          <p:cNvPr id="47106" name="Rectangle 3"/>
          <p:cNvSpPr>
            <a:spLocks noGrp="1"/>
          </p:cNvSpPr>
          <p:nvPr>
            <p:ph type="body" idx="1"/>
          </p:nvPr>
        </p:nvSpPr>
        <p:spPr/>
        <p:txBody>
          <a:bodyPr/>
          <a:lstStyle/>
          <a:p>
            <a:pPr>
              <a:buFont typeface="Wingdings 2" pitchFamily="18" charset="2"/>
              <a:buNone/>
              <a:defRPr/>
            </a:pPr>
            <a:r>
              <a:rPr lang="en-US" dirty="0" err="1" smtClean="0">
                <a:latin typeface="Arial" panose="020B0604020202020204" pitchFamily="34" charset="0"/>
                <a:cs typeface="Arial" panose="020B0604020202020204" pitchFamily="34" charset="0"/>
              </a:rPr>
              <a:t>Devena</a:t>
            </a:r>
            <a:r>
              <a:rPr lang="en-US" dirty="0" smtClean="0">
                <a:latin typeface="Arial" panose="020B0604020202020204" pitchFamily="34" charset="0"/>
                <a:cs typeface="Arial" panose="020B0604020202020204" pitchFamily="34" charset="0"/>
              </a:rPr>
              <a:t> and Watkins (2012) reported the following:</a:t>
            </a:r>
          </a:p>
          <a:p>
            <a:pPr>
              <a:defRPr/>
            </a:pPr>
            <a:r>
              <a:rPr lang="en-US" dirty="0" smtClean="0">
                <a:latin typeface="Arial" panose="020B0604020202020204" pitchFamily="34" charset="0"/>
                <a:cs typeface="Arial" panose="020B0604020202020204" pitchFamily="34" charset="0"/>
              </a:rPr>
              <a:t>Study sample: 5 groups of children (hospital sample with ADHD = 78, </a:t>
            </a:r>
            <a:r>
              <a:rPr lang="en-US" dirty="0" err="1" smtClean="0">
                <a:latin typeface="Arial" panose="020B0604020202020204" pitchFamily="34" charset="0"/>
                <a:cs typeface="Arial" panose="020B0604020202020204" pitchFamily="34" charset="0"/>
              </a:rPr>
              <a:t>nondiagnosed</a:t>
            </a:r>
            <a:r>
              <a:rPr lang="en-US" dirty="0" smtClean="0">
                <a:latin typeface="Arial" panose="020B0604020202020204" pitchFamily="34" charset="0"/>
                <a:cs typeface="Arial" panose="020B0604020202020204" pitchFamily="34" charset="0"/>
              </a:rPr>
              <a:t> hospital sample = 66, school sample with ADHD = 196, school matched comparison sample = 196, simulated standardization sample = 2,200)</a:t>
            </a:r>
          </a:p>
        </p:txBody>
      </p:sp>
    </p:spTree>
    <p:extLst>
      <p:ext uri="{BB962C8B-B14F-4D97-AF65-F5344CB8AC3E}">
        <p14:creationId xmlns:p14="http://schemas.microsoft.com/office/powerpoint/2010/main" val="256714448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p:nvPr>
        </p:nvSpPr>
        <p:spPr/>
        <p:txBody>
          <a:bodyPr/>
          <a:lstStyle/>
          <a:p>
            <a:pPr>
              <a:defRPr/>
            </a:pPr>
            <a:r>
              <a:rPr lang="en-US" sz="4600" dirty="0" smtClean="0"/>
              <a:t>Diagnostic Utility of GAI and CPI (WISC–IV) </a:t>
            </a:r>
            <a:r>
              <a:rPr lang="en-US" sz="2200" dirty="0" smtClean="0"/>
              <a:t>[2]</a:t>
            </a:r>
            <a:endParaRPr lang="en-US" sz="4600" dirty="0" smtClean="0"/>
          </a:p>
        </p:txBody>
      </p:sp>
      <p:sp>
        <p:nvSpPr>
          <p:cNvPr id="47106" name="Rectangle 3"/>
          <p:cNvSpPr>
            <a:spLocks noGrp="1"/>
          </p:cNvSpPr>
          <p:nvPr>
            <p:ph type="body" idx="1"/>
          </p:nvPr>
        </p:nvSpPr>
        <p:spPr/>
        <p:txBody>
          <a:bodyPr/>
          <a:lstStyle/>
          <a:p>
            <a:pPr>
              <a:buFont typeface="Wingdings 2" pitchFamily="18" charset="2"/>
              <a:buNone/>
              <a:defRPr/>
            </a:pPr>
            <a:r>
              <a:rPr lang="en-US" dirty="0" err="1" smtClean="0">
                <a:latin typeface="Arial" panose="020B0604020202020204" pitchFamily="34" charset="0"/>
                <a:cs typeface="Arial" panose="020B0604020202020204" pitchFamily="34" charset="0"/>
              </a:rPr>
              <a:t>Devena</a:t>
            </a:r>
            <a:r>
              <a:rPr lang="en-US" dirty="0" smtClean="0">
                <a:latin typeface="Arial" panose="020B0604020202020204" pitchFamily="34" charset="0"/>
                <a:cs typeface="Arial" panose="020B0604020202020204" pitchFamily="34" charset="0"/>
              </a:rPr>
              <a:t> and Watkins (2012) reported the following: (</a:t>
            </a:r>
            <a:r>
              <a:rPr lang="en-US" i="1" dirty="0" smtClean="0">
                <a:latin typeface="Arial" panose="020B0604020202020204" pitchFamily="34" charset="0"/>
                <a:cs typeface="Arial" panose="020B0604020202020204" pitchFamily="34" charset="0"/>
              </a:rPr>
              <a:t>Cont.</a:t>
            </a:r>
            <a:r>
              <a:rPr lang="en-US" dirty="0" smtClean="0">
                <a:latin typeface="Arial" panose="020B0604020202020204" pitchFamily="34" charset="0"/>
                <a:cs typeface="Arial" panose="020B0604020202020204" pitchFamily="34" charset="0"/>
              </a:rPr>
              <a:t>)</a:t>
            </a:r>
          </a:p>
          <a:p>
            <a:pPr>
              <a:defRPr/>
            </a:pPr>
            <a:r>
              <a:rPr lang="en-US" dirty="0" smtClean="0">
                <a:latin typeface="Arial" panose="020B0604020202020204" pitchFamily="34" charset="0"/>
                <a:cs typeface="Arial" panose="020B0604020202020204" pitchFamily="34" charset="0"/>
              </a:rPr>
              <a:t>A discrepancy analysis between the GAI and CPI was found to have “low accuracy in identifying children with attention deficit hyperactivity disorder.” (p. 133)</a:t>
            </a:r>
          </a:p>
        </p:txBody>
      </p:sp>
    </p:spTree>
    <p:extLst>
      <p:ext uri="{BB962C8B-B14F-4D97-AF65-F5344CB8AC3E}">
        <p14:creationId xmlns:p14="http://schemas.microsoft.com/office/powerpoint/2010/main" val="87672357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p:nvPr>
        </p:nvSpPr>
        <p:spPr/>
        <p:txBody>
          <a:bodyPr/>
          <a:lstStyle/>
          <a:p>
            <a:pPr>
              <a:defRPr/>
            </a:pPr>
            <a:r>
              <a:rPr lang="en-US" sz="4600" dirty="0" smtClean="0"/>
              <a:t>Diagnostic Utility of GAI and CPI (WISC–IV) </a:t>
            </a:r>
            <a:r>
              <a:rPr lang="en-US" sz="2200" dirty="0" smtClean="0"/>
              <a:t>[3]</a:t>
            </a:r>
            <a:endParaRPr lang="en-US" sz="4600" dirty="0" smtClean="0"/>
          </a:p>
        </p:txBody>
      </p:sp>
      <p:sp>
        <p:nvSpPr>
          <p:cNvPr id="49154" name="Rectangle 3"/>
          <p:cNvSpPr>
            <a:spLocks noGrp="1"/>
          </p:cNvSpPr>
          <p:nvPr>
            <p:ph type="body" idx="1"/>
          </p:nvPr>
        </p:nvSpPr>
        <p:spPr/>
        <p:txBody>
          <a:bodyPr/>
          <a:lstStyle/>
          <a:p>
            <a:pPr>
              <a:buFont typeface="Wingdings 2" pitchFamily="18" charset="2"/>
              <a:buNone/>
              <a:defRPr/>
            </a:pPr>
            <a:r>
              <a:rPr lang="fr-FR" i="1" dirty="0" smtClean="0">
                <a:latin typeface="Arial" panose="020B0604020202020204" pitchFamily="34" charset="0"/>
                <a:cs typeface="Arial" panose="020B0604020202020204" pitchFamily="34" charset="0"/>
              </a:rPr>
              <a:t>Source:</a:t>
            </a:r>
          </a:p>
          <a:p>
            <a:pPr>
              <a:defRPr/>
            </a:pPr>
            <a:r>
              <a:rPr lang="fr-FR" dirty="0" err="1" smtClean="0">
                <a:latin typeface="Arial" panose="020B0604020202020204" pitchFamily="34" charset="0"/>
                <a:cs typeface="Arial" panose="020B0604020202020204" pitchFamily="34" charset="0"/>
              </a:rPr>
              <a:t>Devena</a:t>
            </a:r>
            <a:r>
              <a:rPr lang="fr-FR" dirty="0" smtClean="0">
                <a:latin typeface="Arial" panose="020B0604020202020204" pitchFamily="34" charset="0"/>
                <a:cs typeface="Arial" panose="020B0604020202020204" pitchFamily="34" charset="0"/>
              </a:rPr>
              <a:t>, S. E., &amp; Watkins, M. W. (2012). </a:t>
            </a:r>
            <a:r>
              <a:rPr lang="en-US" dirty="0" smtClean="0">
                <a:latin typeface="Arial" panose="020B0604020202020204" pitchFamily="34" charset="0"/>
                <a:cs typeface="Arial" panose="020B0604020202020204" pitchFamily="34" charset="0"/>
              </a:rPr>
              <a:t>Diagnostic utility of WISC–IV General Abilities Index and Cognitive Proficiency Index difference scores among children with ADHD.  </a:t>
            </a:r>
            <a:r>
              <a:rPr lang="en-US" i="1" dirty="0" smtClean="0">
                <a:latin typeface="Arial" panose="020B0604020202020204" pitchFamily="34" charset="0"/>
                <a:cs typeface="Arial" panose="020B0604020202020204" pitchFamily="34" charset="0"/>
              </a:rPr>
              <a:t>Journal of Applied School Psychology</a:t>
            </a:r>
            <a:r>
              <a:rPr lang="en-US" dirty="0" smtClean="0">
                <a:latin typeface="Arial" panose="020B0604020202020204" pitchFamily="34" charset="0"/>
                <a:cs typeface="Arial" panose="020B0604020202020204" pitchFamily="34" charset="0"/>
              </a:rPr>
              <a:t>, </a:t>
            </a:r>
            <a:r>
              <a:rPr lang="en-US" i="1" dirty="0" smtClean="0">
                <a:latin typeface="Arial" panose="020B0604020202020204" pitchFamily="34" charset="0"/>
                <a:cs typeface="Arial" panose="020B0604020202020204" pitchFamily="34" charset="0"/>
              </a:rPr>
              <a:t>28</a:t>
            </a:r>
            <a:r>
              <a:rPr lang="en-US" dirty="0" smtClean="0">
                <a:latin typeface="Arial" panose="020B0604020202020204" pitchFamily="34" charset="0"/>
                <a:cs typeface="Arial" panose="020B0604020202020204" pitchFamily="34" charset="0"/>
              </a:rPr>
              <a:t>(2), 133–154. </a:t>
            </a:r>
            <a:r>
              <a:rPr lang="en-US" dirty="0" err="1" smtClean="0">
                <a:latin typeface="Arial" panose="020B0604020202020204" pitchFamily="34" charset="0"/>
                <a:cs typeface="Arial" panose="020B0604020202020204" pitchFamily="34" charset="0"/>
              </a:rPr>
              <a:t>doi</a:t>
            </a:r>
            <a:r>
              <a:rPr lang="en-US" dirty="0" smtClean="0">
                <a:latin typeface="Arial" panose="020B0604020202020204" pitchFamily="34" charset="0"/>
                <a:cs typeface="Arial" panose="020B0604020202020204" pitchFamily="34" charset="0"/>
              </a:rPr>
              <a:t>: 10.1080/15377903.2012.669743 </a:t>
            </a:r>
          </a:p>
        </p:txBody>
      </p:sp>
    </p:spTree>
    <p:extLst>
      <p:ext uri="{BB962C8B-B14F-4D97-AF65-F5344CB8AC3E}">
        <p14:creationId xmlns:p14="http://schemas.microsoft.com/office/powerpoint/2010/main" val="3287804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UNICEF Report Card 2017 </a:t>
            </a:r>
            <a:r>
              <a:rPr lang="en-US" sz="2500" dirty="0" smtClean="0"/>
              <a:t>[3]</a:t>
            </a:r>
            <a:endParaRPr lang="en-US" sz="25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97422279"/>
              </p:ext>
            </p:extLst>
          </p:nvPr>
        </p:nvGraphicFramePr>
        <p:xfrm>
          <a:off x="457200" y="1600200"/>
          <a:ext cx="8229600" cy="5181600"/>
        </p:xfrm>
        <a:graphic>
          <a:graphicData uri="http://schemas.openxmlformats.org/drawingml/2006/table">
            <a:tbl>
              <a:tblPr firstRow="1" bandRow="1">
                <a:tableStyleId>{5C22544A-7EE6-4342-B048-85BDC9FD1C3A}</a:tableStyleId>
              </a:tblPr>
              <a:tblGrid>
                <a:gridCol w="1524000"/>
                <a:gridCol w="6705600"/>
              </a:tblGrid>
              <a:tr h="370840">
                <a:tc>
                  <a:txBody>
                    <a:bodyPr/>
                    <a:lstStyle/>
                    <a:p>
                      <a:r>
                        <a:rPr lang="en-US" sz="2800" dirty="0" smtClean="0">
                          <a:latin typeface="Arial" panose="020B0604020202020204" pitchFamily="34" charset="0"/>
                          <a:cs typeface="Arial" panose="020B0604020202020204" pitchFamily="34" charset="0"/>
                        </a:rPr>
                        <a:t>Rank</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Quality</a:t>
                      </a:r>
                      <a:r>
                        <a:rPr lang="en-US" sz="2800" baseline="0" dirty="0" smtClean="0">
                          <a:latin typeface="Arial" panose="020B0604020202020204" pitchFamily="34" charset="0"/>
                          <a:cs typeface="Arial" panose="020B0604020202020204" pitchFamily="34" charset="0"/>
                        </a:rPr>
                        <a:t> Education</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1</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Finland</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2</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Malta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3</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Republic of Korea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4</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Mexico</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5</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Denmark</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8</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Canada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15</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New Zealand</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32</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USA</a:t>
                      </a:r>
                      <a:endParaRPr lang="en-US" sz="2800" dirty="0">
                        <a:latin typeface="Arial" panose="020B0604020202020204" pitchFamily="34" charset="0"/>
                        <a:cs typeface="Arial" panose="020B0604020202020204" pitchFamily="34" charset="0"/>
                      </a:endParaRPr>
                    </a:p>
                  </a:txBody>
                  <a:tcPr/>
                </a:tc>
              </a:tr>
              <a:tr h="370840">
                <a:tc>
                  <a:txBody>
                    <a:bodyPr/>
                    <a:lstStyle/>
                    <a:p>
                      <a:r>
                        <a:rPr lang="en-US" sz="2800" dirty="0" smtClean="0">
                          <a:latin typeface="Arial" panose="020B0604020202020204" pitchFamily="34" charset="0"/>
                          <a:cs typeface="Arial" panose="020B0604020202020204" pitchFamily="34" charset="0"/>
                        </a:rPr>
                        <a:t>39</a:t>
                      </a:r>
                      <a:endParaRPr lang="en-US" sz="2800" dirty="0">
                        <a:latin typeface="Arial" panose="020B0604020202020204" pitchFamily="34" charset="0"/>
                        <a:cs typeface="Arial" panose="020B0604020202020204" pitchFamily="34" charset="0"/>
                      </a:endParaRPr>
                    </a:p>
                  </a:txBody>
                  <a:tcPr/>
                </a:tc>
                <a:tc>
                  <a:txBody>
                    <a:bodyPr/>
                    <a:lstStyle/>
                    <a:p>
                      <a:r>
                        <a:rPr lang="en-US" sz="2800" dirty="0" smtClean="0">
                          <a:latin typeface="Arial" panose="020B0604020202020204" pitchFamily="34" charset="0"/>
                          <a:cs typeface="Arial" panose="020B0604020202020204" pitchFamily="34" charset="0"/>
                        </a:rPr>
                        <a:t>Australia</a:t>
                      </a:r>
                      <a:endParaRPr lang="en-US" sz="28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6642114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p:txBody>
          <a:bodyPr/>
          <a:lstStyle/>
          <a:p>
            <a:pPr>
              <a:defRPr/>
            </a:pPr>
            <a:r>
              <a:rPr lang="en-US" sz="4600" dirty="0" smtClean="0"/>
              <a:t>Predictive Ability of GAI vs FSIQ (WISC–IV) </a:t>
            </a:r>
            <a:r>
              <a:rPr lang="en-US" sz="2200" dirty="0" smtClean="0"/>
              <a:t>[1]</a:t>
            </a:r>
          </a:p>
        </p:txBody>
      </p:sp>
      <p:sp>
        <p:nvSpPr>
          <p:cNvPr id="51202" name="Rectangle 3"/>
          <p:cNvSpPr>
            <a:spLocks noGrp="1"/>
          </p:cNvSpPr>
          <p:nvPr>
            <p:ph type="body" idx="1"/>
          </p:nvPr>
        </p:nvSpPr>
        <p:spPr/>
        <p:txBody>
          <a:bodyPr/>
          <a:lstStyle/>
          <a:p>
            <a:pPr>
              <a:buFont typeface="Wingdings 2" pitchFamily="18" charset="2"/>
              <a:buNone/>
              <a:defRPr/>
            </a:pPr>
            <a:r>
              <a:rPr lang="en-US" dirty="0" smtClean="0">
                <a:latin typeface="Arial" panose="020B0604020202020204" pitchFamily="34" charset="0"/>
                <a:cs typeface="Arial" panose="020B0604020202020204" pitchFamily="34" charset="0"/>
              </a:rPr>
              <a:t>Rowe, Kingsley, and Thompson (2010) reported the following:</a:t>
            </a:r>
          </a:p>
          <a:p>
            <a:pPr>
              <a:defRPr/>
            </a:pPr>
            <a:r>
              <a:rPr lang="en-US" dirty="0" smtClean="0">
                <a:latin typeface="Arial" panose="020B0604020202020204" pitchFamily="34" charset="0"/>
                <a:cs typeface="Arial" panose="020B0604020202020204" pitchFamily="34" charset="0"/>
              </a:rPr>
              <a:t>Study sample = 88 children tested for gifted programming</a:t>
            </a:r>
          </a:p>
          <a:p>
            <a:pPr>
              <a:defRPr/>
            </a:pPr>
            <a:r>
              <a:rPr lang="en-US" dirty="0" smtClean="0">
                <a:latin typeface="Arial" panose="020B0604020202020204" pitchFamily="34" charset="0"/>
                <a:cs typeface="Arial" panose="020B0604020202020204" pitchFamily="34" charset="0"/>
              </a:rPr>
              <a:t>Both the FSIQ and GAI significantly predicted reading and math scores</a:t>
            </a:r>
          </a:p>
          <a:p>
            <a:pPr>
              <a:defRPr/>
            </a:pPr>
            <a:r>
              <a:rPr lang="en-US" dirty="0" smtClean="0">
                <a:latin typeface="Arial" panose="020B0604020202020204" pitchFamily="34" charset="0"/>
                <a:cs typeface="Arial" panose="020B0604020202020204" pitchFamily="34" charset="0"/>
              </a:rPr>
              <a:t>However, the FSIQ explained more of the variance than the GAI</a:t>
            </a:r>
          </a:p>
          <a:p>
            <a:pPr>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9730720"/>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p:nvPr>
        </p:nvSpPr>
        <p:spPr/>
        <p:txBody>
          <a:bodyPr/>
          <a:lstStyle/>
          <a:p>
            <a:pPr>
              <a:defRPr/>
            </a:pPr>
            <a:r>
              <a:rPr lang="en-US" sz="4600" dirty="0" smtClean="0"/>
              <a:t>Predictive Ability of GAI vs FSIQ (WISC–IV) </a:t>
            </a:r>
            <a:r>
              <a:rPr lang="en-US" sz="2200" dirty="0" smtClean="0"/>
              <a:t>[2]</a:t>
            </a:r>
          </a:p>
        </p:txBody>
      </p:sp>
      <p:sp>
        <p:nvSpPr>
          <p:cNvPr id="53250" name="Rectangle 3"/>
          <p:cNvSpPr>
            <a:spLocks noGrp="1"/>
          </p:cNvSpPr>
          <p:nvPr>
            <p:ph type="body" idx="1"/>
          </p:nvPr>
        </p:nvSpPr>
        <p:spPr>
          <a:xfrm>
            <a:off x="152400" y="1600200"/>
            <a:ext cx="8839200" cy="4525963"/>
          </a:xfrm>
        </p:spPr>
        <p:txBody>
          <a:bodyPr/>
          <a:lstStyle/>
          <a:p>
            <a:pPr>
              <a:buFont typeface="Arial" panose="020B0604020202020204" pitchFamily="34" charset="0"/>
              <a:buChar char="•"/>
              <a:defRPr/>
            </a:pPr>
            <a:r>
              <a:rPr lang="en-US" dirty="0" smtClean="0">
                <a:latin typeface="Arial" panose="020B0604020202020204" pitchFamily="34" charset="0"/>
                <a:cs typeface="Arial" panose="020B0604020202020204" pitchFamily="34" charset="0"/>
              </a:rPr>
              <a:t>Conclusion </a:t>
            </a:r>
          </a:p>
          <a:p>
            <a:pPr lvl="1">
              <a:buFont typeface="Arial" panose="020B0604020202020204" pitchFamily="34" charset="0"/>
              <a:buChar char="•"/>
              <a:defRPr/>
            </a:pPr>
            <a:r>
              <a:rPr lang="en-US" sz="3200" dirty="0" smtClean="0">
                <a:latin typeface="Arial" panose="020B0604020202020204" pitchFamily="34" charset="0"/>
                <a:cs typeface="Arial" panose="020B0604020202020204" pitchFamily="34" charset="0"/>
              </a:rPr>
              <a:t>Working memory and verbal comprehension  explained significant, unique variance in reading and math </a:t>
            </a:r>
          </a:p>
          <a:p>
            <a:pPr lvl="1">
              <a:buFont typeface="Arial" panose="020B0604020202020204" pitchFamily="34" charset="0"/>
              <a:buChar char="•"/>
              <a:defRPr/>
            </a:pPr>
            <a:r>
              <a:rPr lang="en-US" sz="3200" dirty="0" smtClean="0">
                <a:latin typeface="Arial" panose="020B0604020202020204" pitchFamily="34" charset="0"/>
                <a:cs typeface="Arial" panose="020B0604020202020204" pitchFamily="34" charset="0"/>
              </a:rPr>
              <a:t>Processing speed and perceptual reasoning did not account for significant amounts of variance over and above working memory and verbal comprehension</a:t>
            </a:r>
          </a:p>
          <a:p>
            <a:pPr lvl="1">
              <a:buFont typeface="Arial" panose="020B0604020202020204" pitchFamily="34" charset="0"/>
              <a:buChar char="•"/>
              <a:defRPr/>
            </a:pPr>
            <a:r>
              <a:rPr lang="en-US" sz="3200" dirty="0" smtClean="0">
                <a:latin typeface="Arial" panose="020B0604020202020204" pitchFamily="34" charset="0"/>
                <a:cs typeface="Arial" panose="020B0604020202020204" pitchFamily="34" charset="0"/>
              </a:rPr>
              <a:t>Working memory in the FSIQ was the main difference between FSIQ and GAI</a:t>
            </a:r>
          </a:p>
        </p:txBody>
      </p:sp>
    </p:spTree>
    <p:extLst>
      <p:ext uri="{BB962C8B-B14F-4D97-AF65-F5344CB8AC3E}">
        <p14:creationId xmlns:p14="http://schemas.microsoft.com/office/powerpoint/2010/main" val="2197499667"/>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p:nvPr>
        </p:nvSpPr>
        <p:spPr/>
        <p:txBody>
          <a:bodyPr/>
          <a:lstStyle/>
          <a:p>
            <a:pPr>
              <a:defRPr/>
            </a:pPr>
            <a:r>
              <a:rPr lang="en-US" sz="4600" dirty="0" smtClean="0"/>
              <a:t>Predictive Ability of GAI vs FSIQ (WISC–IV) </a:t>
            </a:r>
            <a:r>
              <a:rPr lang="en-US" sz="2200" dirty="0" smtClean="0"/>
              <a:t>[3]</a:t>
            </a:r>
          </a:p>
        </p:txBody>
      </p:sp>
      <p:sp>
        <p:nvSpPr>
          <p:cNvPr id="55298" name="Rectangle 3"/>
          <p:cNvSpPr>
            <a:spLocks noGrp="1"/>
          </p:cNvSpPr>
          <p:nvPr>
            <p:ph type="body" idx="1"/>
          </p:nvPr>
        </p:nvSpPr>
        <p:spPr/>
        <p:txBody>
          <a:bodyPr/>
          <a:lstStyle/>
          <a:p>
            <a:pPr>
              <a:buFont typeface="Wingdings 2" pitchFamily="18" charset="2"/>
              <a:buNone/>
              <a:defRPr/>
            </a:pPr>
            <a:r>
              <a:rPr lang="en-US" i="1" dirty="0" smtClean="0">
                <a:latin typeface="Arial" panose="020B0604020202020204" pitchFamily="34" charset="0"/>
                <a:cs typeface="Arial" panose="020B0604020202020204" pitchFamily="34" charset="0"/>
              </a:rPr>
              <a:t>Source:</a:t>
            </a:r>
          </a:p>
          <a:p>
            <a:pPr>
              <a:defRPr/>
            </a:pPr>
            <a:r>
              <a:rPr lang="en-US" dirty="0" smtClean="0">
                <a:latin typeface="Arial" panose="020B0604020202020204" pitchFamily="34" charset="0"/>
                <a:cs typeface="Arial" panose="020B0604020202020204" pitchFamily="34" charset="0"/>
              </a:rPr>
              <a:t>Rowe, E. W., Kingsley, J. M., &amp; Thompson, D. F. (2010). Predictive ability of the General Ability Index (GAI) versus the Full Scale IQ among gifted referrals. </a:t>
            </a:r>
            <a:r>
              <a:rPr lang="en-US" i="1" dirty="0" smtClean="0">
                <a:latin typeface="Arial" panose="020B0604020202020204" pitchFamily="34" charset="0"/>
                <a:cs typeface="Arial" panose="020B0604020202020204" pitchFamily="34" charset="0"/>
              </a:rPr>
              <a:t>School Psychology Quarterly, 25</a:t>
            </a:r>
            <a:r>
              <a:rPr lang="en-US" dirty="0" smtClean="0">
                <a:latin typeface="Arial" panose="020B0604020202020204" pitchFamily="34" charset="0"/>
                <a:cs typeface="Arial" panose="020B0604020202020204" pitchFamily="34" charset="0"/>
              </a:rPr>
              <a:t>(2), 119–128. doi:10.1037/a0020148 </a:t>
            </a:r>
          </a:p>
        </p:txBody>
      </p:sp>
    </p:spTree>
    <p:extLst>
      <p:ext uri="{BB962C8B-B14F-4D97-AF65-F5344CB8AC3E}">
        <p14:creationId xmlns:p14="http://schemas.microsoft.com/office/powerpoint/2010/main" val="2199535258"/>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p:txBody>
          <a:bodyPr/>
          <a:lstStyle/>
          <a:p>
            <a:pPr>
              <a:defRPr/>
            </a:pPr>
            <a:r>
              <a:rPr lang="en-US" sz="4600" dirty="0" smtClean="0"/>
              <a:t>FSIQ vs GAI in Intellectual Disability (WISC–IV) </a:t>
            </a:r>
            <a:r>
              <a:rPr lang="en-US" sz="2200" dirty="0" smtClean="0"/>
              <a:t>[1]</a:t>
            </a:r>
          </a:p>
        </p:txBody>
      </p:sp>
      <p:sp>
        <p:nvSpPr>
          <p:cNvPr id="57346" name="Rectangle 3"/>
          <p:cNvSpPr>
            <a:spLocks noGrp="1"/>
          </p:cNvSpPr>
          <p:nvPr>
            <p:ph type="body" idx="1"/>
          </p:nvPr>
        </p:nvSpPr>
        <p:spPr/>
        <p:txBody>
          <a:bodyPr/>
          <a:lstStyle/>
          <a:p>
            <a:pPr>
              <a:buFont typeface="Wingdings 2" pitchFamily="18" charset="2"/>
              <a:buNone/>
              <a:defRPr/>
            </a:pPr>
            <a:r>
              <a:rPr lang="en-US" dirty="0" err="1" smtClean="0">
                <a:latin typeface="Arial" panose="020B0604020202020204" pitchFamily="34" charset="0"/>
                <a:cs typeface="Arial" panose="020B0604020202020204" pitchFamily="34" charset="0"/>
              </a:rPr>
              <a:t>Koriakin</a:t>
            </a:r>
            <a:r>
              <a:rPr lang="en-US" dirty="0" smtClean="0">
                <a:latin typeface="Arial" panose="020B0604020202020204" pitchFamily="34" charset="0"/>
                <a:cs typeface="Arial" panose="020B0604020202020204" pitchFamily="34" charset="0"/>
              </a:rPr>
              <a:t> et al. (2013) reported the following:</a:t>
            </a:r>
          </a:p>
          <a:p>
            <a:pPr>
              <a:defRPr/>
            </a:pPr>
            <a:r>
              <a:rPr lang="en-US" dirty="0" smtClean="0">
                <a:latin typeface="Arial" panose="020B0604020202020204" pitchFamily="34" charset="0"/>
                <a:cs typeface="Arial" panose="020B0604020202020204" pitchFamily="34" charset="0"/>
              </a:rPr>
              <a:t>Study sample: 543 males and 290 females</a:t>
            </a:r>
          </a:p>
          <a:p>
            <a:pPr>
              <a:defRPr/>
            </a:pPr>
            <a:r>
              <a:rPr lang="en-US" dirty="0" smtClean="0">
                <a:latin typeface="Arial" panose="020B0604020202020204" pitchFamily="34" charset="0"/>
                <a:cs typeface="Arial" panose="020B0604020202020204" pitchFamily="34" charset="0"/>
              </a:rPr>
              <a:t>GAI (</a:t>
            </a:r>
            <a:r>
              <a:rPr lang="en-US" i="1" dirty="0" smtClean="0">
                <a:latin typeface="Arial" panose="020B0604020202020204" pitchFamily="34" charset="0"/>
                <a:cs typeface="Arial" panose="020B0604020202020204" pitchFamily="34" charset="0"/>
              </a:rPr>
              <a:t>N </a:t>
            </a:r>
            <a:r>
              <a:rPr lang="en-US" dirty="0">
                <a:latin typeface="Arial" panose="020B0604020202020204" pitchFamily="34" charset="0"/>
                <a:cs typeface="Arial" panose="020B0604020202020204" pitchFamily="34" charset="0"/>
              </a:rPr>
              <a:t>= 159) </a:t>
            </a:r>
            <a:r>
              <a:rPr lang="en-US" dirty="0" smtClean="0">
                <a:latin typeface="Arial" panose="020B0604020202020204" pitchFamily="34" charset="0"/>
                <a:cs typeface="Arial" panose="020B0604020202020204" pitchFamily="34" charset="0"/>
              </a:rPr>
              <a:t>identified fewer children having intellectual disability than the </a:t>
            </a:r>
            <a:r>
              <a:rPr lang="en-US" dirty="0">
                <a:latin typeface="Arial" panose="020B0604020202020204" pitchFamily="34" charset="0"/>
                <a:cs typeface="Arial" panose="020B0604020202020204" pitchFamily="34" charset="0"/>
              </a:rPr>
              <a:t>FSIQ </a:t>
            </a: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N </a:t>
            </a:r>
            <a:r>
              <a:rPr lang="en-US" dirty="0">
                <a:latin typeface="Arial" panose="020B0604020202020204" pitchFamily="34" charset="0"/>
                <a:cs typeface="Arial" panose="020B0604020202020204" pitchFamily="34" charset="0"/>
              </a:rPr>
              <a:t>= 196</a:t>
            </a:r>
            <a:r>
              <a:rPr lang="en-US" dirty="0" smtClean="0">
                <a:latin typeface="Arial" panose="020B0604020202020204" pitchFamily="34" charset="0"/>
                <a:cs typeface="Arial" panose="020B0604020202020204" pitchFamily="34" charset="0"/>
              </a:rPr>
              <a:t>)</a:t>
            </a:r>
          </a:p>
          <a:p>
            <a:pPr>
              <a:defRPr/>
            </a:pPr>
            <a:r>
              <a:rPr lang="en-US" dirty="0" smtClean="0">
                <a:latin typeface="Arial" panose="020B0604020202020204" pitchFamily="34" charset="0"/>
                <a:cs typeface="Arial" panose="020B0604020202020204" pitchFamily="34" charset="0"/>
              </a:rPr>
              <a:t>“The use of GAI for intellectual disability diagnostic decision-making may be of limited value.” (p. 840)</a:t>
            </a:r>
          </a:p>
        </p:txBody>
      </p:sp>
    </p:spTree>
    <p:extLst>
      <p:ext uri="{BB962C8B-B14F-4D97-AF65-F5344CB8AC3E}">
        <p14:creationId xmlns:p14="http://schemas.microsoft.com/office/powerpoint/2010/main" val="2398749928"/>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p:txBody>
          <a:bodyPr/>
          <a:lstStyle/>
          <a:p>
            <a:pPr>
              <a:defRPr/>
            </a:pPr>
            <a:r>
              <a:rPr lang="en-US" sz="4600" dirty="0" smtClean="0"/>
              <a:t>FSIQ vs GAI in Intellectual Disability (WISC–IV) </a:t>
            </a:r>
            <a:r>
              <a:rPr lang="en-US" sz="2200" dirty="0" smtClean="0"/>
              <a:t>[2]</a:t>
            </a:r>
          </a:p>
        </p:txBody>
      </p:sp>
      <p:sp>
        <p:nvSpPr>
          <p:cNvPr id="59394" name="Rectangle 3"/>
          <p:cNvSpPr>
            <a:spLocks noGrp="1"/>
          </p:cNvSpPr>
          <p:nvPr>
            <p:ph type="body" idx="1"/>
          </p:nvPr>
        </p:nvSpPr>
        <p:spPr/>
        <p:txBody>
          <a:bodyPr/>
          <a:lstStyle/>
          <a:p>
            <a:pPr>
              <a:buFont typeface="Wingdings 2" pitchFamily="18" charset="2"/>
              <a:buNone/>
              <a:defRPr/>
            </a:pPr>
            <a:r>
              <a:rPr lang="en-US" i="1" dirty="0" smtClean="0">
                <a:latin typeface="Arial" panose="020B0604020202020204" pitchFamily="34" charset="0"/>
                <a:cs typeface="Arial" panose="020B0604020202020204" pitchFamily="34" charset="0"/>
              </a:rPr>
              <a:t>Source:</a:t>
            </a:r>
            <a:endParaRPr lang="en-US" i="1" dirty="0" smtClean="0">
              <a:latin typeface="Arial" panose="020B0604020202020204" pitchFamily="34" charset="0"/>
              <a:cs typeface="Arial" panose="020B0604020202020204" pitchFamily="34" charset="0"/>
              <a:hlinkClick r:id="rId3"/>
            </a:endParaRPr>
          </a:p>
          <a:p>
            <a:pPr>
              <a:defRPr/>
            </a:pPr>
            <a:r>
              <a:rPr lang="en-US" dirty="0" err="1" smtClean="0">
                <a:latin typeface="Arial" panose="020B0604020202020204" pitchFamily="34" charset="0"/>
                <a:cs typeface="Arial" panose="020B0604020202020204" pitchFamily="34" charset="0"/>
              </a:rPr>
              <a:t>Koriakin</a:t>
            </a:r>
            <a:r>
              <a:rPr lang="en-US" dirty="0" smtClean="0">
                <a:latin typeface="Arial" panose="020B0604020202020204" pitchFamily="34" charset="0"/>
                <a:cs typeface="Arial" panose="020B0604020202020204" pitchFamily="34" charset="0"/>
              </a:rPr>
              <a:t>, T. A., McCurdy, M. D., </a:t>
            </a:r>
            <a:r>
              <a:rPr lang="en-US" dirty="0" err="1" smtClean="0">
                <a:latin typeface="Arial" panose="020B0604020202020204" pitchFamily="34" charset="0"/>
                <a:cs typeface="Arial" panose="020B0604020202020204" pitchFamily="34" charset="0"/>
              </a:rPr>
              <a:t>Papazoglou</a:t>
            </a:r>
            <a:r>
              <a:rPr lang="en-US" dirty="0" smtClean="0">
                <a:latin typeface="Arial" panose="020B0604020202020204" pitchFamily="34" charset="0"/>
                <a:cs typeface="Arial" panose="020B0604020202020204" pitchFamily="34" charset="0"/>
              </a:rPr>
              <a:t>, A., Pritchard, A. E., </a:t>
            </a:r>
            <a:r>
              <a:rPr lang="en-US" dirty="0" err="1" smtClean="0">
                <a:latin typeface="Arial" panose="020B0604020202020204" pitchFamily="34" charset="0"/>
                <a:cs typeface="Arial" panose="020B0604020202020204" pitchFamily="34" charset="0"/>
              </a:rPr>
              <a:t>Zabel</a:t>
            </a:r>
            <a:r>
              <a:rPr lang="en-US" dirty="0" smtClean="0">
                <a:latin typeface="Arial" panose="020B0604020202020204" pitchFamily="34" charset="0"/>
                <a:cs typeface="Arial" panose="020B0604020202020204" pitchFamily="34" charset="0"/>
              </a:rPr>
              <a:t>, T. A., </a:t>
            </a:r>
            <a:r>
              <a:rPr lang="en-US" dirty="0" err="1" smtClean="0">
                <a:latin typeface="Arial" panose="020B0604020202020204" pitchFamily="34" charset="0"/>
                <a:cs typeface="Arial" panose="020B0604020202020204" pitchFamily="34" charset="0"/>
              </a:rPr>
              <a:t>Mahone</a:t>
            </a:r>
            <a:r>
              <a:rPr lang="en-US" dirty="0" smtClean="0">
                <a:latin typeface="Arial" panose="020B0604020202020204" pitchFamily="34" charset="0"/>
                <a:cs typeface="Arial" panose="020B0604020202020204" pitchFamily="34" charset="0"/>
              </a:rPr>
              <a:t>, E. M., &amp; Jacobson, L. A. (2013). Classification of intellectual disability using the Wechsler Intelligence Scale for Children: Full Scale IQ or General Abilities Index? </a:t>
            </a:r>
            <a:r>
              <a:rPr lang="en-US" i="1" dirty="0" smtClean="0">
                <a:latin typeface="Arial" panose="020B0604020202020204" pitchFamily="34" charset="0"/>
                <a:cs typeface="Arial" panose="020B0604020202020204" pitchFamily="34" charset="0"/>
              </a:rPr>
              <a:t>Developmental Medicine and Child Neurology, 55</a:t>
            </a:r>
            <a:r>
              <a:rPr lang="en-US" dirty="0" smtClean="0">
                <a:latin typeface="Arial" panose="020B0604020202020204" pitchFamily="34" charset="0"/>
                <a:cs typeface="Arial" panose="020B0604020202020204" pitchFamily="34" charset="0"/>
              </a:rPr>
              <a:t>(9), 840-845. </a:t>
            </a:r>
            <a:r>
              <a:rPr lang="en-US" dirty="0" err="1" smtClean="0">
                <a:latin typeface="Arial" panose="020B0604020202020204" pitchFamily="34" charset="0"/>
                <a:cs typeface="Arial" panose="020B0604020202020204" pitchFamily="34" charset="0"/>
              </a:rPr>
              <a:t>doi</a:t>
            </a:r>
            <a:r>
              <a:rPr lang="en-US" dirty="0" smtClean="0">
                <a:latin typeface="Arial" panose="020B0604020202020204" pitchFamily="34" charset="0"/>
                <a:cs typeface="Arial" panose="020B0604020202020204" pitchFamily="34" charset="0"/>
              </a:rPr>
              <a:t>: 10.1111/dmcn.12201 </a:t>
            </a:r>
          </a:p>
        </p:txBody>
      </p:sp>
    </p:spTree>
    <p:extLst>
      <p:ext uri="{BB962C8B-B14F-4D97-AF65-F5344CB8AC3E}">
        <p14:creationId xmlns:p14="http://schemas.microsoft.com/office/powerpoint/2010/main" val="345314217"/>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a:cs typeface="Arial" panose="020B0604020202020204" pitchFamily="34" charset="0"/>
              </a:rPr>
              <a:t>Diagnostic Utility of the WISC-IV GAI &gt; CPI Cognitive Score </a:t>
            </a:r>
            <a:r>
              <a:rPr lang="en-US" dirty="0" smtClean="0">
                <a:cs typeface="Arial" panose="020B0604020202020204" pitchFamily="34" charset="0"/>
              </a:rPr>
              <a:t>Profile</a:t>
            </a:r>
            <a:r>
              <a:rPr lang="en-US" dirty="0" smtClean="0">
                <a:latin typeface="Arial" panose="020B0604020202020204" pitchFamily="34" charset="0"/>
                <a:cs typeface="Arial" panose="020B0604020202020204" pitchFamily="34" charset="0"/>
              </a:rPr>
              <a:t>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SAMPLES</a:t>
            </a:r>
          </a:p>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N =</a:t>
            </a:r>
            <a:r>
              <a:rPr lang="en-US" dirty="0" smtClean="0">
                <a:latin typeface="Arial" panose="020B0604020202020204" pitchFamily="34" charset="0"/>
                <a:cs typeface="Arial" panose="020B0604020202020204" pitchFamily="34" charset="0"/>
              </a:rPr>
              <a:t> 79 school-aged students with ASD (ages 6 to 16 years)</a:t>
            </a:r>
          </a:p>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N = </a:t>
            </a:r>
            <a:r>
              <a:rPr lang="en-US" dirty="0" smtClean="0">
                <a:latin typeface="Arial" panose="020B0604020202020204" pitchFamily="34" charset="0"/>
                <a:cs typeface="Arial" panose="020B0604020202020204" pitchFamily="34" charset="0"/>
              </a:rPr>
              <a:t>2200 standardized sample</a:t>
            </a:r>
          </a:p>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N = </a:t>
            </a:r>
            <a:r>
              <a:rPr lang="en-US" dirty="0" smtClean="0">
                <a:latin typeface="Arial" panose="020B0604020202020204" pitchFamily="34" charset="0"/>
                <a:cs typeface="Arial" panose="020B0604020202020204" pitchFamily="34" charset="0"/>
              </a:rPr>
              <a:t>216 school-aged children referred for evaluation with no diagnosis</a:t>
            </a:r>
            <a:endParaRPr lang="en-US" i="1"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9919952"/>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21021"/>
            <a:ext cx="8229600" cy="1143000"/>
          </a:xfrm>
        </p:spPr>
        <p:txBody>
          <a:bodyPr>
            <a:normAutofit fontScale="90000"/>
          </a:bodyPr>
          <a:lstStyle/>
          <a:p>
            <a:pPr eaLnBrk="1" fontAlgn="auto" hangingPunct="1">
              <a:spcAft>
                <a:spcPts val="0"/>
              </a:spcAft>
              <a:defRPr/>
            </a:pPr>
            <a:r>
              <a:rPr lang="en-US" sz="4000" dirty="0">
                <a:cs typeface="Arial" panose="020B0604020202020204" pitchFamily="34" charset="0"/>
              </a:rPr>
              <a:t>Diagnostic Utility of the WISC-IV GAI &gt; CPI Cognitive Score </a:t>
            </a:r>
            <a:r>
              <a:rPr lang="en-US" sz="4000" dirty="0" smtClean="0">
                <a:cs typeface="Arial" panose="020B0604020202020204" pitchFamily="34" charset="0"/>
              </a:rPr>
              <a:t>Profile</a:t>
            </a:r>
            <a:r>
              <a:rPr lang="en-US" altLang="en-US" sz="2500" dirty="0" smtClean="0"/>
              <a:t>[2]</a:t>
            </a:r>
          </a:p>
        </p:txBody>
      </p:sp>
      <p:sp>
        <p:nvSpPr>
          <p:cNvPr id="158723" name="Rectangle 3"/>
          <p:cNvSpPr>
            <a:spLocks noGrp="1" noChangeArrowheads="1"/>
          </p:cNvSpPr>
          <p:nvPr>
            <p:ph idx="1"/>
          </p:nvPr>
        </p:nvSpPr>
        <p:spPr>
          <a:xfrm>
            <a:off x="533400" y="9906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sz="2400" b="1" dirty="0" smtClean="0">
                <a:latin typeface="Arial" panose="020B0604020202020204" pitchFamily="34" charset="0"/>
                <a:cs typeface="Arial" panose="020B0604020202020204" pitchFamily="34" charset="0"/>
              </a:rPr>
              <a:t>FINDINGS</a:t>
            </a:r>
          </a:p>
          <a:p>
            <a:pPr marL="0" indent="0" eaLnBrk="1" fontAlgn="auto" hangingPunct="1">
              <a:spcBef>
                <a:spcPts val="800"/>
              </a:spcBef>
              <a:spcAft>
                <a:spcPts val="0"/>
              </a:spcAft>
              <a:buClr>
                <a:schemeClr val="accent3"/>
              </a:buClr>
              <a:buNone/>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732091310"/>
              </p:ext>
            </p:extLst>
          </p:nvPr>
        </p:nvGraphicFramePr>
        <p:xfrm>
          <a:off x="457200" y="1447800"/>
          <a:ext cx="8458200" cy="5303520"/>
        </p:xfrm>
        <a:graphic>
          <a:graphicData uri="http://schemas.openxmlformats.org/drawingml/2006/table">
            <a:tbl>
              <a:tblPr firstRow="1" bandRow="1">
                <a:tableStyleId>{5C22544A-7EE6-4342-B048-85BDC9FD1C3A}</a:tableStyleId>
              </a:tblPr>
              <a:tblGrid>
                <a:gridCol w="2057400"/>
                <a:gridCol w="2438400"/>
                <a:gridCol w="3962400"/>
              </a:tblGrid>
              <a:tr h="552450">
                <a:tc>
                  <a:txBody>
                    <a:bodyPr/>
                    <a:lstStyle/>
                    <a:p>
                      <a:pPr algn="ctr"/>
                      <a:r>
                        <a:rPr lang="en-US" sz="2600" i="1" dirty="0" smtClean="0">
                          <a:latin typeface="Arial" panose="020B0604020202020204" pitchFamily="34" charset="0"/>
                          <a:cs typeface="Arial" panose="020B0604020202020204" pitchFamily="34" charset="0"/>
                        </a:rPr>
                        <a:t/>
                      </a:r>
                      <a:br>
                        <a:rPr lang="en-US" sz="2600" i="1" dirty="0" smtClean="0">
                          <a:latin typeface="Arial" panose="020B0604020202020204" pitchFamily="34" charset="0"/>
                          <a:cs typeface="Arial" panose="020B0604020202020204" pitchFamily="34" charset="0"/>
                        </a:rPr>
                      </a:br>
                      <a:r>
                        <a:rPr lang="en-US" sz="2600" i="1" dirty="0" smtClean="0">
                          <a:latin typeface="Arial" panose="020B0604020202020204" pitchFamily="34" charset="0"/>
                          <a:cs typeface="Arial" panose="020B0604020202020204" pitchFamily="34" charset="0"/>
                        </a:rPr>
                        <a:t>Index</a:t>
                      </a:r>
                      <a:endParaRPr lang="en-US" sz="2600" i="1" dirty="0">
                        <a:latin typeface="Arial" panose="020B0604020202020204" pitchFamily="34" charset="0"/>
                        <a:cs typeface="Arial" panose="020B0604020202020204" pitchFamily="34" charset="0"/>
                      </a:endParaRPr>
                    </a:p>
                  </a:txBody>
                  <a:tcPr/>
                </a:tc>
                <a:tc>
                  <a:txBody>
                    <a:bodyPr/>
                    <a:lstStyle/>
                    <a:p>
                      <a:pPr algn="ctr"/>
                      <a:r>
                        <a:rPr lang="en-US" sz="2600" i="1" dirty="0" smtClean="0">
                          <a:latin typeface="Arial" panose="020B0604020202020204" pitchFamily="34" charset="0"/>
                          <a:cs typeface="Arial" panose="020B0604020202020204" pitchFamily="34" charset="0"/>
                        </a:rPr>
                        <a:t>ASD </a:t>
                      </a:r>
                      <a:br>
                        <a:rPr lang="en-US" sz="2600" i="1" dirty="0" smtClean="0">
                          <a:latin typeface="Arial" panose="020B0604020202020204" pitchFamily="34" charset="0"/>
                          <a:cs typeface="Arial" panose="020B0604020202020204" pitchFamily="34" charset="0"/>
                        </a:rPr>
                      </a:br>
                      <a:r>
                        <a:rPr lang="en-US" sz="2600" i="1" dirty="0" smtClean="0">
                          <a:latin typeface="Arial" panose="020B0604020202020204" pitchFamily="34" charset="0"/>
                          <a:cs typeface="Arial" panose="020B0604020202020204" pitchFamily="34" charset="0"/>
                        </a:rPr>
                        <a:t>(N = 79)</a:t>
                      </a:r>
                      <a:endParaRPr lang="en-US" sz="2600" i="1" dirty="0">
                        <a:latin typeface="Arial" panose="020B0604020202020204" pitchFamily="34" charset="0"/>
                        <a:cs typeface="Arial" panose="020B0604020202020204" pitchFamily="34" charset="0"/>
                      </a:endParaRPr>
                    </a:p>
                  </a:txBody>
                  <a:tcPr/>
                </a:tc>
                <a:tc>
                  <a:txBody>
                    <a:bodyPr/>
                    <a:lstStyle/>
                    <a:p>
                      <a:pPr algn="ctr"/>
                      <a:r>
                        <a:rPr lang="en-US" sz="2600" i="1" dirty="0" smtClean="0">
                          <a:latin typeface="Arial" panose="020B0604020202020204" pitchFamily="34" charset="0"/>
                          <a:cs typeface="Arial" panose="020B0604020202020204" pitchFamily="34" charset="0"/>
                        </a:rPr>
                        <a:t>Undiagnosed Group</a:t>
                      </a:r>
                      <a:br>
                        <a:rPr lang="en-US" sz="2600" i="1" dirty="0" smtClean="0">
                          <a:latin typeface="Arial" panose="020B0604020202020204" pitchFamily="34" charset="0"/>
                          <a:cs typeface="Arial" panose="020B0604020202020204" pitchFamily="34" charset="0"/>
                        </a:rPr>
                      </a:br>
                      <a:r>
                        <a:rPr lang="en-US" sz="2600" i="1" dirty="0" smtClean="0">
                          <a:latin typeface="Arial" panose="020B0604020202020204" pitchFamily="34" charset="0"/>
                          <a:cs typeface="Arial" panose="020B0604020202020204" pitchFamily="34" charset="0"/>
                        </a:rPr>
                        <a:t> (N = 216)</a:t>
                      </a:r>
                      <a:endParaRPr lang="en-US" sz="2600" i="1" dirty="0">
                        <a:latin typeface="Arial" panose="020B0604020202020204" pitchFamily="34" charset="0"/>
                        <a:cs typeface="Arial" panose="020B0604020202020204" pitchFamily="34" charset="0"/>
                      </a:endParaRPr>
                    </a:p>
                  </a:txBody>
                  <a:tcPr/>
                </a:tc>
              </a:tr>
              <a:tr h="552450">
                <a:tc>
                  <a:txBody>
                    <a:bodyPr/>
                    <a:lstStyle/>
                    <a:p>
                      <a:r>
                        <a:rPr lang="en-US" sz="3000" dirty="0" smtClean="0">
                          <a:latin typeface="Arial" panose="020B0604020202020204" pitchFamily="34" charset="0"/>
                          <a:cs typeface="Arial" panose="020B0604020202020204" pitchFamily="34" charset="0"/>
                        </a:rPr>
                        <a:t>VCI</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94</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96</a:t>
                      </a:r>
                      <a:endParaRPr lang="en-US" sz="3000" dirty="0">
                        <a:latin typeface="Arial" panose="020B0604020202020204" pitchFamily="34" charset="0"/>
                        <a:cs typeface="Arial" panose="020B0604020202020204" pitchFamily="34" charset="0"/>
                      </a:endParaRPr>
                    </a:p>
                  </a:txBody>
                  <a:tcPr/>
                </a:tc>
              </a:tr>
              <a:tr h="552450">
                <a:tc>
                  <a:txBody>
                    <a:bodyPr/>
                    <a:lstStyle/>
                    <a:p>
                      <a:r>
                        <a:rPr lang="en-US" sz="3000" dirty="0" smtClean="0">
                          <a:latin typeface="Arial" panose="020B0604020202020204" pitchFamily="34" charset="0"/>
                          <a:cs typeface="Arial" panose="020B0604020202020204" pitchFamily="34" charset="0"/>
                        </a:rPr>
                        <a:t>PRI</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97</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100</a:t>
                      </a:r>
                      <a:endParaRPr lang="en-US" sz="3000" dirty="0">
                        <a:latin typeface="Arial" panose="020B0604020202020204" pitchFamily="34" charset="0"/>
                        <a:cs typeface="Arial" panose="020B0604020202020204" pitchFamily="34" charset="0"/>
                      </a:endParaRPr>
                    </a:p>
                  </a:txBody>
                  <a:tcPr/>
                </a:tc>
              </a:tr>
              <a:tr h="552450">
                <a:tc>
                  <a:txBody>
                    <a:bodyPr/>
                    <a:lstStyle/>
                    <a:p>
                      <a:r>
                        <a:rPr lang="en-US" sz="3000" dirty="0" smtClean="0">
                          <a:latin typeface="Arial" panose="020B0604020202020204" pitchFamily="34" charset="0"/>
                          <a:cs typeface="Arial" panose="020B0604020202020204" pitchFamily="34" charset="0"/>
                        </a:rPr>
                        <a:t>WMI</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92</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93</a:t>
                      </a:r>
                      <a:endParaRPr lang="en-US" sz="3000" dirty="0">
                        <a:latin typeface="Arial" panose="020B0604020202020204" pitchFamily="34" charset="0"/>
                        <a:cs typeface="Arial" panose="020B0604020202020204" pitchFamily="34" charset="0"/>
                      </a:endParaRPr>
                    </a:p>
                  </a:txBody>
                  <a:tcPr/>
                </a:tc>
              </a:tr>
              <a:tr h="552450">
                <a:tc>
                  <a:txBody>
                    <a:bodyPr/>
                    <a:lstStyle/>
                    <a:p>
                      <a:r>
                        <a:rPr lang="en-US" sz="3000" dirty="0" smtClean="0">
                          <a:latin typeface="Arial" panose="020B0604020202020204" pitchFamily="34" charset="0"/>
                          <a:cs typeface="Arial" panose="020B0604020202020204" pitchFamily="34" charset="0"/>
                        </a:rPr>
                        <a:t>PSI</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85</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96</a:t>
                      </a:r>
                      <a:endParaRPr lang="en-US" sz="3000" dirty="0">
                        <a:latin typeface="Arial" panose="020B0604020202020204" pitchFamily="34" charset="0"/>
                        <a:cs typeface="Arial" panose="020B0604020202020204" pitchFamily="34" charset="0"/>
                      </a:endParaRPr>
                    </a:p>
                  </a:txBody>
                  <a:tcPr/>
                </a:tc>
              </a:tr>
              <a:tr h="552450">
                <a:tc>
                  <a:txBody>
                    <a:bodyPr/>
                    <a:lstStyle/>
                    <a:p>
                      <a:r>
                        <a:rPr lang="en-US" sz="3000" dirty="0" smtClean="0">
                          <a:latin typeface="Arial" panose="020B0604020202020204" pitchFamily="34" charset="0"/>
                          <a:cs typeface="Arial" panose="020B0604020202020204" pitchFamily="34" charset="0"/>
                        </a:rPr>
                        <a:t>GAI</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96</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98</a:t>
                      </a:r>
                      <a:endParaRPr lang="en-US" sz="3000" dirty="0">
                        <a:latin typeface="Arial" panose="020B0604020202020204" pitchFamily="34" charset="0"/>
                        <a:cs typeface="Arial" panose="020B0604020202020204" pitchFamily="34" charset="0"/>
                      </a:endParaRPr>
                    </a:p>
                  </a:txBody>
                  <a:tcPr/>
                </a:tc>
              </a:tr>
              <a:tr h="552450">
                <a:tc>
                  <a:txBody>
                    <a:bodyPr/>
                    <a:lstStyle/>
                    <a:p>
                      <a:r>
                        <a:rPr lang="en-US" sz="3000" dirty="0" smtClean="0">
                          <a:latin typeface="Arial" panose="020B0604020202020204" pitchFamily="34" charset="0"/>
                          <a:cs typeface="Arial" panose="020B0604020202020204" pitchFamily="34" charset="0"/>
                        </a:rPr>
                        <a:t>CPI</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87</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94</a:t>
                      </a:r>
                      <a:endParaRPr lang="en-US" sz="3000" dirty="0">
                        <a:latin typeface="Arial" panose="020B0604020202020204" pitchFamily="34" charset="0"/>
                        <a:cs typeface="Arial" panose="020B0604020202020204" pitchFamily="34" charset="0"/>
                      </a:endParaRPr>
                    </a:p>
                  </a:txBody>
                  <a:tcPr/>
                </a:tc>
              </a:tr>
              <a:tr h="5524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000" dirty="0" smtClean="0">
                          <a:latin typeface="Arial" panose="020B0604020202020204" pitchFamily="34" charset="0"/>
                          <a:cs typeface="Arial" panose="020B0604020202020204" pitchFamily="34" charset="0"/>
                        </a:rPr>
                        <a:t>GAI-CPI</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8.6</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4.1</a:t>
                      </a:r>
                      <a:endParaRPr lang="en-US" sz="3000" dirty="0">
                        <a:latin typeface="Arial" panose="020B0604020202020204" pitchFamily="34" charset="0"/>
                        <a:cs typeface="Arial" panose="020B0604020202020204" pitchFamily="34" charset="0"/>
                      </a:endParaRPr>
                    </a:p>
                  </a:txBody>
                  <a:tcPr/>
                </a:tc>
              </a:tr>
              <a:tr h="552450">
                <a:tc>
                  <a:txBody>
                    <a:bodyPr/>
                    <a:lstStyle/>
                    <a:p>
                      <a:r>
                        <a:rPr lang="en-US" sz="3000" dirty="0" smtClean="0">
                          <a:latin typeface="Arial" panose="020B0604020202020204" pitchFamily="34" charset="0"/>
                          <a:cs typeface="Arial" panose="020B0604020202020204" pitchFamily="34" charset="0"/>
                        </a:rPr>
                        <a:t>FSIQ</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91</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95</a:t>
                      </a:r>
                      <a:endParaRPr lang="en-US" sz="3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17594784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a:cs typeface="Arial" panose="020B0604020202020204" pitchFamily="34" charset="0"/>
              </a:rPr>
              <a:t>Diagnostic Utility of the WISC-IV GAI &gt; CPI Cognitive Score </a:t>
            </a:r>
            <a:r>
              <a:rPr lang="en-US" dirty="0" smtClean="0">
                <a:cs typeface="Arial" panose="020B0604020202020204" pitchFamily="34" charset="0"/>
              </a:rPr>
              <a:t>Profile </a:t>
            </a:r>
            <a:r>
              <a:rPr lang="en-US" altLang="en-US" sz="2500" dirty="0" smtClean="0"/>
              <a:t>[3]</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FINDINGS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ASD sample had significantly lower CPI scores than the two </a:t>
            </a:r>
            <a:r>
              <a:rPr lang="en-US" dirty="0" err="1" smtClean="0">
                <a:latin typeface="Arial" panose="020B0604020202020204" pitchFamily="34" charset="0"/>
                <a:cs typeface="Arial" panose="020B0604020202020204" pitchFamily="34" charset="0"/>
              </a:rPr>
              <a:t>controll</a:t>
            </a:r>
            <a:r>
              <a:rPr lang="en-US" dirty="0" smtClean="0">
                <a:latin typeface="Arial" panose="020B0604020202020204" pitchFamily="34" charset="0"/>
                <a:cs typeface="Arial" panose="020B0604020202020204" pitchFamily="34" charset="0"/>
              </a:rPr>
              <a:t> groups</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GAI &gt; CPI profile had low differential diagnostic accuracy</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73% of ASD sample displayed GAI &gt; CPI</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61% of undiagnosed referred sample also displayed GAI &gt; CPI profile</a:t>
            </a: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7763301"/>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a:cs typeface="Arial" panose="020B0604020202020204" pitchFamily="34" charset="0"/>
              </a:rPr>
              <a:t>Diagnostic Utility of the WISC-IV GAI &gt; CPI Cognitive Score </a:t>
            </a:r>
            <a:r>
              <a:rPr lang="en-US" dirty="0" smtClean="0">
                <a:cs typeface="Arial" panose="020B0604020202020204" pitchFamily="34" charset="0"/>
              </a:rPr>
              <a:t>Profile </a:t>
            </a:r>
            <a:r>
              <a:rPr lang="en-US" altLang="en-US" sz="2500" dirty="0" smtClean="0"/>
              <a:t>[4]</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CONCLUSION</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The GAI &gt; CPI profile </a:t>
            </a:r>
            <a:r>
              <a:rPr lang="en-US" dirty="0" smtClean="0">
                <a:latin typeface="Arial" panose="020B0604020202020204" pitchFamily="34" charset="0"/>
                <a:cs typeface="Arial" panose="020B0604020202020204" pitchFamily="34" charset="0"/>
              </a:rPr>
              <a:t>was an inaccurate predictor of individual performance</a:t>
            </a:r>
          </a:p>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Source: </a:t>
            </a:r>
            <a:r>
              <a:rPr lang="en-US" sz="2800" dirty="0" err="1">
                <a:effectLst/>
                <a:latin typeface="Arial" panose="020B0604020202020204" pitchFamily="34" charset="0"/>
                <a:cs typeface="Arial" panose="020B0604020202020204" pitchFamily="34" charset="0"/>
              </a:rPr>
              <a:t>Styck</a:t>
            </a:r>
            <a:r>
              <a:rPr lang="en-US" sz="2800" dirty="0">
                <a:effectLst/>
                <a:latin typeface="Arial" panose="020B0604020202020204" pitchFamily="34" charset="0"/>
                <a:cs typeface="Arial" panose="020B0604020202020204" pitchFamily="34" charset="0"/>
              </a:rPr>
              <a:t>, K. M., </a:t>
            </a:r>
            <a:r>
              <a:rPr lang="en-US" sz="2800" dirty="0" err="1">
                <a:effectLst/>
                <a:latin typeface="Arial" panose="020B0604020202020204" pitchFamily="34" charset="0"/>
                <a:cs typeface="Arial" panose="020B0604020202020204" pitchFamily="34" charset="0"/>
              </a:rPr>
              <a:t>Aman</a:t>
            </a:r>
            <a:r>
              <a:rPr lang="en-US" sz="2800" dirty="0">
                <a:effectLst/>
                <a:latin typeface="Arial" panose="020B0604020202020204" pitchFamily="34" charset="0"/>
                <a:cs typeface="Arial" panose="020B0604020202020204" pitchFamily="34" charset="0"/>
              </a:rPr>
              <a:t>, M. S., &amp; Watkins, M. W. (2018). </a:t>
            </a:r>
            <a:r>
              <a:rPr lang="en-US" sz="2800" dirty="0">
                <a:effectLst/>
                <a:latin typeface="Arial" panose="020B0604020202020204" pitchFamily="34" charset="0"/>
                <a:cs typeface="Arial" panose="020B0604020202020204" pitchFamily="34" charset="0"/>
                <a:hlinkClick r:id="rId3"/>
              </a:rPr>
              <a:t>Diagnostic utility of the WISC-IV GAI&gt; CPI cognitive score profile for a referred sample of children and adolescents with autism</a:t>
            </a:r>
            <a:r>
              <a:rPr lang="en-US" sz="2800" dirty="0">
                <a:effectLst/>
                <a:latin typeface="Arial" panose="020B0604020202020204" pitchFamily="34" charset="0"/>
                <a:cs typeface="Arial" panose="020B0604020202020204" pitchFamily="34" charset="0"/>
              </a:rPr>
              <a:t>. </a:t>
            </a:r>
            <a:r>
              <a:rPr lang="en-US" sz="2800" i="1" dirty="0">
                <a:effectLst/>
                <a:latin typeface="Arial" panose="020B0604020202020204" pitchFamily="34" charset="0"/>
                <a:cs typeface="Arial" panose="020B0604020202020204" pitchFamily="34" charset="0"/>
              </a:rPr>
              <a:t>Contemporary School Psychology.</a:t>
            </a:r>
            <a:r>
              <a:rPr lang="en-US" sz="2800" dirty="0">
                <a:effectLst/>
                <a:latin typeface="Arial" panose="020B0604020202020204" pitchFamily="34" charset="0"/>
                <a:cs typeface="Arial" panose="020B0604020202020204" pitchFamily="34" charset="0"/>
              </a:rPr>
              <a:t> Advanced online publication. doi:10.1007/s40688-018-0172-3</a:t>
            </a:r>
            <a:endParaRPr lang="en-US" sz="2800" i="1"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1742467"/>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dirty="0" smtClean="0"/>
              <a:t>Short Forms for Gifted Children</a:t>
            </a:r>
            <a:endParaRPr lang="en-US" altLang="en-US" sz="2500" dirty="0" smtClean="0"/>
          </a:p>
        </p:txBody>
      </p:sp>
      <p:sp>
        <p:nvSpPr>
          <p:cNvPr id="158723" name="Rectangle 3"/>
          <p:cNvSpPr>
            <a:spLocks noGrp="1" noChangeArrowheads="1"/>
          </p:cNvSpPr>
          <p:nvPr>
            <p:ph idx="1"/>
          </p:nvPr>
        </p:nvSpPr>
        <p:spPr>
          <a:xfrm>
            <a:off x="533400" y="1447800"/>
            <a:ext cx="83820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Two-subtest </a:t>
            </a:r>
            <a:r>
              <a:rPr lang="en-US" dirty="0">
                <a:latin typeface="Arial" panose="020B0604020202020204" pitchFamily="34" charset="0"/>
                <a:cs typeface="Arial" panose="020B0604020202020204" pitchFamily="34" charset="0"/>
              </a:rPr>
              <a:t>short form: SI + MR</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Four-subtest short form: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SI + MR+ VC+ BD</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See </a:t>
            </a:r>
            <a:r>
              <a:rPr lang="en-US" dirty="0">
                <a:latin typeface="Arial" panose="020B0604020202020204" pitchFamily="34" charset="0"/>
                <a:cs typeface="Arial" panose="020B0604020202020204" pitchFamily="34" charset="0"/>
                <a:hlinkClick r:id="rId3"/>
              </a:rPr>
              <a:t>www.sattlerpublisher.com</a:t>
            </a:r>
            <a:r>
              <a:rPr lang="en-US" dirty="0">
                <a:latin typeface="Arial" panose="020B0604020202020204" pitchFamily="34" charset="0"/>
                <a:cs typeface="Arial" panose="020B0604020202020204" pitchFamily="34" charset="0"/>
              </a:rPr>
              <a:t> for estimated FSIQs associated with these two short forms</a:t>
            </a:r>
          </a:p>
          <a:p>
            <a:pPr eaLnBrk="1" fontAlgn="auto" hangingPunct="1">
              <a:spcBef>
                <a:spcPts val="800"/>
              </a:spcBef>
              <a:spcAft>
                <a:spcPts val="0"/>
              </a:spcAft>
              <a:buClr>
                <a:schemeClr val="accent3"/>
              </a:buClr>
              <a:defRPr/>
            </a:pPr>
            <a:r>
              <a:rPr lang="en-US" sz="2800" dirty="0" smtClean="0">
                <a:latin typeface="Arial" panose="020B0604020202020204" pitchFamily="34" charset="0"/>
                <a:cs typeface="Arial" panose="020B0604020202020204" pitchFamily="34" charset="0"/>
              </a:rPr>
              <a:t>Source: </a:t>
            </a:r>
            <a:r>
              <a:rPr lang="en-US" sz="2800" dirty="0" err="1">
                <a:effectLst/>
                <a:latin typeface="Arial" panose="020B0604020202020204" pitchFamily="34" charset="0"/>
                <a:cs typeface="Arial" panose="020B0604020202020204" pitchFamily="34" charset="0"/>
              </a:rPr>
              <a:t>Aubry</a:t>
            </a:r>
            <a:r>
              <a:rPr lang="en-US" sz="2800" dirty="0">
                <a:effectLst/>
                <a:latin typeface="Arial" panose="020B0604020202020204" pitchFamily="34" charset="0"/>
                <a:cs typeface="Arial" panose="020B0604020202020204" pitchFamily="34" charset="0"/>
              </a:rPr>
              <a:t>, A., &amp; </a:t>
            </a:r>
            <a:r>
              <a:rPr lang="en-US" sz="2800" dirty="0" err="1">
                <a:effectLst/>
                <a:latin typeface="Arial" panose="020B0604020202020204" pitchFamily="34" charset="0"/>
                <a:cs typeface="Arial" panose="020B0604020202020204" pitchFamily="34" charset="0"/>
              </a:rPr>
              <a:t>Bourdin</a:t>
            </a:r>
            <a:r>
              <a:rPr lang="en-US" sz="2800" dirty="0">
                <a:effectLst/>
                <a:latin typeface="Arial" panose="020B0604020202020204" pitchFamily="34" charset="0"/>
                <a:cs typeface="Arial" panose="020B0604020202020204" pitchFamily="34" charset="0"/>
              </a:rPr>
              <a:t>, B. (2018). Short forms of Wechsler scales assessing the intellectually gifted children using simulation data. </a:t>
            </a:r>
            <a:r>
              <a:rPr lang="en-US" sz="2800" i="1" dirty="0">
                <a:effectLst/>
                <a:latin typeface="Arial" panose="020B0604020202020204" pitchFamily="34" charset="0"/>
                <a:cs typeface="Arial" panose="020B0604020202020204" pitchFamily="34" charset="0"/>
              </a:rPr>
              <a:t>Frontiers in Psychology, 9</a:t>
            </a:r>
            <a:r>
              <a:rPr lang="en-US" sz="2800" dirty="0">
                <a:effectLst/>
                <a:latin typeface="Arial" panose="020B0604020202020204" pitchFamily="34" charset="0"/>
                <a:cs typeface="Arial" panose="020B0604020202020204" pitchFamily="34" charset="0"/>
              </a:rPr>
              <a:t>(830). doi:10.3389/fpsyg.2018.00830</a:t>
            </a:r>
            <a:endParaRPr lang="en-U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8921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UNICEF Report Card 2017 </a:t>
            </a:r>
            <a:r>
              <a:rPr lang="en-US" sz="2500" dirty="0" smtClean="0"/>
              <a:t>[4]</a:t>
            </a:r>
            <a:endParaRPr lang="en-US" sz="2500" dirty="0"/>
          </a:p>
        </p:txBody>
      </p:sp>
      <p:sp>
        <p:nvSpPr>
          <p:cNvPr id="3" name="Content Placeholder 2"/>
          <p:cNvSpPr>
            <a:spLocks noGrp="1"/>
          </p:cNvSpPr>
          <p:nvPr>
            <p:ph idx="1"/>
          </p:nvPr>
        </p:nvSpPr>
        <p:spPr/>
        <p:txBody>
          <a:bodyPr/>
          <a:lstStyle/>
          <a:p>
            <a:r>
              <a:rPr lang="en-US" i="1" dirty="0" smtClean="0">
                <a:latin typeface="Arial" panose="020B0604020202020204" pitchFamily="34" charset="0"/>
                <a:cs typeface="Arial" panose="020B0604020202020204" pitchFamily="34" charset="0"/>
              </a:rPr>
              <a:t>Source:</a:t>
            </a:r>
            <a:r>
              <a:rPr lang="en-US" dirty="0" smtClean="0">
                <a:latin typeface="Arial" panose="020B0604020202020204" pitchFamily="34" charset="0"/>
                <a:cs typeface="Arial" panose="020B0604020202020204" pitchFamily="34" charset="0"/>
              </a:rPr>
              <a:t> UNICEF </a:t>
            </a:r>
            <a:r>
              <a:rPr lang="en-US" dirty="0">
                <a:latin typeface="Arial" panose="020B0604020202020204" pitchFamily="34" charset="0"/>
                <a:cs typeface="Arial" panose="020B0604020202020204" pitchFamily="34" charset="0"/>
              </a:rPr>
              <a:t>Office of Research (2017). ‘Building the </a:t>
            </a:r>
            <a:r>
              <a:rPr lang="en-US" dirty="0" smtClean="0">
                <a:latin typeface="Arial" panose="020B0604020202020204" pitchFamily="34" charset="0"/>
                <a:cs typeface="Arial" panose="020B0604020202020204" pitchFamily="34" charset="0"/>
              </a:rPr>
              <a:t>future</a:t>
            </a:r>
            <a:r>
              <a:rPr lang="en-US" dirty="0">
                <a:latin typeface="Arial" panose="020B0604020202020204" pitchFamily="34" charset="0"/>
                <a:cs typeface="Arial" panose="020B0604020202020204" pitchFamily="34" charset="0"/>
              </a:rPr>
              <a:t>: Children and </a:t>
            </a:r>
            <a:r>
              <a:rPr lang="en-US" dirty="0" smtClean="0">
                <a:latin typeface="Arial" panose="020B0604020202020204" pitchFamily="34" charset="0"/>
                <a:cs typeface="Arial" panose="020B0604020202020204" pitchFamily="34" charset="0"/>
              </a:rPr>
              <a:t>the sustainable development goals </a:t>
            </a:r>
            <a:r>
              <a:rPr lang="en-US" dirty="0">
                <a:latin typeface="Arial" panose="020B0604020202020204" pitchFamily="34" charset="0"/>
                <a:cs typeface="Arial" panose="020B0604020202020204" pitchFamily="34" charset="0"/>
              </a:rPr>
              <a:t>in </a:t>
            </a:r>
            <a:r>
              <a:rPr lang="en-US" dirty="0" smtClean="0">
                <a:latin typeface="Arial" panose="020B0604020202020204" pitchFamily="34" charset="0"/>
                <a:cs typeface="Arial" panose="020B0604020202020204" pitchFamily="34" charset="0"/>
              </a:rPr>
              <a:t>rich countries</a:t>
            </a:r>
            <a:r>
              <a:rPr lang="en-US"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Innocenti</a:t>
            </a:r>
            <a:r>
              <a:rPr lang="en-US" i="1" dirty="0">
                <a:latin typeface="Arial" panose="020B0604020202020204" pitchFamily="34" charset="0"/>
                <a:cs typeface="Arial" panose="020B0604020202020204" pitchFamily="34" charset="0"/>
              </a:rPr>
              <a:t> Report </a:t>
            </a:r>
            <a:r>
              <a:rPr lang="en-US" i="1" dirty="0" smtClean="0">
                <a:latin typeface="Arial" panose="020B0604020202020204" pitchFamily="34" charset="0"/>
                <a:cs typeface="Arial" panose="020B0604020202020204" pitchFamily="34" charset="0"/>
              </a:rPr>
              <a:t>Card, 14</a:t>
            </a:r>
            <a:r>
              <a:rPr lang="en-US" dirty="0">
                <a:latin typeface="Arial" panose="020B0604020202020204" pitchFamily="34" charset="0"/>
                <a:cs typeface="Arial" panose="020B0604020202020204" pitchFamily="34" charset="0"/>
              </a:rPr>
              <a:t>, UNICEF Office of </a:t>
            </a:r>
            <a:r>
              <a:rPr lang="en-US" dirty="0" smtClean="0">
                <a:latin typeface="Arial" panose="020B0604020202020204" pitchFamily="34" charset="0"/>
                <a:cs typeface="Arial" panose="020B0604020202020204" pitchFamily="34" charset="0"/>
              </a:rPr>
              <a:t>Research–</a:t>
            </a:r>
            <a:r>
              <a:rPr lang="en-US" dirty="0" err="1" smtClean="0">
                <a:latin typeface="Arial" panose="020B0604020202020204" pitchFamily="34" charset="0"/>
                <a:cs typeface="Arial" panose="020B0604020202020204" pitchFamily="34" charset="0"/>
              </a:rPr>
              <a:t>Innocenti</a:t>
            </a:r>
            <a:r>
              <a:rPr lang="en-US" dirty="0">
                <a:latin typeface="Arial" panose="020B0604020202020204" pitchFamily="34" charset="0"/>
                <a:cs typeface="Arial" panose="020B0604020202020204" pitchFamily="34" charset="0"/>
              </a:rPr>
              <a:t>, Florence</a:t>
            </a:r>
            <a:r>
              <a:rPr lang="en-US" dirty="0" smtClean="0">
                <a:latin typeface="Arial" panose="020B0604020202020204" pitchFamily="34" charset="0"/>
                <a:cs typeface="Arial" panose="020B0604020202020204" pitchFamily="34" charset="0"/>
              </a:rPr>
              <a:t>. Retrieved from </a:t>
            </a:r>
            <a:r>
              <a:rPr lang="en-US" dirty="0">
                <a:effectLst/>
                <a:latin typeface="Arial" panose="020B0604020202020204" pitchFamily="34" charset="0"/>
                <a:cs typeface="Arial" panose="020B0604020202020204" pitchFamily="34" charset="0"/>
                <a:hlinkClick r:id="rId2"/>
              </a:rPr>
              <a:t>https://www.unicef.ca/sites/default/files/2017-06/UNICEF%20Innocenti%20Report%20Card%2014%20EN.pdf</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373496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WISC-V UK Factor Analysis </a:t>
            </a:r>
            <a:r>
              <a:rPr lang="en-US" sz="2500" dirty="0" smtClean="0"/>
              <a:t>[1]</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PARTICIPANTS</a:t>
            </a:r>
            <a:endParaRPr lang="en-US" dirty="0" smtClean="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N = </a:t>
            </a:r>
            <a:r>
              <a:rPr lang="en-US" dirty="0" smtClean="0">
                <a:latin typeface="Arial" panose="020B0604020202020204" pitchFamily="34" charset="0"/>
                <a:cs typeface="Arial" panose="020B0604020202020204" pitchFamily="34" charset="0"/>
              </a:rPr>
              <a:t>415</a:t>
            </a:r>
          </a:p>
          <a:p>
            <a:pPr marL="0" indent="0" algn="ctr">
              <a:buNone/>
            </a:pPr>
            <a:r>
              <a:rPr lang="en-US" b="1" dirty="0" smtClean="0">
                <a:latin typeface="Arial" panose="020B0604020202020204" pitchFamily="34" charset="0"/>
                <a:cs typeface="Arial" panose="020B0604020202020204" pitchFamily="34" charset="0"/>
              </a:rPr>
              <a:t>FINDINGS </a:t>
            </a:r>
            <a:endParaRPr lang="en-US" dirty="0" smtClean="0">
              <a:latin typeface="Arial" panose="020B0604020202020204" pitchFamily="34" charset="0"/>
              <a:cs typeface="Arial" panose="020B0604020202020204" pitchFamily="34" charset="0"/>
            </a:endParaRPr>
          </a:p>
          <a:p>
            <a:r>
              <a:rPr lang="en-US" i="1" dirty="0" smtClean="0">
                <a:latin typeface="Arial" panose="020B0604020202020204" pitchFamily="34" charset="0"/>
                <a:cs typeface="Arial" panose="020B0604020202020204" pitchFamily="34" charset="0"/>
              </a:rPr>
              <a:t>g </a:t>
            </a:r>
            <a:r>
              <a:rPr lang="en-US" dirty="0" smtClean="0">
                <a:latin typeface="Arial" panose="020B0604020202020204" pitchFamily="34" charset="0"/>
                <a:cs typeface="Arial" panose="020B0604020202020204" pitchFamily="34" charset="0"/>
              </a:rPr>
              <a:t>dominant source of subtest variance</a:t>
            </a:r>
          </a:p>
          <a:p>
            <a:r>
              <a:rPr lang="en-US" dirty="0" smtClean="0">
                <a:latin typeface="Arial" panose="020B0604020202020204" pitchFamily="34" charset="0"/>
                <a:cs typeface="Arial" panose="020B0604020202020204" pitchFamily="34" charset="0"/>
              </a:rPr>
              <a:t>Group factors questionable</a:t>
            </a:r>
          </a:p>
          <a:p>
            <a:pPr marL="0" indent="0" algn="ctr">
              <a:buNone/>
            </a:pPr>
            <a:r>
              <a:rPr lang="en-US" b="1" dirty="0" smtClean="0">
                <a:latin typeface="Arial" panose="020B0604020202020204" pitchFamily="34" charset="0"/>
                <a:cs typeface="Arial" panose="020B0604020202020204" pitchFamily="34" charset="0"/>
              </a:rPr>
              <a:t>CONCLUSION</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Results replicate independent factor analyses of Canadian, Spanish, French, UK, and USA versions of the WISC-V</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79649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WISC-V UK Factor Analysis </a:t>
            </a:r>
            <a:r>
              <a:rPr lang="en-US" sz="2500" dirty="0" smtClean="0"/>
              <a:t>[2]</a:t>
            </a:r>
            <a:endParaRPr lang="en-US" sz="2500" dirty="0"/>
          </a:p>
        </p:txBody>
      </p:sp>
      <p:sp>
        <p:nvSpPr>
          <p:cNvPr id="3" name="Content Placeholder 2"/>
          <p:cNvSpPr>
            <a:spLocks noGrp="1"/>
          </p:cNvSpPr>
          <p:nvPr>
            <p:ph idx="1"/>
          </p:nvPr>
        </p:nvSpPr>
        <p:spPr/>
        <p:txBody>
          <a:bodyPr/>
          <a:lstStyle/>
          <a:p>
            <a:r>
              <a:rPr lang="en-US" i="1" dirty="0" smtClean="0">
                <a:latin typeface="Arial" panose="020B0604020202020204" pitchFamily="34" charset="0"/>
                <a:cs typeface="Arial" panose="020B0604020202020204" pitchFamily="34" charset="0"/>
              </a:rPr>
              <a:t>Source: </a:t>
            </a:r>
            <a:r>
              <a:rPr lang="en-US" dirty="0" err="1">
                <a:effectLst/>
                <a:latin typeface="Arial" panose="020B0604020202020204" pitchFamily="34" charset="0"/>
                <a:cs typeface="Arial" panose="020B0604020202020204" pitchFamily="34" charset="0"/>
                <a:hlinkClick r:id="rId2"/>
              </a:rPr>
              <a:t>Canivez</a:t>
            </a:r>
            <a:r>
              <a:rPr lang="en-US" dirty="0">
                <a:effectLst/>
                <a:latin typeface="Arial" panose="020B0604020202020204" pitchFamily="34" charset="0"/>
                <a:cs typeface="Arial" panose="020B0604020202020204" pitchFamily="34" charset="0"/>
              </a:rPr>
              <a:t>, G. L., </a:t>
            </a:r>
            <a:r>
              <a:rPr lang="en-US" dirty="0">
                <a:effectLst/>
                <a:latin typeface="Arial" panose="020B0604020202020204" pitchFamily="34" charset="0"/>
                <a:cs typeface="Arial" panose="020B0604020202020204" pitchFamily="34" charset="0"/>
                <a:hlinkClick r:id="rId3"/>
              </a:rPr>
              <a:t>Watkins</a:t>
            </a:r>
            <a:r>
              <a:rPr lang="en-US" dirty="0">
                <a:effectLst/>
                <a:latin typeface="Arial" panose="020B0604020202020204" pitchFamily="34" charset="0"/>
                <a:cs typeface="Arial" panose="020B0604020202020204" pitchFamily="34" charset="0"/>
              </a:rPr>
              <a:t>, M. W., &amp; </a:t>
            </a:r>
            <a:r>
              <a:rPr lang="en-US" dirty="0">
                <a:effectLst/>
                <a:latin typeface="Arial" panose="020B0604020202020204" pitchFamily="34" charset="0"/>
                <a:cs typeface="Arial" panose="020B0604020202020204" pitchFamily="34" charset="0"/>
                <a:hlinkClick r:id="rId4"/>
              </a:rPr>
              <a:t>McGill</a:t>
            </a:r>
            <a:r>
              <a:rPr lang="en-US" dirty="0">
                <a:effectLst/>
                <a:latin typeface="Arial" panose="020B0604020202020204" pitchFamily="34" charset="0"/>
                <a:cs typeface="Arial" panose="020B0604020202020204" pitchFamily="34" charset="0"/>
              </a:rPr>
              <a:t>, R. J. (2018). Construct validity of the Wechsler Intelligence Scale for Children–Fifth UK Edition: Exploratory and confirmatory factor analyses of the 16 primary and secondary subtests. </a:t>
            </a:r>
            <a:r>
              <a:rPr lang="en-US" i="1" dirty="0">
                <a:effectLst/>
                <a:latin typeface="Arial" panose="020B0604020202020204" pitchFamily="34" charset="0"/>
                <a:cs typeface="Arial" panose="020B0604020202020204" pitchFamily="34" charset="0"/>
              </a:rPr>
              <a:t>British Journal of Educational Psychology. </a:t>
            </a:r>
            <a:r>
              <a:rPr lang="en-US" dirty="0">
                <a:effectLst/>
                <a:latin typeface="Arial" panose="020B0604020202020204" pitchFamily="34" charset="0"/>
                <a:cs typeface="Arial" panose="020B0604020202020204" pitchFamily="34" charset="0"/>
              </a:rPr>
              <a:t>Advanced Online Publication. doi:</a:t>
            </a:r>
            <a:r>
              <a:rPr lang="en-US" dirty="0">
                <a:effectLst/>
                <a:latin typeface="Arial" panose="020B0604020202020204" pitchFamily="34" charset="0"/>
                <a:cs typeface="Arial" panose="020B0604020202020204" pitchFamily="34" charset="0"/>
                <a:hlinkClick r:id="rId5"/>
              </a:rPr>
              <a:t>10.1111/bjep.12230</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08132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WISC-V</a:t>
            </a:r>
            <a:br>
              <a:rPr lang="en-US" dirty="0" smtClean="0"/>
            </a:br>
            <a:r>
              <a:rPr lang="en-US" dirty="0" smtClean="0"/>
              <a:t> Norms Relevance </a:t>
            </a:r>
            <a:r>
              <a:rPr lang="en-US" sz="2500" dirty="0" smtClean="0"/>
              <a:t>[1]</a:t>
            </a:r>
            <a:endParaRPr lang="en-US" sz="2500" dirty="0"/>
          </a:p>
        </p:txBody>
      </p:sp>
      <p:sp>
        <p:nvSpPr>
          <p:cNvPr id="3" name="Content Placeholder 2"/>
          <p:cNvSpPr>
            <a:spLocks noGrp="1"/>
          </p:cNvSpPr>
          <p:nvPr>
            <p:ph idx="1"/>
          </p:nvPr>
        </p:nvSpPr>
        <p:spPr>
          <a:xfrm>
            <a:off x="457200" y="1798637"/>
            <a:ext cx="8229600" cy="4525963"/>
          </a:xfrm>
        </p:spPr>
        <p:txBody>
          <a:bodyPr/>
          <a:lstStyle/>
          <a:p>
            <a:r>
              <a:rPr lang="en-US" dirty="0" smtClean="0">
                <a:latin typeface="Arial" panose="020B0604020202020204" pitchFamily="34" charset="0"/>
                <a:cs typeface="Arial" panose="020B0604020202020204" pitchFamily="34" charset="0"/>
              </a:rPr>
              <a:t>Babcock et al. (2018) recommend that Canadian WISC-V norms be used in the assessment of children with special needs</a:t>
            </a:r>
          </a:p>
          <a:p>
            <a:r>
              <a:rPr lang="en-US" sz="3200" dirty="0" smtClean="0">
                <a:latin typeface="Arial" panose="020B0604020202020204" pitchFamily="34" charset="0"/>
                <a:cs typeface="Arial" panose="020B0604020202020204" pitchFamily="34" charset="0"/>
              </a:rPr>
              <a:t>They found that “</a:t>
            </a:r>
            <a:r>
              <a:rPr lang="en-US" dirty="0">
                <a:effectLst/>
                <a:latin typeface="Arial" panose="020B0604020202020204" pitchFamily="34" charset="0"/>
                <a:cs typeface="Arial" panose="020B0604020202020204" pitchFamily="34" charset="0"/>
              </a:rPr>
              <a:t>significant observable differences in the sensitivity of the norms in identifying case </a:t>
            </a:r>
            <a:r>
              <a:rPr lang="en-US" dirty="0" smtClean="0">
                <a:effectLst/>
                <a:latin typeface="Arial" panose="020B0604020202020204" pitchFamily="34" charset="0"/>
                <a:cs typeface="Arial" panose="020B0604020202020204" pitchFamily="34" charset="0"/>
              </a:rPr>
              <a:t>status” was present when the Canadian norms were not used</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1284005"/>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WISC-V </a:t>
            </a:r>
            <a:br>
              <a:rPr lang="en-US" dirty="0" smtClean="0"/>
            </a:br>
            <a:r>
              <a:rPr lang="en-US" dirty="0" smtClean="0"/>
              <a:t>Norms Relevance </a:t>
            </a:r>
            <a:r>
              <a:rPr lang="en-US" sz="2500" dirty="0" smtClean="0"/>
              <a:t>[2]</a:t>
            </a:r>
            <a:endParaRPr lang="en-US" sz="2500" dirty="0"/>
          </a:p>
        </p:txBody>
      </p:sp>
      <p:sp>
        <p:nvSpPr>
          <p:cNvPr id="3" name="Content Placeholder 2"/>
          <p:cNvSpPr>
            <a:spLocks noGrp="1"/>
          </p:cNvSpPr>
          <p:nvPr>
            <p:ph idx="1"/>
          </p:nvPr>
        </p:nvSpPr>
        <p:spPr>
          <a:xfrm>
            <a:off x="457200" y="1798637"/>
            <a:ext cx="8229600" cy="4525963"/>
          </a:xfrm>
        </p:spPr>
        <p:txBody>
          <a:bodyPr/>
          <a:lstStyle/>
          <a:p>
            <a:r>
              <a:rPr lang="en-US" i="1" dirty="0" smtClean="0">
                <a:latin typeface="Arial" panose="020B0604020202020204" pitchFamily="34" charset="0"/>
                <a:cs typeface="Arial" panose="020B0604020202020204" pitchFamily="34" charset="0"/>
              </a:rPr>
              <a:t>Source: </a:t>
            </a:r>
            <a:r>
              <a:rPr lang="en-US" dirty="0">
                <a:effectLst/>
                <a:latin typeface="Arial" panose="020B0604020202020204" pitchFamily="34" charset="0"/>
                <a:cs typeface="Arial" panose="020B0604020202020204" pitchFamily="34" charset="0"/>
              </a:rPr>
              <a:t>Babcock, S. E., Miller, J. L., </a:t>
            </a:r>
            <a:r>
              <a:rPr lang="en-US" dirty="0" err="1">
                <a:effectLst/>
                <a:latin typeface="Arial" panose="020B0604020202020204" pitchFamily="34" charset="0"/>
                <a:cs typeface="Arial" panose="020B0604020202020204" pitchFamily="34" charset="0"/>
              </a:rPr>
              <a:t>Saklofske</a:t>
            </a:r>
            <a:r>
              <a:rPr lang="en-US" dirty="0">
                <a:effectLst/>
                <a:latin typeface="Arial" panose="020B0604020202020204" pitchFamily="34" charset="0"/>
                <a:cs typeface="Arial" panose="020B0604020202020204" pitchFamily="34" charset="0"/>
              </a:rPr>
              <a:t>, D. H., &amp; Zhu, J. (2018). WISC-V Canadian norms: Relevance and use in the assessment of Canadian children. </a:t>
            </a:r>
            <a:r>
              <a:rPr lang="en-US" i="1" dirty="0">
                <a:effectLst/>
                <a:latin typeface="Arial" panose="020B0604020202020204" pitchFamily="34" charset="0"/>
                <a:cs typeface="Arial" panose="020B0604020202020204" pitchFamily="34" charset="0"/>
              </a:rPr>
              <a:t>Canadian Journal of </a:t>
            </a:r>
            <a:r>
              <a:rPr lang="en-US" i="1" dirty="0" err="1">
                <a:effectLst/>
                <a:latin typeface="Arial" panose="020B0604020202020204" pitchFamily="34" charset="0"/>
                <a:cs typeface="Arial" panose="020B0604020202020204" pitchFamily="34" charset="0"/>
              </a:rPr>
              <a:t>Behavioural</a:t>
            </a:r>
            <a:r>
              <a:rPr lang="en-US" i="1" dirty="0">
                <a:effectLst/>
                <a:latin typeface="Arial" panose="020B0604020202020204" pitchFamily="34" charset="0"/>
                <a:cs typeface="Arial" panose="020B0604020202020204" pitchFamily="34" charset="0"/>
              </a:rPr>
              <a:t> Science / Revue </a:t>
            </a:r>
            <a:r>
              <a:rPr lang="en-US" i="1" dirty="0" err="1">
                <a:effectLst/>
                <a:latin typeface="Arial" panose="020B0604020202020204" pitchFamily="34" charset="0"/>
                <a:cs typeface="Arial" panose="020B0604020202020204" pitchFamily="34" charset="0"/>
              </a:rPr>
              <a:t>canadienne</a:t>
            </a:r>
            <a:r>
              <a:rPr lang="en-US" i="1" dirty="0">
                <a:effectLst/>
                <a:latin typeface="Arial" panose="020B0604020202020204" pitchFamily="34" charset="0"/>
                <a:cs typeface="Arial" panose="020B0604020202020204" pitchFamily="34" charset="0"/>
              </a:rPr>
              <a:t> des sciences du </a:t>
            </a:r>
            <a:r>
              <a:rPr lang="en-US" i="1" dirty="0" err="1">
                <a:effectLst/>
                <a:latin typeface="Arial" panose="020B0604020202020204" pitchFamily="34" charset="0"/>
                <a:cs typeface="Arial" panose="020B0604020202020204" pitchFamily="34" charset="0"/>
              </a:rPr>
              <a:t>comportement</a:t>
            </a:r>
            <a:r>
              <a:rPr lang="en-US" i="1" dirty="0">
                <a:effectLst/>
                <a:latin typeface="Arial" panose="020B0604020202020204" pitchFamily="34" charset="0"/>
                <a:cs typeface="Arial" panose="020B0604020202020204" pitchFamily="34" charset="0"/>
              </a:rPr>
              <a:t>, 50</a:t>
            </a:r>
            <a:r>
              <a:rPr lang="en-US" dirty="0">
                <a:effectLst/>
                <a:latin typeface="Arial" panose="020B0604020202020204" pitchFamily="34" charset="0"/>
                <a:cs typeface="Arial" panose="020B0604020202020204" pitchFamily="34" charset="0"/>
              </a:rPr>
              <a:t>(2), </a:t>
            </a:r>
            <a:r>
              <a:rPr lang="en-US" dirty="0" smtClean="0">
                <a:effectLst/>
                <a:latin typeface="Arial" panose="020B0604020202020204" pitchFamily="34" charset="0"/>
                <a:cs typeface="Arial" panose="020B0604020202020204" pitchFamily="34" charset="0"/>
              </a:rPr>
              <a:t>97–104. </a:t>
            </a:r>
            <a:r>
              <a:rPr lang="en-US" dirty="0" smtClean="0">
                <a:effectLst/>
                <a:latin typeface="Arial" panose="020B0604020202020204" pitchFamily="34" charset="0"/>
                <a:cs typeface="Arial" panose="020B0604020202020204" pitchFamily="34" charset="0"/>
                <a:hlinkClick r:id="rId2"/>
              </a:rPr>
              <a:t>doi:10.1037/cbs0000096</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7272796"/>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WISC-V </a:t>
            </a:r>
            <a:br>
              <a:rPr lang="en-US" dirty="0" smtClean="0"/>
            </a:br>
            <a:r>
              <a:rPr lang="en-US" dirty="0" smtClean="0"/>
              <a:t>Factorial Validity </a:t>
            </a:r>
            <a:r>
              <a:rPr lang="en-US" sz="2500" dirty="0" smtClean="0"/>
              <a:t>[1]</a:t>
            </a:r>
            <a:endParaRPr lang="en-US" sz="2500" dirty="0"/>
          </a:p>
        </p:txBody>
      </p:sp>
      <p:sp>
        <p:nvSpPr>
          <p:cNvPr id="3" name="Content Placeholder 2"/>
          <p:cNvSpPr>
            <a:spLocks noGrp="1"/>
          </p:cNvSpPr>
          <p:nvPr>
            <p:ph idx="1"/>
          </p:nvPr>
        </p:nvSpPr>
        <p:spPr>
          <a:xfrm>
            <a:off x="457200" y="1798637"/>
            <a:ext cx="8229600" cy="4525963"/>
          </a:xfrm>
        </p:spPr>
        <p:txBody>
          <a:bodyPr/>
          <a:lstStyle/>
          <a:p>
            <a:r>
              <a:rPr lang="en-US" dirty="0" smtClean="0">
                <a:latin typeface="Arial" panose="020B0604020202020204" pitchFamily="34" charset="0"/>
                <a:cs typeface="Arial" panose="020B0604020202020204" pitchFamily="34" charset="0"/>
              </a:rPr>
              <a:t>Watkins et al. (2018) concluded from their research “</a:t>
            </a:r>
            <a:r>
              <a:rPr lang="en-US" dirty="0" smtClean="0">
                <a:effectLst/>
                <a:latin typeface="Arial" panose="020B0604020202020204" pitchFamily="34" charset="0"/>
                <a:cs typeface="Arial" panose="020B0604020202020204" pitchFamily="34" charset="0"/>
              </a:rPr>
              <a:t>that psychologists </a:t>
            </a:r>
            <a:r>
              <a:rPr lang="en-US" dirty="0">
                <a:effectLst/>
                <a:latin typeface="Arial" panose="020B0604020202020204" pitchFamily="34" charset="0"/>
                <a:cs typeface="Arial" panose="020B0604020202020204" pitchFamily="34" charset="0"/>
              </a:rPr>
              <a:t>should focus their interpretive efforts at the general factor level and exercise extreme caution when using group factor scores to make decisions about </a:t>
            </a:r>
            <a:r>
              <a:rPr lang="en-US" dirty="0" smtClean="0">
                <a:effectLst/>
                <a:latin typeface="Arial" panose="020B0604020202020204" pitchFamily="34" charset="0"/>
                <a:cs typeface="Arial" panose="020B0604020202020204" pitchFamily="34" charset="0"/>
              </a:rPr>
              <a:t>individuals.”</a:t>
            </a:r>
          </a:p>
          <a:p>
            <a:pPr marL="0" indent="0">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729552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WISC-V </a:t>
            </a:r>
            <a:br>
              <a:rPr lang="en-US" dirty="0" smtClean="0"/>
            </a:br>
            <a:r>
              <a:rPr lang="en-US" dirty="0" smtClean="0"/>
              <a:t>Factorial Validity </a:t>
            </a:r>
            <a:r>
              <a:rPr lang="en-US" sz="2500" dirty="0" smtClean="0"/>
              <a:t>[2]</a:t>
            </a:r>
            <a:endParaRPr lang="en-US" sz="2500" dirty="0"/>
          </a:p>
        </p:txBody>
      </p:sp>
      <p:sp>
        <p:nvSpPr>
          <p:cNvPr id="3" name="Content Placeholder 2"/>
          <p:cNvSpPr>
            <a:spLocks noGrp="1"/>
          </p:cNvSpPr>
          <p:nvPr>
            <p:ph idx="1"/>
          </p:nvPr>
        </p:nvSpPr>
        <p:spPr>
          <a:xfrm>
            <a:off x="457200" y="1798637"/>
            <a:ext cx="8229600" cy="4525963"/>
          </a:xfrm>
        </p:spPr>
        <p:txBody>
          <a:bodyPr/>
          <a:lstStyle/>
          <a:p>
            <a:r>
              <a:rPr lang="en-US" i="1" dirty="0" smtClean="0">
                <a:effectLst/>
                <a:latin typeface="Arial" panose="020B0604020202020204" pitchFamily="34" charset="0"/>
                <a:cs typeface="Arial" panose="020B0604020202020204" pitchFamily="34" charset="0"/>
              </a:rPr>
              <a:t>Source:</a:t>
            </a:r>
            <a:r>
              <a:rPr lang="en-US" dirty="0" smtClean="0">
                <a:effectLst/>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Watkins, M. W., </a:t>
            </a:r>
            <a:r>
              <a:rPr lang="en-US" dirty="0" err="1">
                <a:effectLst/>
                <a:latin typeface="Arial" panose="020B0604020202020204" pitchFamily="34" charset="0"/>
                <a:cs typeface="Arial" panose="020B0604020202020204" pitchFamily="34" charset="0"/>
              </a:rPr>
              <a:t>Dombrowski</a:t>
            </a:r>
            <a:r>
              <a:rPr lang="en-US" dirty="0">
                <a:effectLst/>
                <a:latin typeface="Arial" panose="020B0604020202020204" pitchFamily="34" charset="0"/>
                <a:cs typeface="Arial" panose="020B0604020202020204" pitchFamily="34" charset="0"/>
              </a:rPr>
              <a:t>, S. C., &amp; </a:t>
            </a:r>
            <a:r>
              <a:rPr lang="en-US" dirty="0" err="1">
                <a:effectLst/>
                <a:latin typeface="Arial" panose="020B0604020202020204" pitchFamily="34" charset="0"/>
                <a:cs typeface="Arial" panose="020B0604020202020204" pitchFamily="34" charset="0"/>
              </a:rPr>
              <a:t>Canivez</a:t>
            </a:r>
            <a:r>
              <a:rPr lang="en-US" dirty="0">
                <a:effectLst/>
                <a:latin typeface="Arial" panose="020B0604020202020204" pitchFamily="34" charset="0"/>
                <a:cs typeface="Arial" panose="020B0604020202020204" pitchFamily="34" charset="0"/>
              </a:rPr>
              <a:t>, G. L. (2018) Reliability and factorial validity of the Canadian Wechsler Intelligence Scale for Children–Fifth Edition, </a:t>
            </a:r>
            <a:r>
              <a:rPr lang="en-US" i="1" dirty="0">
                <a:effectLst/>
                <a:latin typeface="Arial" panose="020B0604020202020204" pitchFamily="34" charset="0"/>
                <a:cs typeface="Arial" panose="020B0604020202020204" pitchFamily="34" charset="0"/>
              </a:rPr>
              <a:t>International Journal of School &amp; Educational Psychology, 6</a:t>
            </a:r>
            <a:r>
              <a:rPr lang="en-US" dirty="0">
                <a:effectLst/>
                <a:latin typeface="Arial" panose="020B0604020202020204" pitchFamily="34" charset="0"/>
                <a:cs typeface="Arial" panose="020B0604020202020204" pitchFamily="34" charset="0"/>
              </a:rPr>
              <a:t>(4), 252–265. doi:</a:t>
            </a:r>
            <a:r>
              <a:rPr lang="en-US" u="sng" dirty="0">
                <a:effectLst/>
                <a:latin typeface="Arial" panose="020B0604020202020204" pitchFamily="34" charset="0"/>
                <a:cs typeface="Arial" panose="020B0604020202020204" pitchFamily="34" charset="0"/>
                <a:hlinkClick r:id="rId2"/>
              </a:rPr>
              <a:t>10.1080/21683603.2017.1342580</a:t>
            </a:r>
            <a:endParaRPr lang="en-US" dirty="0" smtClean="0">
              <a:effectLst/>
              <a:latin typeface="Arial" panose="020B0604020202020204" pitchFamily="34" charset="0"/>
              <a:cs typeface="Arial" panose="020B0604020202020204" pitchFamily="34" charset="0"/>
            </a:endParaRPr>
          </a:p>
          <a:p>
            <a:pPr marL="0" indent="0">
              <a:buNone/>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4261296"/>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effectLst/>
              </a:rPr>
              <a:t>Canadian WISC-V </a:t>
            </a:r>
            <a:r>
              <a:rPr lang="en-US" i="1" dirty="0" smtClean="0">
                <a:effectLst/>
              </a:rPr>
              <a:t>M</a:t>
            </a:r>
            <a:r>
              <a:rPr lang="en-US" dirty="0" smtClean="0">
                <a:effectLst/>
              </a:rPr>
              <a:t> </a:t>
            </a:r>
            <a:r>
              <a:rPr lang="en-US" dirty="0">
                <a:effectLst/>
              </a:rPr>
              <a:t>FSIQ </a:t>
            </a:r>
            <a:r>
              <a:rPr lang="en-US" dirty="0" smtClean="0">
                <a:effectLst/>
              </a:rPr>
              <a:t>by </a:t>
            </a:r>
            <a:r>
              <a:rPr lang="en-US" dirty="0">
                <a:effectLst/>
              </a:rPr>
              <a:t>Parent Education </a:t>
            </a:r>
            <a:r>
              <a:rPr lang="en-US" dirty="0" smtClean="0">
                <a:effectLst/>
              </a:rPr>
              <a:t>Level </a:t>
            </a:r>
            <a:r>
              <a:rPr lang="en-US" sz="2500" dirty="0" smtClean="0">
                <a:effectLst/>
              </a:rPr>
              <a:t>[1]</a:t>
            </a:r>
            <a:endParaRPr lang="en-US" sz="25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3408025"/>
              </p:ext>
            </p:extLst>
          </p:nvPr>
        </p:nvGraphicFramePr>
        <p:xfrm>
          <a:off x="457200" y="1767840"/>
          <a:ext cx="8229600" cy="4480560"/>
        </p:xfrm>
        <a:graphic>
          <a:graphicData uri="http://schemas.openxmlformats.org/drawingml/2006/table">
            <a:tbl>
              <a:tblPr firstRow="1" bandRow="1">
                <a:tableStyleId>{5C22544A-7EE6-4342-B048-85BDC9FD1C3A}</a:tableStyleId>
              </a:tblPr>
              <a:tblGrid>
                <a:gridCol w="6477000"/>
                <a:gridCol w="1752600"/>
              </a:tblGrid>
              <a:tr h="533400">
                <a:tc>
                  <a:txBody>
                    <a:bodyPr/>
                    <a:lstStyle/>
                    <a:p>
                      <a:r>
                        <a:rPr lang="en-US" sz="3200" dirty="0" smtClean="0">
                          <a:latin typeface="Arial" panose="020B0604020202020204" pitchFamily="34" charset="0"/>
                          <a:cs typeface="Arial" panose="020B0604020202020204" pitchFamily="34" charset="0"/>
                        </a:rPr>
                        <a:t>Education Level</a:t>
                      </a:r>
                      <a:endParaRPr lang="en-US" sz="3200" dirty="0">
                        <a:latin typeface="Arial" panose="020B0604020202020204" pitchFamily="34" charset="0"/>
                        <a:cs typeface="Arial" panose="020B0604020202020204" pitchFamily="34" charset="0"/>
                      </a:endParaRPr>
                    </a:p>
                  </a:txBody>
                  <a:tcPr/>
                </a:tc>
                <a:tc>
                  <a:txBody>
                    <a:bodyPr/>
                    <a:lstStyle/>
                    <a:p>
                      <a:r>
                        <a:rPr lang="en-US" sz="3200" i="1" dirty="0" smtClean="0">
                          <a:latin typeface="Arial" panose="020B0604020202020204" pitchFamily="34" charset="0"/>
                          <a:cs typeface="Arial" panose="020B0604020202020204" pitchFamily="34" charset="0"/>
                        </a:rPr>
                        <a:t>M</a:t>
                      </a:r>
                      <a:r>
                        <a:rPr lang="en-US" sz="3200" baseline="0" dirty="0" smtClean="0">
                          <a:latin typeface="Arial" panose="020B0604020202020204" pitchFamily="34" charset="0"/>
                          <a:cs typeface="Arial" panose="020B0604020202020204" pitchFamily="34" charset="0"/>
                        </a:rPr>
                        <a:t> </a:t>
                      </a:r>
                      <a:r>
                        <a:rPr lang="en-US" sz="3200" dirty="0" smtClean="0">
                          <a:latin typeface="Arial" panose="020B0604020202020204" pitchFamily="34" charset="0"/>
                          <a:cs typeface="Arial" panose="020B0604020202020204" pitchFamily="34" charset="0"/>
                        </a:rPr>
                        <a:t>FSIQ</a:t>
                      </a:r>
                      <a:endParaRPr lang="en-US" sz="3200" dirty="0">
                        <a:latin typeface="Arial" panose="020B0604020202020204" pitchFamily="34" charset="0"/>
                        <a:cs typeface="Arial" panose="020B0604020202020204" pitchFamily="34" charset="0"/>
                      </a:endParaRPr>
                    </a:p>
                  </a:txBody>
                  <a:tcPr/>
                </a:tc>
              </a:tr>
              <a:tr h="792480">
                <a:tc>
                  <a:txBody>
                    <a:bodyPr/>
                    <a:lstStyle/>
                    <a:p>
                      <a:r>
                        <a:rPr lang="en-US" sz="2800" kern="1200" dirty="0" smtClean="0">
                          <a:solidFill>
                            <a:schemeClr val="dk1"/>
                          </a:solidFill>
                          <a:effectLst/>
                          <a:latin typeface="Arial" panose="020B0604020202020204" pitchFamily="34" charset="0"/>
                          <a:ea typeface="+mn-ea"/>
                          <a:cs typeface="Arial" panose="020B0604020202020204" pitchFamily="34" charset="0"/>
                        </a:rPr>
                        <a:t>No high school or some high school, but no high school diploma</a:t>
                      </a:r>
                      <a:endParaRPr lang="en-US" sz="2800" dirty="0">
                        <a:latin typeface="Arial" panose="020B0604020202020204" pitchFamily="34" charset="0"/>
                        <a:cs typeface="Arial" panose="020B0604020202020204" pitchFamily="34" charset="0"/>
                      </a:endParaRPr>
                    </a:p>
                  </a:txBody>
                  <a:tcPr/>
                </a:tc>
                <a:tc>
                  <a:txBody>
                    <a:bodyPr/>
                    <a:lstStyle/>
                    <a:p>
                      <a:r>
                        <a:rPr lang="en-US" sz="3200" kern="1200" dirty="0" smtClean="0">
                          <a:solidFill>
                            <a:schemeClr val="dk1"/>
                          </a:solidFill>
                          <a:effectLst/>
                          <a:latin typeface="Arial" panose="020B0604020202020204" pitchFamily="34" charset="0"/>
                          <a:ea typeface="+mn-ea"/>
                          <a:cs typeface="Arial" panose="020B0604020202020204" pitchFamily="34" charset="0"/>
                        </a:rPr>
                        <a:t>92.53</a:t>
                      </a:r>
                      <a:endParaRPr lang="en-US" sz="3200" dirty="0">
                        <a:latin typeface="Arial" panose="020B0604020202020204" pitchFamily="34" charset="0"/>
                        <a:cs typeface="Arial" panose="020B0604020202020204" pitchFamily="34" charset="0"/>
                      </a:endParaRPr>
                    </a:p>
                  </a:txBody>
                  <a:tcPr/>
                </a:tc>
              </a:tr>
              <a:tr h="792480">
                <a:tc>
                  <a:txBody>
                    <a:bodyPr/>
                    <a:lstStyle/>
                    <a:p>
                      <a:r>
                        <a:rPr lang="en-US" sz="2800" kern="1200" dirty="0" smtClean="0">
                          <a:solidFill>
                            <a:schemeClr val="dk1"/>
                          </a:solidFill>
                          <a:effectLst/>
                          <a:latin typeface="Arial" panose="020B0604020202020204" pitchFamily="34" charset="0"/>
                          <a:ea typeface="+mn-ea"/>
                          <a:cs typeface="Arial" panose="020B0604020202020204" pitchFamily="34" charset="0"/>
                        </a:rPr>
                        <a:t>High school diploma or equivalent; some college without diploma:</a:t>
                      </a:r>
                    </a:p>
                  </a:txBody>
                  <a:tcPr/>
                </a:tc>
                <a:tc>
                  <a:txBody>
                    <a:bodyPr/>
                    <a:lstStyle/>
                    <a:p>
                      <a:r>
                        <a:rPr lang="en-US" sz="3200" kern="1200" dirty="0" smtClean="0">
                          <a:solidFill>
                            <a:schemeClr val="dk1"/>
                          </a:solidFill>
                          <a:effectLst/>
                          <a:latin typeface="Arial" panose="020B0604020202020204" pitchFamily="34" charset="0"/>
                          <a:ea typeface="+mn-ea"/>
                          <a:cs typeface="Arial" panose="020B0604020202020204" pitchFamily="34" charset="0"/>
                        </a:rPr>
                        <a:t>93.73 </a:t>
                      </a:r>
                      <a:endParaRPr lang="en-US" sz="3200" dirty="0">
                        <a:latin typeface="Arial" panose="020B0604020202020204" pitchFamily="34" charset="0"/>
                        <a:cs typeface="Arial" panose="020B0604020202020204" pitchFamily="34" charset="0"/>
                      </a:endParaRPr>
                    </a:p>
                  </a:txBody>
                  <a:tcPr/>
                </a:tc>
              </a:tr>
              <a:tr h="792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Arial" panose="020B0604020202020204" pitchFamily="34" charset="0"/>
                          <a:ea typeface="+mn-ea"/>
                          <a:cs typeface="Arial" panose="020B0604020202020204" pitchFamily="34" charset="0"/>
                        </a:rPr>
                        <a:t>College diploma or trade school certificate:</a:t>
                      </a:r>
                    </a:p>
                  </a:txBody>
                  <a:tcPr/>
                </a:tc>
                <a:tc>
                  <a:txBody>
                    <a:bodyPr/>
                    <a:lstStyle/>
                    <a:p>
                      <a:r>
                        <a:rPr lang="en-US" sz="3200" kern="1200" dirty="0" smtClean="0">
                          <a:solidFill>
                            <a:schemeClr val="dk1"/>
                          </a:solidFill>
                          <a:effectLst/>
                          <a:latin typeface="Arial" panose="020B0604020202020204" pitchFamily="34" charset="0"/>
                          <a:ea typeface="+mn-ea"/>
                          <a:cs typeface="Arial" panose="020B0604020202020204" pitchFamily="34" charset="0"/>
                        </a:rPr>
                        <a:t>98.84 </a:t>
                      </a:r>
                      <a:endParaRPr lang="en-US" sz="3200" dirty="0">
                        <a:latin typeface="Arial" panose="020B0604020202020204" pitchFamily="34" charset="0"/>
                        <a:cs typeface="Arial" panose="020B0604020202020204" pitchFamily="34" charset="0"/>
                      </a:endParaRPr>
                    </a:p>
                  </a:txBody>
                  <a:tcPr/>
                </a:tc>
              </a:tr>
              <a:tr h="7924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kern="1200" dirty="0" smtClean="0">
                          <a:solidFill>
                            <a:schemeClr val="dk1"/>
                          </a:solidFill>
                          <a:effectLst/>
                          <a:latin typeface="Arial" panose="020B0604020202020204" pitchFamily="34" charset="0"/>
                          <a:ea typeface="+mn-ea"/>
                          <a:cs typeface="Arial" panose="020B0604020202020204" pitchFamily="34" charset="0"/>
                        </a:rPr>
                        <a:t>Undergraduate, graduate, and postgraduate degrees:</a:t>
                      </a:r>
                      <a:endParaRPr lang="en-US" sz="28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dk1"/>
                          </a:solidFill>
                          <a:effectLst/>
                          <a:latin typeface="Arial" panose="020B0604020202020204" pitchFamily="34" charset="0"/>
                          <a:ea typeface="+mn-ea"/>
                          <a:cs typeface="Arial" panose="020B0604020202020204" pitchFamily="34" charset="0"/>
                        </a:rPr>
                        <a:t>107.24 </a:t>
                      </a:r>
                    </a:p>
                    <a:p>
                      <a:endParaRPr lang="en-US" sz="3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7805157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rPr>
              <a:t>WISC-V </a:t>
            </a:r>
            <a:r>
              <a:rPr lang="en-US" i="1" dirty="0">
                <a:effectLst/>
              </a:rPr>
              <a:t>M</a:t>
            </a:r>
            <a:r>
              <a:rPr lang="en-US" dirty="0">
                <a:effectLst/>
              </a:rPr>
              <a:t> FSIQ </a:t>
            </a:r>
            <a:r>
              <a:rPr lang="en-US" dirty="0" smtClean="0">
                <a:effectLst/>
              </a:rPr>
              <a:t>of Canadian Children by Ethnicity </a:t>
            </a:r>
            <a:r>
              <a:rPr lang="en-US" sz="2500" dirty="0" smtClean="0">
                <a:effectLst/>
              </a:rPr>
              <a:t>[2]</a:t>
            </a:r>
            <a:r>
              <a:rPr lang="en-US" dirty="0" smtClean="0">
                <a:effectLst/>
              </a:rPr>
              <a:t>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94718750"/>
              </p:ext>
            </p:extLst>
          </p:nvPr>
        </p:nvGraphicFramePr>
        <p:xfrm>
          <a:off x="381000" y="2590800"/>
          <a:ext cx="8229600" cy="28956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3200" dirty="0" smtClean="0">
                          <a:latin typeface="Arial" panose="020B0604020202020204" pitchFamily="34" charset="0"/>
                          <a:cs typeface="Arial" panose="020B0604020202020204" pitchFamily="34" charset="0"/>
                        </a:rPr>
                        <a:t>Ethnicity</a:t>
                      </a:r>
                      <a:endParaRPr lang="en-US" sz="3200" dirty="0">
                        <a:latin typeface="Arial" panose="020B0604020202020204" pitchFamily="34" charset="0"/>
                        <a:cs typeface="Arial" panose="020B0604020202020204" pitchFamily="34" charset="0"/>
                      </a:endParaRPr>
                    </a:p>
                  </a:txBody>
                  <a:tcPr/>
                </a:tc>
                <a:tc>
                  <a:txBody>
                    <a:bodyPr/>
                    <a:lstStyle/>
                    <a:p>
                      <a:r>
                        <a:rPr lang="en-US" sz="3200" i="1" dirty="0" smtClean="0">
                          <a:latin typeface="Arial" panose="020B0604020202020204" pitchFamily="34" charset="0"/>
                          <a:cs typeface="Arial" panose="020B0604020202020204" pitchFamily="34" charset="0"/>
                        </a:rPr>
                        <a:t>M FSIQ</a:t>
                      </a:r>
                      <a:endParaRPr lang="en-US" sz="3200" i="1" dirty="0">
                        <a:latin typeface="Arial" panose="020B0604020202020204" pitchFamily="34" charset="0"/>
                        <a:cs typeface="Arial" panose="020B0604020202020204" pitchFamily="34" charset="0"/>
                      </a:endParaRPr>
                    </a:p>
                  </a:txBody>
                  <a:tcPr/>
                </a:tc>
              </a:tr>
              <a:tr h="370840">
                <a:tc>
                  <a:txBody>
                    <a:bodyPr/>
                    <a:lstStyle/>
                    <a:p>
                      <a:r>
                        <a:rPr lang="en-US" sz="3200" kern="1200" dirty="0" smtClean="0">
                          <a:solidFill>
                            <a:schemeClr val="dk1"/>
                          </a:solidFill>
                          <a:effectLst/>
                          <a:latin typeface="Arial" panose="020B0604020202020204" pitchFamily="34" charset="0"/>
                          <a:ea typeface="+mn-ea"/>
                          <a:cs typeface="Arial" panose="020B0604020202020204" pitchFamily="34" charset="0"/>
                        </a:rPr>
                        <a:t>Asian </a:t>
                      </a:r>
                    </a:p>
                  </a:txBody>
                  <a:tcPr/>
                </a:tc>
                <a:tc>
                  <a:txBody>
                    <a:bodyPr/>
                    <a:lstStyle/>
                    <a:p>
                      <a:r>
                        <a:rPr lang="en-US" sz="3200" dirty="0" smtClean="0">
                          <a:latin typeface="Arial" panose="020B0604020202020204" pitchFamily="34" charset="0"/>
                          <a:cs typeface="Arial" panose="020B0604020202020204" pitchFamily="34" charset="0"/>
                        </a:rPr>
                        <a:t>102.29</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Caucasian</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100.59</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First Nations</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95.07</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Other</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95.99</a:t>
                      </a:r>
                      <a:endParaRPr lang="en-US" sz="3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6141749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effectLst/>
              </a:rPr>
              <a:t>Canadian WISC-V </a:t>
            </a:r>
            <a:r>
              <a:rPr lang="en-US" i="1" dirty="0" smtClean="0">
                <a:effectLst/>
              </a:rPr>
              <a:t>M</a:t>
            </a:r>
            <a:r>
              <a:rPr lang="en-US" dirty="0" smtClean="0">
                <a:effectLst/>
              </a:rPr>
              <a:t> </a:t>
            </a:r>
            <a:r>
              <a:rPr lang="en-US" dirty="0">
                <a:effectLst/>
              </a:rPr>
              <a:t>FSIQ </a:t>
            </a:r>
            <a:r>
              <a:rPr lang="en-US" dirty="0" smtClean="0">
                <a:effectLst/>
              </a:rPr>
              <a:t>by </a:t>
            </a:r>
            <a:r>
              <a:rPr lang="en-US" dirty="0">
                <a:effectLst/>
              </a:rPr>
              <a:t>Parent Education </a:t>
            </a:r>
            <a:r>
              <a:rPr lang="en-US" dirty="0" smtClean="0">
                <a:effectLst/>
              </a:rPr>
              <a:t>Level and Ethnicity </a:t>
            </a:r>
            <a:r>
              <a:rPr lang="en-US" sz="2500" dirty="0" smtClean="0">
                <a:effectLst/>
              </a:rPr>
              <a:t>[3]</a:t>
            </a:r>
            <a:endParaRPr lang="en-US" sz="2500" dirty="0"/>
          </a:p>
        </p:txBody>
      </p:sp>
      <p:sp>
        <p:nvSpPr>
          <p:cNvPr id="3" name="Content Placeholder 2"/>
          <p:cNvSpPr>
            <a:spLocks noGrp="1"/>
          </p:cNvSpPr>
          <p:nvPr>
            <p:ph idx="1"/>
          </p:nvPr>
        </p:nvSpPr>
        <p:spPr>
          <a:xfrm>
            <a:off x="457200" y="2332037"/>
            <a:ext cx="8229600" cy="4525963"/>
          </a:xfrm>
        </p:spPr>
        <p:txBody>
          <a:bodyPr/>
          <a:lstStyle/>
          <a:p>
            <a:r>
              <a:rPr lang="en-US" dirty="0">
                <a:latin typeface="Arial" panose="020B0604020202020204" pitchFamily="34" charset="0"/>
                <a:cs typeface="Arial" panose="020B0604020202020204" pitchFamily="34" charset="0"/>
              </a:rPr>
              <a:t>Babcock, </a:t>
            </a:r>
            <a:r>
              <a:rPr lang="en-US" dirty="0" smtClean="0">
                <a:latin typeface="Arial" panose="020B0604020202020204" pitchFamily="34" charset="0"/>
                <a:cs typeface="Arial" panose="020B0604020202020204" pitchFamily="34" charset="0"/>
              </a:rPr>
              <a:t>S. </a:t>
            </a:r>
            <a:r>
              <a:rPr lang="en-US" dirty="0">
                <a:latin typeface="Arial" panose="020B0604020202020204" pitchFamily="34" charset="0"/>
                <a:cs typeface="Arial" panose="020B0604020202020204" pitchFamily="34" charset="0"/>
              </a:rPr>
              <a:t>E</a:t>
            </a:r>
            <a:r>
              <a:rPr lang="en-US" dirty="0" smtClean="0">
                <a:latin typeface="Arial" panose="020B0604020202020204" pitchFamily="34" charset="0"/>
                <a:cs typeface="Arial" panose="020B0604020202020204" pitchFamily="34" charset="0"/>
              </a:rPr>
              <a:t>. (2017). </a:t>
            </a:r>
            <a:r>
              <a:rPr lang="en-US" i="1" dirty="0" smtClean="0">
                <a:latin typeface="Arial" panose="020B0604020202020204" pitchFamily="34" charset="0"/>
                <a:cs typeface="Arial" panose="020B0604020202020204" pitchFamily="34" charset="0"/>
              </a:rPr>
              <a:t>Examining </a:t>
            </a:r>
            <a:r>
              <a:rPr lang="en-US" i="1" dirty="0">
                <a:latin typeface="Arial" panose="020B0604020202020204" pitchFamily="34" charset="0"/>
                <a:cs typeface="Arial" panose="020B0604020202020204" pitchFamily="34" charset="0"/>
              </a:rPr>
              <a:t>the Influence of Demographic Differences on Children's WISC-V Test Performance: A Canadian </a:t>
            </a:r>
            <a:r>
              <a:rPr lang="en-US" i="1" dirty="0" smtClean="0">
                <a:latin typeface="Arial" panose="020B0604020202020204" pitchFamily="34" charset="0"/>
                <a:cs typeface="Arial" panose="020B0604020202020204" pitchFamily="34" charset="0"/>
              </a:rPr>
              <a:t>Perspective.</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Electronic Thesis and Dissertation Repository. 4555</a:t>
            </a:r>
            <a:r>
              <a:rPr lang="en-US" dirty="0" smtClean="0">
                <a:latin typeface="Arial" panose="020B0604020202020204" pitchFamily="34" charset="0"/>
                <a:cs typeface="Arial" panose="020B0604020202020204" pitchFamily="34" charset="0"/>
              </a:rPr>
              <a:t>. Available from </a:t>
            </a:r>
            <a:r>
              <a:rPr lang="en-US" dirty="0">
                <a:latin typeface="Arial" panose="020B0604020202020204" pitchFamily="34" charset="0"/>
                <a:cs typeface="Arial" panose="020B0604020202020204" pitchFamily="34" charset="0"/>
                <a:hlinkClick r:id="rId2"/>
              </a:rPr>
              <a:t>https://ir.lib.uwo.ca/etd/4555/</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287797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WISC-V Linguistic Demands for Oral Directions </a:t>
            </a:r>
            <a:r>
              <a:rPr lang="en-US" sz="2500" dirty="0" smtClean="0"/>
              <a:t>[1]</a:t>
            </a:r>
            <a:endParaRPr lang="en-US" sz="2500" dirty="0"/>
          </a:p>
        </p:txBody>
      </p:sp>
      <p:sp>
        <p:nvSpPr>
          <p:cNvPr id="3" name="Content Placeholder 2"/>
          <p:cNvSpPr>
            <a:spLocks noGrp="1"/>
          </p:cNvSpPr>
          <p:nvPr>
            <p:ph idx="1"/>
          </p:nvPr>
        </p:nvSpPr>
        <p:spPr>
          <a:xfrm>
            <a:off x="457200" y="1798637"/>
            <a:ext cx="8229600" cy="4525963"/>
          </a:xfrm>
        </p:spPr>
        <p:txBody>
          <a:bodyPr/>
          <a:lstStyle/>
          <a:p>
            <a:r>
              <a:rPr lang="en-US" dirty="0" smtClean="0">
                <a:latin typeface="Arial" panose="020B0604020202020204" pitchFamily="34" charset="0"/>
                <a:cs typeface="Arial" panose="020B0604020202020204" pitchFamily="34" charset="0"/>
              </a:rPr>
              <a:t>Cormier et al. (2016) concluded from their research that “t</a:t>
            </a:r>
            <a:r>
              <a:rPr lang="en-US" dirty="0" smtClean="0">
                <a:effectLst/>
                <a:latin typeface="Arial" panose="020B0604020202020204" pitchFamily="34" charset="0"/>
                <a:cs typeface="Arial" panose="020B0604020202020204" pitchFamily="34" charset="0"/>
              </a:rPr>
              <a:t>he </a:t>
            </a:r>
            <a:r>
              <a:rPr lang="en-US" dirty="0">
                <a:effectLst/>
                <a:latin typeface="Arial" panose="020B0604020202020204" pitchFamily="34" charset="0"/>
                <a:cs typeface="Arial" panose="020B0604020202020204" pitchFamily="34" charset="0"/>
              </a:rPr>
              <a:t>oral subtest directions of the WISC-V subtests Picture Span, Visual Puzzles, and Figure Weights demonstrate relatively high linguistic </a:t>
            </a:r>
            <a:r>
              <a:rPr lang="en-US" dirty="0" smtClean="0">
                <a:effectLst/>
                <a:latin typeface="Arial" panose="020B0604020202020204" pitchFamily="34" charset="0"/>
                <a:cs typeface="Arial" panose="020B0604020202020204" pitchFamily="34" charset="0"/>
              </a:rPr>
              <a:t>demand.”</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06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National US Survey of Assessment Practices </a:t>
            </a:r>
            <a:r>
              <a:rPr lang="en-US" sz="2500" dirty="0" smtClean="0"/>
              <a:t>[1]</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Tests Used by School Psychologists</a:t>
            </a:r>
          </a:p>
          <a:p>
            <a:pPr marL="0" indent="0" algn="ctr">
              <a:buNone/>
            </a:pPr>
            <a:r>
              <a:rPr lang="en-US" b="1" dirty="0" smtClean="0">
                <a:latin typeface="Arial" panose="020B0604020202020204" pitchFamily="34" charset="0"/>
                <a:cs typeface="Arial" panose="020B0604020202020204" pitchFamily="34" charset="0"/>
              </a:rPr>
              <a:t> in the USA</a:t>
            </a:r>
          </a:p>
          <a:p>
            <a:r>
              <a:rPr lang="en-US" i="1" dirty="0" smtClean="0">
                <a:latin typeface="Arial" panose="020B0604020202020204" pitchFamily="34" charset="0"/>
                <a:cs typeface="Arial" panose="020B0604020202020204" pitchFamily="34" charset="0"/>
              </a:rPr>
              <a:t>N </a:t>
            </a:r>
            <a:r>
              <a:rPr lang="en-US" dirty="0" smtClean="0">
                <a:latin typeface="Arial" panose="020B0604020202020204" pitchFamily="34" charset="0"/>
                <a:cs typeface="Arial" panose="020B0604020202020204" pitchFamily="34" charset="0"/>
              </a:rPr>
              <a:t>= 1,359 school psychologists</a:t>
            </a:r>
          </a:p>
          <a:p>
            <a:pPr marL="0" indent="0" algn="ctr">
              <a:buNone/>
            </a:pPr>
            <a:r>
              <a:rPr lang="en-US" b="1" dirty="0" smtClean="0">
                <a:latin typeface="Arial" panose="020B0604020202020204" pitchFamily="34" charset="0"/>
                <a:cs typeface="Arial" panose="020B0604020202020204" pitchFamily="34" charset="0"/>
              </a:rPr>
              <a:t>Results</a:t>
            </a:r>
          </a:p>
          <a:p>
            <a:pPr marL="0" indent="0">
              <a:buNone/>
            </a:pPr>
            <a:r>
              <a:rPr lang="en-US" dirty="0" smtClean="0">
                <a:latin typeface="Arial" panose="020B0604020202020204" pitchFamily="34" charset="0"/>
                <a:cs typeface="Arial" panose="020B0604020202020204" pitchFamily="34" charset="0"/>
              </a:rPr>
              <a:t>Tests used by 50% or more of  respondents:</a:t>
            </a:r>
          </a:p>
          <a:p>
            <a:r>
              <a:rPr lang="en-US" dirty="0" smtClean="0">
                <a:latin typeface="Arial" panose="020B0604020202020204" pitchFamily="34" charset="0"/>
                <a:cs typeface="Arial" panose="020B0604020202020204" pitchFamily="34" charset="0"/>
              </a:rPr>
              <a:t>BASC-3 (91%)</a:t>
            </a:r>
          </a:p>
          <a:p>
            <a:r>
              <a:rPr lang="en-US" dirty="0" smtClean="0">
                <a:latin typeface="Arial" panose="020B0604020202020204" pitchFamily="34" charset="0"/>
                <a:cs typeface="Arial" panose="020B0604020202020204" pitchFamily="34" charset="0"/>
              </a:rPr>
              <a:t>WISC-V (81%)</a:t>
            </a:r>
          </a:p>
          <a:p>
            <a:r>
              <a:rPr lang="en-US" dirty="0">
                <a:latin typeface="Arial" panose="020B0604020202020204" pitchFamily="34" charset="0"/>
                <a:cs typeface="Arial" panose="020B0604020202020204" pitchFamily="34" charset="0"/>
              </a:rPr>
              <a:t>ABAS-3 (69%)</a:t>
            </a:r>
          </a:p>
          <a:p>
            <a:r>
              <a:rPr lang="en-US" dirty="0" smtClean="0">
                <a:latin typeface="Arial" panose="020B0604020202020204" pitchFamily="34" charset="0"/>
                <a:cs typeface="Arial" panose="020B0604020202020204" pitchFamily="34" charset="0"/>
              </a:rPr>
              <a:t>KTEA-3 (62%)</a:t>
            </a:r>
          </a:p>
        </p:txBody>
      </p:sp>
    </p:spTree>
    <p:extLst>
      <p:ext uri="{BB962C8B-B14F-4D97-AF65-F5344CB8AC3E}">
        <p14:creationId xmlns:p14="http://schemas.microsoft.com/office/powerpoint/2010/main" val="12744572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Canadian WISC-V Linguistic Demands for Oral Directions </a:t>
            </a:r>
            <a:r>
              <a:rPr lang="en-US" sz="2500" dirty="0" smtClean="0"/>
              <a:t>[2]</a:t>
            </a:r>
            <a:endParaRPr lang="en-US" sz="2500" dirty="0"/>
          </a:p>
        </p:txBody>
      </p:sp>
      <p:sp>
        <p:nvSpPr>
          <p:cNvPr id="3" name="Content Placeholder 2"/>
          <p:cNvSpPr>
            <a:spLocks noGrp="1"/>
          </p:cNvSpPr>
          <p:nvPr>
            <p:ph idx="1"/>
          </p:nvPr>
        </p:nvSpPr>
        <p:spPr>
          <a:xfrm>
            <a:off x="457200" y="1798637"/>
            <a:ext cx="8229600" cy="4525963"/>
          </a:xfrm>
        </p:spPr>
        <p:txBody>
          <a:bodyPr/>
          <a:lstStyle/>
          <a:p>
            <a:r>
              <a:rPr lang="en-US" i="1" dirty="0" smtClean="0">
                <a:latin typeface="Arial" panose="020B0604020202020204" pitchFamily="34" charset="0"/>
                <a:cs typeface="Arial" panose="020B0604020202020204" pitchFamily="34" charset="0"/>
              </a:rPr>
              <a:t>Source: </a:t>
            </a:r>
            <a:r>
              <a:rPr lang="en-US" dirty="0">
                <a:effectLst/>
                <a:latin typeface="Arial" panose="020B0604020202020204" pitchFamily="34" charset="0"/>
                <a:cs typeface="Arial" panose="020B0604020202020204" pitchFamily="34" charset="0"/>
              </a:rPr>
              <a:t>Cormier, D. C., Wang, K., Kennedy, K. E. (2016). Linguistic demands of the oral directions for administering the WISC-IV and WISC-V. </a:t>
            </a:r>
            <a:r>
              <a:rPr lang="en-US" i="1" dirty="0">
                <a:effectLst/>
                <a:latin typeface="Arial" panose="020B0604020202020204" pitchFamily="34" charset="0"/>
                <a:cs typeface="Arial" panose="020B0604020202020204" pitchFamily="34" charset="0"/>
              </a:rPr>
              <a:t>Canadian Journal of School Psychology,31</a:t>
            </a:r>
            <a:r>
              <a:rPr lang="en-US" dirty="0">
                <a:effectLst/>
                <a:latin typeface="Arial" panose="020B0604020202020204" pitchFamily="34" charset="0"/>
                <a:cs typeface="Arial" panose="020B0604020202020204" pitchFamily="34" charset="0"/>
              </a:rPr>
              <a:t>(4), 290–304. </a:t>
            </a:r>
            <a:r>
              <a:rPr lang="en-US" dirty="0" err="1">
                <a:effectLst/>
                <a:latin typeface="Arial" panose="020B0604020202020204" pitchFamily="34" charset="0"/>
                <a:cs typeface="Arial" panose="020B0604020202020204" pitchFamily="34" charset="0"/>
              </a:rPr>
              <a:t>doi</a:t>
            </a:r>
            <a:r>
              <a:rPr lang="en-US" dirty="0">
                <a:effectLst/>
                <a:latin typeface="Arial" panose="020B0604020202020204" pitchFamily="34" charset="0"/>
                <a:cs typeface="Arial" panose="020B0604020202020204" pitchFamily="34" charset="0"/>
              </a:rPr>
              <a:t>: 10.1177/0829573516643314</a:t>
            </a:r>
          </a:p>
        </p:txBody>
      </p:sp>
    </p:spTree>
    <p:extLst>
      <p:ext uri="{BB962C8B-B14F-4D97-AF65-F5344CB8AC3E}">
        <p14:creationId xmlns:p14="http://schemas.microsoft.com/office/powerpoint/2010/main" val="252584338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 10</a:t>
            </a:r>
          </a:p>
        </p:txBody>
      </p:sp>
      <p:sp>
        <p:nvSpPr>
          <p:cNvPr id="158723" name="Rectangle 3"/>
          <p:cNvSpPr>
            <a:spLocks noGrp="1" noChangeArrowheads="1"/>
          </p:cNvSpPr>
          <p:nvPr>
            <p:ph idx="1"/>
          </p:nvPr>
        </p:nvSpPr>
        <p:spPr>
          <a:xfrm>
            <a:off x="533400" y="1447800"/>
            <a:ext cx="83820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WISC-V subtests: pp. 339-401</a:t>
            </a: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017206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 11</a:t>
            </a:r>
          </a:p>
        </p:txBody>
      </p:sp>
      <p:sp>
        <p:nvSpPr>
          <p:cNvPr id="158723" name="Rectangle 3"/>
          <p:cNvSpPr>
            <a:spLocks noGrp="1" noChangeArrowheads="1"/>
          </p:cNvSpPr>
          <p:nvPr>
            <p:ph idx="1"/>
          </p:nvPr>
        </p:nvSpPr>
        <p:spPr>
          <a:xfrm>
            <a:off x="533400" y="1447800"/>
            <a:ext cx="83820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Interpreting the WISC-V: pp</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403-438</a:t>
            </a: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4673276"/>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Relationship Between </a:t>
            </a:r>
            <a:br>
              <a:rPr lang="en-US" dirty="0" smtClean="0">
                <a:effectLst/>
              </a:rPr>
            </a:br>
            <a:r>
              <a:rPr lang="en-US" dirty="0" smtClean="0">
                <a:effectLst/>
              </a:rPr>
              <a:t>the </a:t>
            </a:r>
            <a:r>
              <a:rPr lang="en-US" dirty="0">
                <a:effectLst/>
              </a:rPr>
              <a:t>WISC-V and </a:t>
            </a:r>
            <a:r>
              <a:rPr lang="en-US" dirty="0" smtClean="0">
                <a:effectLst/>
              </a:rPr>
              <a:t>WIAT-III</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PARTICIPANTS</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181 children </a:t>
            </a:r>
            <a:r>
              <a:rPr lang="en-US" dirty="0" smtClean="0">
                <a:effectLst/>
                <a:latin typeface="Arial" panose="020B0604020202020204" pitchFamily="34" charset="0"/>
                <a:cs typeface="Arial" panose="020B0604020202020204" pitchFamily="34" charset="0"/>
              </a:rPr>
              <a:t>from </a:t>
            </a:r>
            <a:r>
              <a:rPr lang="en-US" dirty="0">
                <a:effectLst/>
                <a:latin typeface="Arial" panose="020B0604020202020204" pitchFamily="34" charset="0"/>
                <a:cs typeface="Arial" panose="020B0604020202020204" pitchFamily="34" charset="0"/>
              </a:rPr>
              <a:t>the co-normed WISC–V and WIAT–III </a:t>
            </a:r>
            <a:r>
              <a:rPr lang="en-US" dirty="0" smtClean="0">
                <a:effectLst/>
                <a:latin typeface="Arial" panose="020B0604020202020204" pitchFamily="34" charset="0"/>
                <a:cs typeface="Arial" panose="020B0604020202020204" pitchFamily="34" charset="0"/>
              </a:rPr>
              <a:t>groups</a:t>
            </a:r>
          </a:p>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METHOD</a:t>
            </a:r>
            <a:endParaRPr lang="en-US" dirty="0">
              <a:latin typeface="Arial" panose="020B0604020202020204" pitchFamily="34" charset="0"/>
              <a:cs typeface="Arial" panose="020B0604020202020204" pitchFamily="34" charset="0"/>
            </a:endParaRPr>
          </a:p>
          <a:p>
            <a:r>
              <a:rPr lang="en-US" dirty="0" smtClean="0">
                <a:effectLst/>
                <a:latin typeface="Arial" panose="020B0604020202020204" pitchFamily="34" charset="0"/>
                <a:cs typeface="Arial" panose="020B0604020202020204" pitchFamily="34" charset="0"/>
              </a:rPr>
              <a:t>Various statistical models were studied</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802201"/>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Relationship Between </a:t>
            </a:r>
            <a:br>
              <a:rPr lang="en-US" dirty="0" smtClean="0">
                <a:effectLst/>
              </a:rPr>
            </a:br>
            <a:r>
              <a:rPr lang="en-US" dirty="0" smtClean="0">
                <a:effectLst/>
              </a:rPr>
              <a:t>the </a:t>
            </a:r>
            <a:r>
              <a:rPr lang="en-US" dirty="0">
                <a:effectLst/>
              </a:rPr>
              <a:t>WISC-V and </a:t>
            </a:r>
            <a:r>
              <a:rPr lang="en-US" dirty="0" smtClean="0">
                <a:effectLst/>
              </a:rPr>
              <a:t>WIAT-III</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FINDINGS</a:t>
            </a:r>
            <a:endParaRPr lang="en-US" dirty="0">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Comprehension-knowledge exerted direct effects on all reading and most writing skills</a:t>
            </a:r>
          </a:p>
          <a:p>
            <a:r>
              <a:rPr lang="en-US" dirty="0" smtClean="0">
                <a:effectLst/>
                <a:latin typeface="Arial" panose="020B0604020202020204" pitchFamily="34" charset="0"/>
                <a:cs typeface="Arial" panose="020B0604020202020204" pitchFamily="34" charset="0"/>
              </a:rPr>
              <a:t>Fluid </a:t>
            </a:r>
            <a:r>
              <a:rPr lang="en-US" dirty="0">
                <a:effectLst/>
                <a:latin typeface="Arial" panose="020B0604020202020204" pitchFamily="34" charset="0"/>
                <a:cs typeface="Arial" panose="020B0604020202020204" pitchFamily="34" charset="0"/>
              </a:rPr>
              <a:t>reasoning exerted direct effects on essay writing and math </a:t>
            </a:r>
            <a:r>
              <a:rPr lang="en-US" dirty="0" smtClean="0">
                <a:effectLst/>
                <a:latin typeface="Arial" panose="020B0604020202020204" pitchFamily="34" charset="0"/>
                <a:cs typeface="Arial" panose="020B0604020202020204" pitchFamily="34" charset="0"/>
              </a:rPr>
              <a:t>skills</a:t>
            </a:r>
          </a:p>
          <a:p>
            <a:r>
              <a:rPr lang="en-US" dirty="0">
                <a:effectLst/>
                <a:latin typeface="Arial" panose="020B0604020202020204" pitchFamily="34" charset="0"/>
                <a:cs typeface="Arial" panose="020B0604020202020204" pitchFamily="34" charset="0"/>
              </a:rPr>
              <a:t>Processing speed exerted direct effects on reading fluency, math fluency, and math calculation skills </a:t>
            </a:r>
          </a:p>
        </p:txBody>
      </p:sp>
    </p:spTree>
    <p:extLst>
      <p:ext uri="{BB962C8B-B14F-4D97-AF65-F5344CB8AC3E}">
        <p14:creationId xmlns:p14="http://schemas.microsoft.com/office/powerpoint/2010/main" val="3933147036"/>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Relationship Between </a:t>
            </a:r>
            <a:br>
              <a:rPr lang="en-US" dirty="0" smtClean="0">
                <a:effectLst/>
              </a:rPr>
            </a:br>
            <a:r>
              <a:rPr lang="en-US" dirty="0" smtClean="0">
                <a:effectLst/>
              </a:rPr>
              <a:t>the </a:t>
            </a:r>
            <a:r>
              <a:rPr lang="en-US" dirty="0">
                <a:effectLst/>
              </a:rPr>
              <a:t>WISC-V and </a:t>
            </a:r>
            <a:r>
              <a:rPr lang="en-US" dirty="0" smtClean="0">
                <a:effectLst/>
              </a:rPr>
              <a:t>WIAT-III</a:t>
            </a:r>
            <a:r>
              <a:rPr lang="en-US" altLang="en-US" sz="2500" dirty="0" smtClean="0"/>
              <a:t>[3]</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FINDINGS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r>
              <a:rPr lang="en-US" dirty="0" smtClean="0">
                <a:effectLst/>
                <a:latin typeface="Arial" panose="020B0604020202020204" pitchFamily="34" charset="0"/>
                <a:cs typeface="Arial" panose="020B0604020202020204" pitchFamily="34" charset="0"/>
              </a:rPr>
              <a:t>Working </a:t>
            </a:r>
            <a:r>
              <a:rPr lang="en-US" dirty="0">
                <a:effectLst/>
                <a:latin typeface="Arial" panose="020B0604020202020204" pitchFamily="34" charset="0"/>
                <a:cs typeface="Arial" panose="020B0604020202020204" pitchFamily="34" charset="0"/>
              </a:rPr>
              <a:t>memory significantly influenced most of the achievement skills and was particularly important for younger children (e.g., 6 to 9 years</a:t>
            </a:r>
            <a:r>
              <a:rPr lang="en-US" dirty="0" smtClean="0">
                <a:effectLst/>
                <a:latin typeface="Arial" panose="020B0604020202020204" pitchFamily="34" charset="0"/>
                <a:cs typeface="Arial" panose="020B0604020202020204" pitchFamily="34" charset="0"/>
              </a:rPr>
              <a:t>)</a:t>
            </a:r>
          </a:p>
          <a:p>
            <a:r>
              <a:rPr lang="en-US" dirty="0">
                <a:effectLst/>
                <a:latin typeface="Arial" panose="020B0604020202020204" pitchFamily="34" charset="0"/>
                <a:cs typeface="Arial" panose="020B0604020202020204" pitchFamily="34" charset="0"/>
              </a:rPr>
              <a:t>The effect of </a:t>
            </a:r>
            <a:r>
              <a:rPr lang="en-US" i="1" dirty="0">
                <a:effectLst/>
                <a:latin typeface="Arial" panose="020B0604020202020204" pitchFamily="34" charset="0"/>
                <a:cs typeface="Arial" panose="020B0604020202020204" pitchFamily="34" charset="0"/>
              </a:rPr>
              <a:t>g</a:t>
            </a:r>
            <a:r>
              <a:rPr lang="en-US" dirty="0">
                <a:effectLst/>
                <a:latin typeface="Arial" panose="020B0604020202020204" pitchFamily="34" charset="0"/>
                <a:cs typeface="Arial" panose="020B0604020202020204" pitchFamily="34" charset="0"/>
              </a:rPr>
              <a:t> on all achievement skills was strong, but indirect through the broad abilities and often overlapped with the effect of fluid </a:t>
            </a:r>
            <a:r>
              <a:rPr lang="en-US" dirty="0" smtClean="0">
                <a:effectLst/>
                <a:latin typeface="Arial" panose="020B0604020202020204" pitchFamily="34" charset="0"/>
                <a:cs typeface="Arial" panose="020B0604020202020204" pitchFamily="34" charset="0"/>
              </a:rPr>
              <a:t>reasoning</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0815195"/>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Relationship Between </a:t>
            </a:r>
            <a:br>
              <a:rPr lang="en-US" dirty="0" smtClean="0">
                <a:effectLst/>
              </a:rPr>
            </a:br>
            <a:r>
              <a:rPr lang="en-US" dirty="0" smtClean="0">
                <a:effectLst/>
              </a:rPr>
              <a:t>the </a:t>
            </a:r>
            <a:r>
              <a:rPr lang="en-US" dirty="0">
                <a:effectLst/>
              </a:rPr>
              <a:t>WISC-V and </a:t>
            </a:r>
            <a:r>
              <a:rPr lang="en-US" dirty="0" smtClean="0">
                <a:effectLst/>
              </a:rPr>
              <a:t>WIAT-III</a:t>
            </a:r>
            <a:r>
              <a:rPr lang="en-US" altLang="en-US" sz="2500" dirty="0" smtClean="0"/>
              <a:t>[4]</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a:buNone/>
            </a:pPr>
            <a:r>
              <a:rPr lang="en-US" b="1" dirty="0" smtClean="0">
                <a:effectLst/>
                <a:latin typeface="Arial" panose="020B0604020202020204" pitchFamily="34" charset="0"/>
                <a:cs typeface="Arial" panose="020B0604020202020204" pitchFamily="34" charset="0"/>
              </a:rPr>
              <a:t>CONCLUSION</a:t>
            </a:r>
            <a:endParaRPr lang="en-US" b="1"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Children and adolescent's reading, math, and writing are differentially influenced by their cognitive abilities, and some of these effects vary by </a:t>
            </a:r>
            <a:r>
              <a:rPr lang="en-US" dirty="0" smtClean="0">
                <a:effectLst/>
                <a:latin typeface="Arial" panose="020B0604020202020204" pitchFamily="34" charset="0"/>
                <a:cs typeface="Arial" panose="020B0604020202020204" pitchFamily="34" charset="0"/>
              </a:rPr>
              <a:t>age</a:t>
            </a:r>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9927931"/>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Relationship Between </a:t>
            </a:r>
            <a:br>
              <a:rPr lang="en-US" dirty="0" smtClean="0">
                <a:effectLst/>
              </a:rPr>
            </a:br>
            <a:r>
              <a:rPr lang="en-US" dirty="0" smtClean="0">
                <a:effectLst/>
              </a:rPr>
              <a:t>the </a:t>
            </a:r>
            <a:r>
              <a:rPr lang="en-US" dirty="0">
                <a:effectLst/>
              </a:rPr>
              <a:t>WISC-V and </a:t>
            </a:r>
            <a:r>
              <a:rPr lang="en-US" dirty="0" smtClean="0">
                <a:effectLst/>
              </a:rPr>
              <a:t>WIAT-III </a:t>
            </a:r>
            <a:r>
              <a:rPr lang="en-US" altLang="en-US" sz="2500" dirty="0" smtClean="0"/>
              <a:t>[5]</a:t>
            </a:r>
          </a:p>
        </p:txBody>
      </p:sp>
      <p:sp>
        <p:nvSpPr>
          <p:cNvPr id="158723" name="Rectangle 3"/>
          <p:cNvSpPr>
            <a:spLocks noGrp="1" noChangeArrowheads="1"/>
          </p:cNvSpPr>
          <p:nvPr>
            <p:ph idx="1"/>
          </p:nvPr>
        </p:nvSpPr>
        <p:spPr>
          <a:xfrm>
            <a:off x="533400" y="1447800"/>
            <a:ext cx="8382000" cy="4800600"/>
          </a:xfrm>
        </p:spPr>
        <p:txBody>
          <a:bodyPr>
            <a:noAutofit/>
          </a:bodyPr>
          <a:lstStyle/>
          <a:p>
            <a:r>
              <a:rPr lang="en-US" i="1" dirty="0" smtClean="0">
                <a:effectLst/>
                <a:latin typeface="Arial" panose="020B0604020202020204" pitchFamily="34" charset="0"/>
                <a:cs typeface="Arial" panose="020B0604020202020204" pitchFamily="34" charset="0"/>
              </a:rPr>
              <a:t>Source: </a:t>
            </a:r>
            <a:r>
              <a:rPr lang="en-US" dirty="0" err="1">
                <a:effectLst/>
                <a:latin typeface="Arial" panose="020B0604020202020204" pitchFamily="34" charset="0"/>
                <a:cs typeface="Arial" panose="020B0604020202020204" pitchFamily="34" charset="0"/>
              </a:rPr>
              <a:t>Caemmerer</a:t>
            </a:r>
            <a:r>
              <a:rPr lang="en-US" dirty="0">
                <a:effectLst/>
                <a:latin typeface="Arial" panose="020B0604020202020204" pitchFamily="34" charset="0"/>
                <a:cs typeface="Arial" panose="020B0604020202020204" pitchFamily="34" charset="0"/>
              </a:rPr>
              <a:t>, J. M., </a:t>
            </a:r>
            <a:r>
              <a:rPr lang="en-US" dirty="0" err="1">
                <a:effectLst/>
                <a:latin typeface="Arial" panose="020B0604020202020204" pitchFamily="34" charset="0"/>
                <a:cs typeface="Arial" panose="020B0604020202020204" pitchFamily="34" charset="0"/>
              </a:rPr>
              <a:t>Maddocks</a:t>
            </a:r>
            <a:r>
              <a:rPr lang="en-US" dirty="0">
                <a:effectLst/>
                <a:latin typeface="Arial" panose="020B0604020202020204" pitchFamily="34" charset="0"/>
                <a:cs typeface="Arial" panose="020B0604020202020204" pitchFamily="34" charset="0"/>
              </a:rPr>
              <a:t>, D. L. S., Keith, T. Z., &amp; Reynolds, M. R. (2018). Effects of cognitive </a:t>
            </a:r>
            <a:r>
              <a:rPr lang="en-US" dirty="0" smtClean="0">
                <a:effectLst/>
                <a:latin typeface="Arial" panose="020B0604020202020204" pitchFamily="34" charset="0"/>
                <a:cs typeface="Arial" panose="020B0604020202020204" pitchFamily="34" charset="0"/>
              </a:rPr>
              <a:t>abilities </a:t>
            </a:r>
            <a:r>
              <a:rPr lang="en-US" dirty="0">
                <a:effectLst/>
                <a:latin typeface="Arial" panose="020B0604020202020204" pitchFamily="34" charset="0"/>
                <a:cs typeface="Arial" panose="020B0604020202020204" pitchFamily="34" charset="0"/>
              </a:rPr>
              <a:t>on child and youth academic achievement: Evidence from the WISC–V and WIAT–III. </a:t>
            </a:r>
            <a:r>
              <a:rPr lang="en-US" i="1" dirty="0">
                <a:effectLst/>
                <a:latin typeface="Arial" panose="020B0604020202020204" pitchFamily="34" charset="0"/>
                <a:cs typeface="Arial" panose="020B0604020202020204" pitchFamily="34" charset="0"/>
              </a:rPr>
              <a:t>Intelligence</a:t>
            </a:r>
            <a:r>
              <a:rPr lang="en-US" dirty="0">
                <a:effectLst/>
                <a:latin typeface="Arial" panose="020B0604020202020204" pitchFamily="34" charset="0"/>
                <a:cs typeface="Arial" panose="020B0604020202020204" pitchFamily="34" charset="0"/>
              </a:rPr>
              <a:t>, </a:t>
            </a:r>
            <a:r>
              <a:rPr lang="en-US" i="1" dirty="0">
                <a:effectLst/>
                <a:latin typeface="Arial" panose="020B0604020202020204" pitchFamily="34" charset="0"/>
                <a:cs typeface="Arial" panose="020B0604020202020204" pitchFamily="34" charset="0"/>
              </a:rPr>
              <a:t>68</a:t>
            </a:r>
            <a:r>
              <a:rPr lang="en-US" dirty="0">
                <a:effectLst/>
                <a:latin typeface="Arial" panose="020B0604020202020204" pitchFamily="34" charset="0"/>
                <a:cs typeface="Arial" panose="020B0604020202020204" pitchFamily="34" charset="0"/>
              </a:rPr>
              <a:t>, 6–20. doi:10.1016/j.intell.2018.02.005</a:t>
            </a:r>
            <a:endParaRPr lang="en-US" dirty="0" smtClean="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554442"/>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[1]</a:t>
            </a:r>
          </a:p>
        </p:txBody>
      </p:sp>
      <p:sp>
        <p:nvSpPr>
          <p:cNvPr id="122882" name="Content Placeholder 2"/>
          <p:cNvSpPr>
            <a:spLocks noGrp="1"/>
          </p:cNvSpPr>
          <p:nvPr>
            <p:ph idx="4294967295"/>
          </p:nvPr>
        </p:nvSpPr>
        <p:spPr>
          <a:xfrm>
            <a:off x="457200" y="1676400"/>
            <a:ext cx="8229600" cy="4389438"/>
          </a:xfrm>
        </p:spPr>
        <p:txBody>
          <a:bodyPr/>
          <a:lstStyle/>
          <a:p>
            <a:pPr marL="0" indent="0" algn="ctr" eaLnBrk="1" hangingPunct="1">
              <a:spcBef>
                <a:spcPts val="800"/>
              </a:spcBef>
              <a:buNone/>
              <a:defRPr/>
            </a:pPr>
            <a:r>
              <a:rPr lang="en-US" b="1" dirty="0" smtClean="0">
                <a:latin typeface="Arial" panose="020B0604020202020204" pitchFamily="34" charset="0"/>
                <a:cs typeface="Arial" panose="020B0604020202020204" pitchFamily="34" charset="0"/>
              </a:rPr>
              <a:t>YES</a:t>
            </a:r>
          </a:p>
          <a:p>
            <a:pPr eaLnBrk="1" hangingPunct="1">
              <a:spcBef>
                <a:spcPts val="800"/>
              </a:spcBef>
              <a:defRPr/>
            </a:pPr>
            <a:r>
              <a:rPr lang="en-US" dirty="0" smtClean="0">
                <a:latin typeface="Arial" panose="020B0604020202020204" pitchFamily="34" charset="0"/>
                <a:cs typeface="Arial" panose="020B0604020202020204" pitchFamily="34" charset="0"/>
              </a:rPr>
              <a:t>When the Index scores are variable, the FSIQ is less valid—</a:t>
            </a:r>
            <a:r>
              <a:rPr lang="en-US" dirty="0" err="1" smtClean="0">
                <a:latin typeface="Arial" panose="020B0604020202020204" pitchFamily="34" charset="0"/>
                <a:cs typeface="Arial" panose="020B0604020202020204" pitchFamily="34" charset="0"/>
              </a:rPr>
              <a:t>Fiorello</a:t>
            </a:r>
            <a:r>
              <a:rPr lang="en-US" dirty="0" smtClean="0">
                <a:latin typeface="Arial" panose="020B0604020202020204" pitchFamily="34" charset="0"/>
                <a:cs typeface="Arial" panose="020B0604020202020204" pitchFamily="34" charset="0"/>
              </a:rPr>
              <a:t> et al. (2007)</a:t>
            </a:r>
          </a:p>
          <a:p>
            <a:pPr eaLnBrk="1" hangingPunct="1">
              <a:spcBef>
                <a:spcPts val="800"/>
              </a:spcBef>
              <a:defRPr/>
            </a:pPr>
            <a:r>
              <a:rPr lang="en-US" dirty="0" smtClean="0">
                <a:latin typeface="Arial" panose="020B0604020202020204" pitchFamily="34" charset="0"/>
                <a:cs typeface="Arial" panose="020B0604020202020204" pitchFamily="34" charset="0"/>
              </a:rPr>
              <a:t>The construct validity of FSIQ is diminished when variability is present—Hale et al. (2007)</a:t>
            </a:r>
          </a:p>
          <a:p>
            <a:pPr eaLnBrk="1" hangingPunct="1">
              <a:spcBef>
                <a:spcPts val="800"/>
              </a:spcBef>
              <a:defRPr/>
            </a:pPr>
            <a:r>
              <a:rPr lang="en-US" dirty="0" smtClean="0">
                <a:latin typeface="Arial" panose="020B0604020202020204" pitchFamily="34" charset="0"/>
                <a:cs typeface="Arial" panose="020B0604020202020204" pitchFamily="34" charset="0"/>
              </a:rPr>
              <a:t>Global IQs are rendered </a:t>
            </a:r>
            <a:r>
              <a:rPr lang="en-US" dirty="0" err="1" smtClean="0">
                <a:latin typeface="Arial" panose="020B0604020202020204" pitchFamily="34" charset="0"/>
                <a:cs typeface="Arial" panose="020B0604020202020204" pitchFamily="34" charset="0"/>
              </a:rPr>
              <a:t>uniterpretable</a:t>
            </a:r>
            <a:r>
              <a:rPr lang="en-US" dirty="0" smtClean="0">
                <a:latin typeface="Arial" panose="020B0604020202020204" pitchFamily="34" charset="0"/>
                <a:cs typeface="Arial" panose="020B0604020202020204" pitchFamily="34" charset="0"/>
              </a:rPr>
              <a:t> by significant variability among their parts—Flanagan &amp; Kaufman (2004)</a:t>
            </a:r>
          </a:p>
        </p:txBody>
      </p:sp>
    </p:spTree>
    <p:extLst>
      <p:ext uri="{BB962C8B-B14F-4D97-AF65-F5344CB8AC3E}">
        <p14:creationId xmlns:p14="http://schemas.microsoft.com/office/powerpoint/2010/main" val="664414793"/>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[2]</a:t>
            </a:r>
          </a:p>
        </p:txBody>
      </p:sp>
      <p:sp>
        <p:nvSpPr>
          <p:cNvPr id="122882" name="Content Placeholder 2"/>
          <p:cNvSpPr>
            <a:spLocks noGrp="1"/>
          </p:cNvSpPr>
          <p:nvPr>
            <p:ph idx="4294967295"/>
          </p:nvPr>
        </p:nvSpPr>
        <p:spPr>
          <a:xfrm>
            <a:off x="457200" y="1676400"/>
            <a:ext cx="8229600" cy="4389438"/>
          </a:xfrm>
        </p:spPr>
        <p:txBody>
          <a:bodyPr/>
          <a:lstStyle/>
          <a:p>
            <a:pPr marL="0" indent="0" algn="ctr" eaLnBrk="1" hangingPunct="1">
              <a:spcBef>
                <a:spcPts val="800"/>
              </a:spcBef>
              <a:buNone/>
              <a:defRPr/>
            </a:pPr>
            <a:r>
              <a:rPr lang="en-US" b="1" dirty="0" smtClean="0">
                <a:latin typeface="Arial" panose="020B0604020202020204" pitchFamily="34" charset="0"/>
                <a:cs typeface="Arial" panose="020B0604020202020204" pitchFamily="34" charset="0"/>
              </a:rPr>
              <a:t>YES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pPr eaLnBrk="1" hangingPunct="1">
              <a:spcBef>
                <a:spcPts val="800"/>
              </a:spcBef>
              <a:defRPr/>
            </a:pPr>
            <a:r>
              <a:rPr lang="en-US" dirty="0" smtClean="0">
                <a:latin typeface="Arial" panose="020B0604020202020204" pitchFamily="34" charset="0"/>
                <a:cs typeface="Arial" panose="020B0604020202020204" pitchFamily="34" charset="0"/>
              </a:rPr>
              <a:t>The FSIQ becomes contaminated with a high degree of differences among index scores—</a:t>
            </a:r>
            <a:r>
              <a:rPr lang="en-US" dirty="0" err="1" smtClean="0">
                <a:latin typeface="Arial" panose="020B0604020202020204" pitchFamily="34" charset="0"/>
                <a:cs typeface="Arial" panose="020B0604020202020204" pitchFamily="34" charset="0"/>
              </a:rPr>
              <a:t>Groth</a:t>
            </a:r>
            <a:r>
              <a:rPr lang="en-US" dirty="0" smtClean="0">
                <a:latin typeface="Arial" panose="020B0604020202020204" pitchFamily="34" charset="0"/>
                <a:cs typeface="Arial" panose="020B0604020202020204" pitchFamily="34" charset="0"/>
              </a:rPr>
              <a:t>-Marat (2009)</a:t>
            </a:r>
          </a:p>
        </p:txBody>
      </p:sp>
    </p:spTree>
    <p:extLst>
      <p:ext uri="{BB962C8B-B14F-4D97-AF65-F5344CB8AC3E}">
        <p14:creationId xmlns:p14="http://schemas.microsoft.com/office/powerpoint/2010/main" val="8560414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National US Survey of Assessment Practices </a:t>
            </a:r>
            <a:r>
              <a:rPr lang="en-US" sz="2500" dirty="0" smtClean="0"/>
              <a:t>[2]</a:t>
            </a:r>
            <a:endParaRPr lang="en-US"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Results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Tests used by 50% or more of </a:t>
            </a:r>
            <a:r>
              <a:rPr lang="en-US" dirty="0" smtClean="0">
                <a:latin typeface="Arial" panose="020B0604020202020204" pitchFamily="34" charset="0"/>
                <a:cs typeface="Arial" panose="020B0604020202020204" pitchFamily="34" charset="0"/>
              </a:rPr>
              <a:t>respondents:</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Connors-3-Parent Rating Scales (61%)</a:t>
            </a:r>
          </a:p>
          <a:p>
            <a:r>
              <a:rPr lang="en-US" dirty="0">
                <a:latin typeface="Arial" panose="020B0604020202020204" pitchFamily="34" charset="0"/>
                <a:cs typeface="Arial" panose="020B0604020202020204" pitchFamily="34" charset="0"/>
              </a:rPr>
              <a:t>WJ-IV Achievement (50</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25774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[3]</a:t>
            </a:r>
          </a:p>
        </p:txBody>
      </p:sp>
      <p:sp>
        <p:nvSpPr>
          <p:cNvPr id="122882" name="Content Placeholder 2"/>
          <p:cNvSpPr>
            <a:spLocks noGrp="1"/>
          </p:cNvSpPr>
          <p:nvPr>
            <p:ph idx="4294967295"/>
          </p:nvPr>
        </p:nvSpPr>
        <p:spPr>
          <a:xfrm>
            <a:off x="457200" y="1676400"/>
            <a:ext cx="8229600" cy="4389438"/>
          </a:xfrm>
        </p:spPr>
        <p:txBody>
          <a:bodyPr/>
          <a:lstStyle/>
          <a:p>
            <a:pPr marL="0" indent="0" algn="ctr" eaLnBrk="1" hangingPunct="1">
              <a:spcBef>
                <a:spcPts val="800"/>
              </a:spcBef>
              <a:buNone/>
              <a:defRPr/>
            </a:pPr>
            <a:r>
              <a:rPr lang="en-US" b="1" dirty="0" smtClean="0">
                <a:latin typeface="Arial" panose="020B0604020202020204" pitchFamily="34" charset="0"/>
                <a:cs typeface="Arial" panose="020B0604020202020204" pitchFamily="34" charset="0"/>
              </a:rPr>
              <a:t>NO</a:t>
            </a:r>
          </a:p>
          <a:p>
            <a:pPr eaLnBrk="1" hangingPunct="1">
              <a:spcBef>
                <a:spcPts val="800"/>
              </a:spcBef>
              <a:defRPr/>
            </a:pPr>
            <a:r>
              <a:rPr lang="en-US" dirty="0" smtClean="0">
                <a:latin typeface="Arial" panose="020B0604020202020204" pitchFamily="34" charset="0"/>
                <a:cs typeface="Arial" panose="020B0604020202020204" pitchFamily="34" charset="0"/>
              </a:rPr>
              <a:t>The FSIQ is a robust predictor of achievement for both regular and clinical samples, regardless of factor variability—Watkins, Glutting, &amp; Lei (2007; see p. 434 in text)</a:t>
            </a:r>
          </a:p>
          <a:p>
            <a:pPr eaLnBrk="1" hangingPunct="1">
              <a:spcBef>
                <a:spcPts val="800"/>
              </a:spcBef>
              <a:defRPr/>
            </a:pPr>
            <a:r>
              <a:rPr lang="en-US" dirty="0" smtClean="0">
                <a:latin typeface="Arial" panose="020B0604020202020204" pitchFamily="34" charset="0"/>
                <a:cs typeface="Arial" panose="020B0604020202020204" pitchFamily="34" charset="0"/>
              </a:rPr>
              <a:t>The FSIQ is equally valid at all levels of scatter—Daniel (2007)</a:t>
            </a:r>
          </a:p>
        </p:txBody>
      </p:sp>
    </p:spTree>
    <p:extLst>
      <p:ext uri="{BB962C8B-B14F-4D97-AF65-F5344CB8AC3E}">
        <p14:creationId xmlns:p14="http://schemas.microsoft.com/office/powerpoint/2010/main" val="559305362"/>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[4]</a:t>
            </a:r>
          </a:p>
        </p:txBody>
      </p:sp>
      <p:sp>
        <p:nvSpPr>
          <p:cNvPr id="122882" name="Content Placeholder 2"/>
          <p:cNvSpPr>
            <a:spLocks noGrp="1"/>
          </p:cNvSpPr>
          <p:nvPr>
            <p:ph idx="4294967295"/>
          </p:nvPr>
        </p:nvSpPr>
        <p:spPr>
          <a:xfrm>
            <a:off x="457200" y="1676400"/>
            <a:ext cx="8229600" cy="4389438"/>
          </a:xfrm>
        </p:spPr>
        <p:txBody>
          <a:bodyPr/>
          <a:lstStyle/>
          <a:p>
            <a:pPr marL="0" indent="0" algn="ctr" eaLnBrk="1" hangingPunct="1">
              <a:spcBef>
                <a:spcPts val="800"/>
              </a:spcBef>
              <a:buNone/>
              <a:defRPr/>
            </a:pPr>
            <a:r>
              <a:rPr lang="en-US" b="1" dirty="0" smtClean="0">
                <a:latin typeface="Arial" panose="020B0604020202020204" pitchFamily="34" charset="0"/>
                <a:cs typeface="Arial" panose="020B0604020202020204" pitchFamily="34" charset="0"/>
              </a:rPr>
              <a:t>NO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pPr eaLnBrk="1" hangingPunct="1">
              <a:spcBef>
                <a:spcPts val="800"/>
              </a:spcBef>
              <a:defRPr/>
            </a:pPr>
            <a:r>
              <a:rPr lang="en-US" dirty="0" smtClean="0">
                <a:latin typeface="Arial" panose="020B0604020202020204" pitchFamily="34" charset="0"/>
                <a:cs typeface="Arial" panose="020B0604020202020204" pitchFamily="34" charset="0"/>
              </a:rPr>
              <a:t>In KABC-II, the general factor and broad abilities can be interpreted even when there is scatter—McGill (2016)</a:t>
            </a:r>
          </a:p>
          <a:p>
            <a:pPr eaLnBrk="1" hangingPunct="1">
              <a:spcBef>
                <a:spcPts val="800"/>
              </a:spcBef>
              <a:defRPr/>
            </a:pPr>
            <a:r>
              <a:rPr lang="en-US" dirty="0" smtClean="0">
                <a:latin typeface="Arial" panose="020B0604020202020204" pitchFamily="34" charset="0"/>
                <a:cs typeface="Arial" panose="020B0604020202020204" pitchFamily="34" charset="0"/>
              </a:rPr>
              <a:t>The FSIQ is a valid predictor of academic achievement even in the presence of significant scatter—Freberg et al. (2008)</a:t>
            </a:r>
          </a:p>
          <a:p>
            <a:pPr eaLnBrk="1" hangingPunct="1">
              <a:spcBef>
                <a:spcPts val="800"/>
              </a:spcBef>
              <a:defRPr/>
            </a:pPr>
            <a:r>
              <a:rPr lang="en-US" dirty="0" smtClean="0">
                <a:latin typeface="Arial" panose="020B0604020202020204" pitchFamily="34" charset="0"/>
                <a:cs typeface="Arial" panose="020B0604020202020204" pitchFamily="34" charset="0"/>
              </a:rPr>
              <a:t>WAIS-III scores are valid even when there is </a:t>
            </a:r>
            <a:r>
              <a:rPr lang="en-US" dirty="0" err="1" smtClean="0">
                <a:latin typeface="Arial" panose="020B0604020202020204" pitchFamily="34" charset="0"/>
                <a:cs typeface="Arial" panose="020B0604020202020204" pitchFamily="34" charset="0"/>
              </a:rPr>
              <a:t>intersubtest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scatter—Ryan </a:t>
            </a:r>
            <a:r>
              <a:rPr lang="en-US" dirty="0">
                <a:latin typeface="Arial" panose="020B0604020202020204" pitchFamily="34" charset="0"/>
                <a:cs typeface="Arial" panose="020B0604020202020204" pitchFamily="34" charset="0"/>
              </a:rPr>
              <a:t>et al. (</a:t>
            </a:r>
            <a:r>
              <a:rPr lang="en-US" dirty="0" smtClean="0">
                <a:latin typeface="Arial" panose="020B0604020202020204" pitchFamily="34" charset="0"/>
                <a:cs typeface="Arial" panose="020B0604020202020204" pitchFamily="34" charset="0"/>
              </a:rPr>
              <a:t>2002)</a:t>
            </a:r>
          </a:p>
        </p:txBody>
      </p:sp>
    </p:spTree>
    <p:extLst>
      <p:ext uri="{BB962C8B-B14F-4D97-AF65-F5344CB8AC3E}">
        <p14:creationId xmlns:p14="http://schemas.microsoft.com/office/powerpoint/2010/main" val="392227538"/>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[4]</a:t>
            </a:r>
          </a:p>
        </p:txBody>
      </p:sp>
      <p:sp>
        <p:nvSpPr>
          <p:cNvPr id="122882" name="Content Placeholder 2"/>
          <p:cNvSpPr>
            <a:spLocks noGrp="1"/>
          </p:cNvSpPr>
          <p:nvPr>
            <p:ph idx="4294967295"/>
          </p:nvPr>
        </p:nvSpPr>
        <p:spPr>
          <a:xfrm>
            <a:off x="457200" y="1676400"/>
            <a:ext cx="8229600" cy="4389438"/>
          </a:xfrm>
        </p:spPr>
        <p:txBody>
          <a:bodyPr/>
          <a:lstStyle/>
          <a:p>
            <a:pPr marL="0" indent="0" algn="ctr" eaLnBrk="1" hangingPunct="1">
              <a:spcBef>
                <a:spcPts val="800"/>
              </a:spcBef>
              <a:buNone/>
              <a:defRPr/>
            </a:pPr>
            <a:r>
              <a:rPr lang="en-US" b="1" dirty="0" smtClean="0">
                <a:latin typeface="Arial" panose="020B0604020202020204" pitchFamily="34" charset="0"/>
                <a:cs typeface="Arial" panose="020B0604020202020204" pitchFamily="34" charset="0"/>
              </a:rPr>
              <a:t>NO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pPr eaLnBrk="1" hangingPunct="1">
              <a:spcBef>
                <a:spcPts val="800"/>
              </a:spcBef>
              <a:defRPr/>
            </a:pPr>
            <a:r>
              <a:rPr lang="en-US" dirty="0">
                <a:effectLst/>
                <a:latin typeface="Arial" panose="020B0604020202020204" pitchFamily="34" charset="0"/>
                <a:cs typeface="Arial" panose="020B0604020202020204" pitchFamily="34" charset="0"/>
              </a:rPr>
              <a:t>"We believe that contemporary research argues against the assertion that marked index-level scatter renders the FSIQ invalid or </a:t>
            </a:r>
            <a:r>
              <a:rPr lang="en-US" dirty="0" smtClean="0">
                <a:effectLst/>
                <a:latin typeface="Arial" panose="020B0604020202020204" pitchFamily="34" charset="0"/>
                <a:cs typeface="Arial" panose="020B0604020202020204" pitchFamily="34" charset="0"/>
              </a:rPr>
              <a:t>uninterpretable”</a:t>
            </a:r>
            <a:r>
              <a:rPr lang="en-US" dirty="0" smtClean="0">
                <a:latin typeface="Arial" panose="020B0604020202020204" pitchFamily="34" charset="0"/>
                <a:cs typeface="Arial" panose="020B0604020202020204" pitchFamily="34" charset="0"/>
              </a:rPr>
              <a:t>—</a:t>
            </a:r>
            <a:r>
              <a:rPr lang="en-US" dirty="0" smtClean="0">
                <a:effectLst/>
                <a:latin typeface="Arial" panose="020B0604020202020204" pitchFamily="34" charset="0"/>
                <a:cs typeface="Arial" panose="020B0604020202020204" pitchFamily="34" charset="0"/>
              </a:rPr>
              <a:t>Kaufman</a:t>
            </a:r>
            <a:r>
              <a:rPr lang="en-US" dirty="0">
                <a:effectLst/>
                <a:latin typeface="Arial" panose="020B0604020202020204" pitchFamily="34" charset="0"/>
                <a:cs typeface="Arial" panose="020B0604020202020204" pitchFamily="34" charset="0"/>
              </a:rPr>
              <a:t>, </a:t>
            </a:r>
            <a:r>
              <a:rPr lang="en-US" dirty="0" err="1" smtClean="0">
                <a:effectLst/>
                <a:latin typeface="Arial" panose="020B0604020202020204" pitchFamily="34" charset="0"/>
                <a:cs typeface="Arial" panose="020B0604020202020204" pitchFamily="34" charset="0"/>
              </a:rPr>
              <a:t>Raiford</a:t>
            </a:r>
            <a:r>
              <a:rPr lang="en-US" dirty="0" smtClean="0">
                <a:effectLst/>
                <a:latin typeface="Arial" panose="020B0604020202020204" pitchFamily="34" charset="0"/>
                <a:cs typeface="Arial" panose="020B0604020202020204" pitchFamily="34" charset="0"/>
              </a:rPr>
              <a:t>, &amp; </a:t>
            </a:r>
            <a:r>
              <a:rPr lang="en-US" dirty="0" err="1" smtClean="0">
                <a:effectLst/>
                <a:latin typeface="Arial" panose="020B0604020202020204" pitchFamily="34" charset="0"/>
                <a:cs typeface="Arial" panose="020B0604020202020204" pitchFamily="34" charset="0"/>
              </a:rPr>
              <a:t>Coalson</a:t>
            </a:r>
            <a:r>
              <a:rPr lang="en-US" dirty="0" smtClean="0">
                <a:effectLst/>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a:t>
            </a:r>
            <a:r>
              <a:rPr lang="en-US" dirty="0" smtClean="0">
                <a:effectLst/>
                <a:latin typeface="Arial" panose="020B0604020202020204" pitchFamily="34" charset="0"/>
                <a:cs typeface="Arial" panose="020B0604020202020204" pitchFamily="34" charset="0"/>
              </a:rPr>
              <a:t>2016). In addition, data for the normative sample indicate that substantial index-level variability is normal, not abnormal.</a:t>
            </a:r>
            <a:r>
              <a:rPr lang="en-US" dirty="0"/>
              <a:t/>
            </a:r>
            <a:br>
              <a:rPr lang="en-US" dirty="0"/>
            </a:b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2522192"/>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[5]</a:t>
            </a:r>
          </a:p>
        </p:txBody>
      </p:sp>
      <p:sp>
        <p:nvSpPr>
          <p:cNvPr id="122882" name="Content Placeholder 2"/>
          <p:cNvSpPr>
            <a:spLocks noGrp="1"/>
          </p:cNvSpPr>
          <p:nvPr>
            <p:ph idx="4294967295"/>
          </p:nvPr>
        </p:nvSpPr>
        <p:spPr>
          <a:xfrm>
            <a:off x="457200" y="1676400"/>
            <a:ext cx="8229600" cy="4389438"/>
          </a:xfrm>
        </p:spPr>
        <p:txBody>
          <a:bodyPr/>
          <a:lstStyle/>
          <a:p>
            <a:pPr marL="0" indent="0" algn="ctr" eaLnBrk="1" hangingPunct="1">
              <a:spcBef>
                <a:spcPts val="800"/>
              </a:spcBef>
              <a:buNone/>
              <a:defRPr/>
            </a:pPr>
            <a:r>
              <a:rPr lang="en-US" sz="2600" dirty="0" smtClean="0">
                <a:latin typeface="Arial" panose="020B0604020202020204" pitchFamily="34" charset="0"/>
                <a:cs typeface="Arial" panose="020B0604020202020204" pitchFamily="34" charset="0"/>
              </a:rPr>
              <a:t>References</a:t>
            </a:r>
          </a:p>
          <a:p>
            <a:r>
              <a:rPr lang="en-US" sz="2600" dirty="0">
                <a:effectLst/>
                <a:latin typeface="Arial" panose="020B0604020202020204" pitchFamily="34" charset="0"/>
                <a:cs typeface="Arial" panose="020B0604020202020204" pitchFamily="34" charset="0"/>
              </a:rPr>
              <a:t>Daniel, M. H. (2007). </a:t>
            </a:r>
            <a:r>
              <a:rPr lang="en-US" sz="2600" dirty="0">
                <a:effectLst/>
                <a:latin typeface="Arial" panose="020B0604020202020204" pitchFamily="34" charset="0"/>
                <a:cs typeface="Arial" panose="020B0604020202020204" pitchFamily="34" charset="0"/>
                <a:hlinkClick r:id="rId3"/>
              </a:rPr>
              <a:t>‘Scatter’ and the construct validity of FSIQ: Comment on </a:t>
            </a:r>
            <a:r>
              <a:rPr lang="en-US" sz="2600" dirty="0" err="1">
                <a:effectLst/>
                <a:latin typeface="Arial" panose="020B0604020202020204" pitchFamily="34" charset="0"/>
                <a:cs typeface="Arial" panose="020B0604020202020204" pitchFamily="34" charset="0"/>
                <a:hlinkClick r:id="rId3"/>
              </a:rPr>
              <a:t>Fiorello</a:t>
            </a:r>
            <a:r>
              <a:rPr lang="en-US" sz="2600" dirty="0">
                <a:effectLst/>
                <a:latin typeface="Arial" panose="020B0604020202020204" pitchFamily="34" charset="0"/>
                <a:cs typeface="Arial" panose="020B0604020202020204" pitchFamily="34" charset="0"/>
                <a:hlinkClick r:id="rId3"/>
              </a:rPr>
              <a:t> et al. (2007).</a:t>
            </a:r>
            <a:r>
              <a:rPr lang="en-US" sz="2600" dirty="0">
                <a:effectLst/>
                <a:latin typeface="Arial" panose="020B0604020202020204" pitchFamily="34" charset="0"/>
                <a:cs typeface="Arial" panose="020B0604020202020204" pitchFamily="34" charset="0"/>
              </a:rPr>
              <a:t> </a:t>
            </a:r>
            <a:r>
              <a:rPr lang="en-US" sz="2600" i="1" dirty="0">
                <a:effectLst/>
                <a:latin typeface="Arial" panose="020B0604020202020204" pitchFamily="34" charset="0"/>
                <a:cs typeface="Arial" panose="020B0604020202020204" pitchFamily="34" charset="0"/>
              </a:rPr>
              <a:t>Applied Neuropsychology, 14</a:t>
            </a:r>
            <a:r>
              <a:rPr lang="en-US" sz="2600" dirty="0">
                <a:effectLst/>
                <a:latin typeface="Arial" panose="020B0604020202020204" pitchFamily="34" charset="0"/>
                <a:cs typeface="Arial" panose="020B0604020202020204" pitchFamily="34" charset="0"/>
              </a:rPr>
              <a:t>(4), </a:t>
            </a:r>
            <a:r>
              <a:rPr lang="en-US" sz="2600" dirty="0" smtClean="0">
                <a:effectLst/>
                <a:latin typeface="Arial" panose="020B0604020202020204" pitchFamily="34" charset="0"/>
                <a:cs typeface="Arial" panose="020B0604020202020204" pitchFamily="34" charset="0"/>
              </a:rPr>
              <a:t>291–295</a:t>
            </a:r>
          </a:p>
          <a:p>
            <a:r>
              <a:rPr lang="en-US" sz="2600" dirty="0" err="1">
                <a:effectLst/>
                <a:latin typeface="Arial" panose="020B0604020202020204" pitchFamily="34" charset="0"/>
                <a:cs typeface="Arial" panose="020B0604020202020204" pitchFamily="34" charset="0"/>
              </a:rPr>
              <a:t>Fiorello</a:t>
            </a:r>
            <a:r>
              <a:rPr lang="en-US" sz="2600" dirty="0">
                <a:effectLst/>
                <a:latin typeface="Arial" panose="020B0604020202020204" pitchFamily="34" charset="0"/>
                <a:cs typeface="Arial" panose="020B0604020202020204" pitchFamily="34" charset="0"/>
              </a:rPr>
              <a:t>, C. A., Hale, J. B., </a:t>
            </a:r>
            <a:r>
              <a:rPr lang="en-US" sz="2600" dirty="0" err="1">
                <a:effectLst/>
                <a:latin typeface="Arial" panose="020B0604020202020204" pitchFamily="34" charset="0"/>
                <a:cs typeface="Arial" panose="020B0604020202020204" pitchFamily="34" charset="0"/>
              </a:rPr>
              <a:t>Holdnack</a:t>
            </a:r>
            <a:r>
              <a:rPr lang="en-US" sz="2600" dirty="0">
                <a:effectLst/>
                <a:latin typeface="Arial" panose="020B0604020202020204" pitchFamily="34" charset="0"/>
                <a:cs typeface="Arial" panose="020B0604020202020204" pitchFamily="34" charset="0"/>
              </a:rPr>
              <a:t>, J. A., Kavanagh, J. A., Terrell , J., &amp; Long, L. (2007). Interpreting intelligence test results for children with disabilities: Is global intelligence relevant? </a:t>
            </a:r>
            <a:r>
              <a:rPr lang="en-US" sz="2600" i="1" dirty="0">
                <a:effectLst/>
                <a:latin typeface="Arial" panose="020B0604020202020204" pitchFamily="34" charset="0"/>
                <a:cs typeface="Arial" panose="020B0604020202020204" pitchFamily="34" charset="0"/>
              </a:rPr>
              <a:t>Applied Neuropsychology</a:t>
            </a:r>
            <a:r>
              <a:rPr lang="en-US" sz="2600" dirty="0">
                <a:effectLst/>
                <a:latin typeface="Arial" panose="020B0604020202020204" pitchFamily="34" charset="0"/>
                <a:cs typeface="Arial" panose="020B0604020202020204" pitchFamily="34" charset="0"/>
              </a:rPr>
              <a:t>, </a:t>
            </a:r>
            <a:r>
              <a:rPr lang="en-US" sz="2600" i="1" dirty="0">
                <a:effectLst/>
                <a:latin typeface="Arial" panose="020B0604020202020204" pitchFamily="34" charset="0"/>
                <a:cs typeface="Arial" panose="020B0604020202020204" pitchFamily="34" charset="0"/>
              </a:rPr>
              <a:t>14</a:t>
            </a:r>
            <a:r>
              <a:rPr lang="en-US" sz="2600" dirty="0">
                <a:effectLst/>
                <a:latin typeface="Arial" panose="020B0604020202020204" pitchFamily="34" charset="0"/>
                <a:cs typeface="Arial" panose="020B0604020202020204" pitchFamily="34" charset="0"/>
              </a:rPr>
              <a:t>(1), 2–12. doi:</a:t>
            </a:r>
            <a:r>
              <a:rPr lang="en-US" sz="2600" dirty="0">
                <a:effectLst/>
                <a:latin typeface="Arial" panose="020B0604020202020204" pitchFamily="34" charset="0"/>
                <a:cs typeface="Arial" panose="020B0604020202020204" pitchFamily="34" charset="0"/>
                <a:hlinkClick r:id="rId4"/>
              </a:rPr>
              <a:t>10.1080/09084280701280338</a:t>
            </a:r>
            <a:endParaRPr lang="en-US" sz="2600" dirty="0">
              <a:effectLst/>
              <a:latin typeface="Arial" panose="020B0604020202020204" pitchFamily="34" charset="0"/>
              <a:cs typeface="Arial" panose="020B0604020202020204" pitchFamily="34" charset="0"/>
            </a:endParaRPr>
          </a:p>
          <a:p>
            <a:pPr marL="0" indent="0">
              <a:buNone/>
            </a:pPr>
            <a:endParaRPr lang="en-US" sz="26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53080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[6]</a:t>
            </a:r>
          </a:p>
        </p:txBody>
      </p:sp>
      <p:sp>
        <p:nvSpPr>
          <p:cNvPr id="122882" name="Content Placeholder 2"/>
          <p:cNvSpPr>
            <a:spLocks noGrp="1"/>
          </p:cNvSpPr>
          <p:nvPr>
            <p:ph idx="4294967295"/>
          </p:nvPr>
        </p:nvSpPr>
        <p:spPr>
          <a:xfrm>
            <a:off x="457200" y="1676400"/>
            <a:ext cx="8229600" cy="4389438"/>
          </a:xfrm>
        </p:spPr>
        <p:txBody>
          <a:bodyPr/>
          <a:lstStyle/>
          <a:p>
            <a:pPr marL="0" indent="0" algn="ctr" eaLnBrk="1" hangingPunct="1">
              <a:spcBef>
                <a:spcPts val="800"/>
              </a:spcBef>
              <a:buNone/>
              <a:defRPr/>
            </a:pPr>
            <a:r>
              <a:rPr lang="en-US" sz="2600" dirty="0" smtClean="0">
                <a:latin typeface="Arial" panose="020B0604020202020204" pitchFamily="34" charset="0"/>
                <a:cs typeface="Arial" panose="020B0604020202020204" pitchFamily="34" charset="0"/>
              </a:rPr>
              <a:t>References</a:t>
            </a:r>
          </a:p>
          <a:p>
            <a:r>
              <a:rPr lang="en-US" sz="2600" dirty="0" smtClean="0">
                <a:effectLst/>
                <a:latin typeface="Arial" panose="020B0604020202020204" pitchFamily="34" charset="0"/>
                <a:cs typeface="Arial" panose="020B0604020202020204" pitchFamily="34" charset="0"/>
              </a:rPr>
              <a:t>Flanagan</a:t>
            </a:r>
            <a:r>
              <a:rPr lang="en-US" sz="2600" dirty="0">
                <a:effectLst/>
                <a:latin typeface="Arial" panose="020B0604020202020204" pitchFamily="34" charset="0"/>
                <a:cs typeface="Arial" panose="020B0604020202020204" pitchFamily="34" charset="0"/>
              </a:rPr>
              <a:t>, D. P., &amp; Kaufman, A. S. (2004). </a:t>
            </a:r>
            <a:r>
              <a:rPr lang="en-US" sz="2600" i="1" dirty="0">
                <a:effectLst/>
                <a:latin typeface="Arial" panose="020B0604020202020204" pitchFamily="34" charset="0"/>
                <a:cs typeface="Arial" panose="020B0604020202020204" pitchFamily="34" charset="0"/>
              </a:rPr>
              <a:t>Essentials of WISC–IV assessment. </a:t>
            </a:r>
            <a:r>
              <a:rPr lang="en-US" sz="2600" dirty="0">
                <a:effectLst/>
                <a:latin typeface="Arial" panose="020B0604020202020204" pitchFamily="34" charset="0"/>
                <a:cs typeface="Arial" panose="020B0604020202020204" pitchFamily="34" charset="0"/>
              </a:rPr>
              <a:t>Hoboken, NJ: Wiley.</a:t>
            </a:r>
          </a:p>
          <a:p>
            <a:r>
              <a:rPr lang="en-US" sz="2600" dirty="0">
                <a:effectLst/>
                <a:latin typeface="Arial" panose="020B0604020202020204" pitchFamily="34" charset="0"/>
                <a:cs typeface="Arial" panose="020B0604020202020204" pitchFamily="34" charset="0"/>
              </a:rPr>
              <a:t>Freberg, M. E., </a:t>
            </a:r>
            <a:r>
              <a:rPr lang="en-US" sz="2600" dirty="0" err="1">
                <a:effectLst/>
                <a:latin typeface="Arial" panose="020B0604020202020204" pitchFamily="34" charset="0"/>
                <a:cs typeface="Arial" panose="020B0604020202020204" pitchFamily="34" charset="0"/>
              </a:rPr>
              <a:t>Vandiver</a:t>
            </a:r>
            <a:r>
              <a:rPr lang="en-US" sz="2600" dirty="0">
                <a:effectLst/>
                <a:latin typeface="Arial" panose="020B0604020202020204" pitchFamily="34" charset="0"/>
                <a:cs typeface="Arial" panose="020B0604020202020204" pitchFamily="34" charset="0"/>
              </a:rPr>
              <a:t>, B. J., Watkins, M. W., &amp; </a:t>
            </a:r>
            <a:r>
              <a:rPr lang="en-US" sz="2600" dirty="0" err="1">
                <a:effectLst/>
                <a:latin typeface="Arial" panose="020B0604020202020204" pitchFamily="34" charset="0"/>
                <a:cs typeface="Arial" panose="020B0604020202020204" pitchFamily="34" charset="0"/>
              </a:rPr>
              <a:t>Canivez</a:t>
            </a:r>
            <a:r>
              <a:rPr lang="en-US" sz="2600" dirty="0">
                <a:effectLst/>
                <a:latin typeface="Arial" panose="020B0604020202020204" pitchFamily="34" charset="0"/>
                <a:cs typeface="Arial" panose="020B0604020202020204" pitchFamily="34" charset="0"/>
              </a:rPr>
              <a:t>, G. L. (2008). Significant factor score variability and the validity of the WISC–III Full Scale IQ in predicting later academic achievement. </a:t>
            </a:r>
            <a:r>
              <a:rPr lang="en-US" sz="2600" i="1" dirty="0">
                <a:effectLst/>
                <a:latin typeface="Arial" panose="020B0604020202020204" pitchFamily="34" charset="0"/>
                <a:cs typeface="Arial" panose="020B0604020202020204" pitchFamily="34" charset="0"/>
              </a:rPr>
              <a:t>Applied Neuropsychology</a:t>
            </a:r>
            <a:r>
              <a:rPr lang="en-US" sz="2600" dirty="0">
                <a:effectLst/>
                <a:latin typeface="Arial" panose="020B0604020202020204" pitchFamily="34" charset="0"/>
                <a:cs typeface="Arial" panose="020B0604020202020204" pitchFamily="34" charset="0"/>
              </a:rPr>
              <a:t>, </a:t>
            </a:r>
            <a:r>
              <a:rPr lang="en-US" sz="2600" i="1" dirty="0">
                <a:effectLst/>
                <a:latin typeface="Arial" panose="020B0604020202020204" pitchFamily="34" charset="0"/>
                <a:cs typeface="Arial" panose="020B0604020202020204" pitchFamily="34" charset="0"/>
              </a:rPr>
              <a:t>15</a:t>
            </a:r>
            <a:r>
              <a:rPr lang="en-US" sz="2600" dirty="0">
                <a:effectLst/>
                <a:latin typeface="Arial" panose="020B0604020202020204" pitchFamily="34" charset="0"/>
                <a:cs typeface="Arial" panose="020B0604020202020204" pitchFamily="34" charset="0"/>
              </a:rPr>
              <a:t>(2), 131–139. doi:10.1080/09084280802084010</a:t>
            </a:r>
          </a:p>
          <a:p>
            <a:r>
              <a:rPr lang="en-US" sz="2600" dirty="0" err="1">
                <a:effectLst/>
                <a:latin typeface="Arial" panose="020B0604020202020204" pitchFamily="34" charset="0"/>
                <a:cs typeface="Arial" panose="020B0604020202020204" pitchFamily="34" charset="0"/>
              </a:rPr>
              <a:t>Groth</a:t>
            </a:r>
            <a:r>
              <a:rPr lang="en-US" sz="2600" dirty="0">
                <a:effectLst/>
                <a:latin typeface="Arial" panose="020B0604020202020204" pitchFamily="34" charset="0"/>
                <a:cs typeface="Arial" panose="020B0604020202020204" pitchFamily="34" charset="0"/>
              </a:rPr>
              <a:t>-Marat, G. (2009). </a:t>
            </a:r>
            <a:r>
              <a:rPr lang="en-US" sz="2600" i="1" dirty="0">
                <a:effectLst/>
                <a:latin typeface="Arial" panose="020B0604020202020204" pitchFamily="34" charset="0"/>
                <a:cs typeface="Arial" panose="020B0604020202020204" pitchFamily="34" charset="0"/>
              </a:rPr>
              <a:t>Handbook of psychological assessment</a:t>
            </a:r>
            <a:r>
              <a:rPr lang="en-US" sz="2600" dirty="0">
                <a:effectLst/>
                <a:latin typeface="Arial" panose="020B0604020202020204" pitchFamily="34" charset="0"/>
                <a:cs typeface="Arial" panose="020B0604020202020204" pitchFamily="34" charset="0"/>
              </a:rPr>
              <a:t> (5th ed.). Hoboken, NJ: Wiley</a:t>
            </a:r>
            <a:r>
              <a:rPr lang="en-US" sz="2600" dirty="0" smtClean="0">
                <a:effectLst/>
                <a:latin typeface="Arial" panose="020B0604020202020204" pitchFamily="34" charset="0"/>
                <a:cs typeface="Arial" panose="020B0604020202020204" pitchFamily="34" charset="0"/>
              </a:rPr>
              <a:t>.</a:t>
            </a:r>
            <a:endParaRPr lang="en-US" sz="26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613424"/>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[5]</a:t>
            </a:r>
          </a:p>
        </p:txBody>
      </p:sp>
      <p:sp>
        <p:nvSpPr>
          <p:cNvPr id="122882" name="Content Placeholder 2"/>
          <p:cNvSpPr>
            <a:spLocks noGrp="1"/>
          </p:cNvSpPr>
          <p:nvPr>
            <p:ph idx="4294967295"/>
          </p:nvPr>
        </p:nvSpPr>
        <p:spPr>
          <a:xfrm>
            <a:off x="457200" y="1676400"/>
            <a:ext cx="8229600" cy="4389438"/>
          </a:xfrm>
        </p:spPr>
        <p:txBody>
          <a:bodyPr/>
          <a:lstStyle/>
          <a:p>
            <a:pPr marL="0" indent="0" algn="ctr" eaLnBrk="1" hangingPunct="1">
              <a:spcBef>
                <a:spcPts val="800"/>
              </a:spcBef>
              <a:buNone/>
              <a:defRPr/>
            </a:pPr>
            <a:r>
              <a:rPr lang="en-US" sz="2600" dirty="0" smtClean="0">
                <a:latin typeface="Arial" panose="020B0604020202020204" pitchFamily="34" charset="0"/>
                <a:cs typeface="Arial" panose="020B0604020202020204" pitchFamily="34" charset="0"/>
              </a:rPr>
              <a:t>References</a:t>
            </a:r>
          </a:p>
          <a:p>
            <a:r>
              <a:rPr lang="en-US" sz="2600" dirty="0" smtClean="0">
                <a:effectLst/>
                <a:latin typeface="Arial" panose="020B0604020202020204" pitchFamily="34" charset="0"/>
                <a:cs typeface="Arial" panose="020B0604020202020204" pitchFamily="34" charset="0"/>
              </a:rPr>
              <a:t>Hale</a:t>
            </a:r>
            <a:r>
              <a:rPr lang="en-US" sz="2600" dirty="0">
                <a:effectLst/>
                <a:latin typeface="Arial" panose="020B0604020202020204" pitchFamily="34" charset="0"/>
                <a:cs typeface="Arial" panose="020B0604020202020204" pitchFamily="34" charset="0"/>
              </a:rPr>
              <a:t>, J. B., &amp; </a:t>
            </a:r>
            <a:r>
              <a:rPr lang="en-US" sz="2600" dirty="0" err="1">
                <a:effectLst/>
                <a:latin typeface="Arial" panose="020B0604020202020204" pitchFamily="34" charset="0"/>
                <a:cs typeface="Arial" panose="020B0604020202020204" pitchFamily="34" charset="0"/>
              </a:rPr>
              <a:t>Fiorello</a:t>
            </a:r>
            <a:r>
              <a:rPr lang="en-US" sz="2600" dirty="0">
                <a:effectLst/>
                <a:latin typeface="Arial" panose="020B0604020202020204" pitchFamily="34" charset="0"/>
                <a:cs typeface="Arial" panose="020B0604020202020204" pitchFamily="34" charset="0"/>
              </a:rPr>
              <a:t>, C. A. (2001). Beyond the academic rhetoric of ‘</a:t>
            </a:r>
            <a:r>
              <a:rPr lang="en-US" sz="2600" i="1" dirty="0">
                <a:effectLst/>
                <a:latin typeface="Arial" panose="020B0604020202020204" pitchFamily="34" charset="0"/>
                <a:cs typeface="Arial" panose="020B0604020202020204" pitchFamily="34" charset="0"/>
              </a:rPr>
              <a:t>g</a:t>
            </a:r>
            <a:r>
              <a:rPr lang="en-US" sz="2600" dirty="0">
                <a:effectLst/>
                <a:latin typeface="Arial" panose="020B0604020202020204" pitchFamily="34" charset="0"/>
                <a:cs typeface="Arial" panose="020B0604020202020204" pitchFamily="34" charset="0"/>
              </a:rPr>
              <a:t>’: Intelligence testing guidelines for practitioners. </a:t>
            </a:r>
            <a:r>
              <a:rPr lang="en-US" sz="2600" i="1" dirty="0">
                <a:effectLst/>
                <a:latin typeface="Arial" panose="020B0604020202020204" pitchFamily="34" charset="0"/>
                <a:cs typeface="Arial" panose="020B0604020202020204" pitchFamily="34" charset="0"/>
              </a:rPr>
              <a:t>The School Psychologist, 55</a:t>
            </a:r>
            <a:r>
              <a:rPr lang="en-US" sz="2600" dirty="0">
                <a:effectLst/>
                <a:latin typeface="Arial" panose="020B0604020202020204" pitchFamily="34" charset="0"/>
                <a:cs typeface="Arial" panose="020B0604020202020204" pitchFamily="34" charset="0"/>
              </a:rPr>
              <a:t>(4), 113–139.</a:t>
            </a:r>
          </a:p>
          <a:p>
            <a:r>
              <a:rPr lang="en-US" sz="2600" dirty="0">
                <a:effectLst/>
                <a:latin typeface="Arial" panose="020B0604020202020204" pitchFamily="34" charset="0"/>
                <a:cs typeface="Arial" panose="020B0604020202020204" pitchFamily="34" charset="0"/>
              </a:rPr>
              <a:t>Hale, J. B., </a:t>
            </a:r>
            <a:r>
              <a:rPr lang="en-US" sz="2600" dirty="0" err="1">
                <a:effectLst/>
                <a:latin typeface="Arial" panose="020B0604020202020204" pitchFamily="34" charset="0"/>
                <a:cs typeface="Arial" panose="020B0604020202020204" pitchFamily="34" charset="0"/>
              </a:rPr>
              <a:t>Fiorello</a:t>
            </a:r>
            <a:r>
              <a:rPr lang="en-US" sz="2600" dirty="0">
                <a:effectLst/>
                <a:latin typeface="Arial" panose="020B0604020202020204" pitchFamily="34" charset="0"/>
                <a:cs typeface="Arial" panose="020B0604020202020204" pitchFamily="34" charset="0"/>
              </a:rPr>
              <a:t>, C. A., Kavanagh, J. A., </a:t>
            </a:r>
            <a:r>
              <a:rPr lang="en-US" sz="2600" dirty="0" err="1">
                <a:effectLst/>
                <a:latin typeface="Arial" panose="020B0604020202020204" pitchFamily="34" charset="0"/>
                <a:cs typeface="Arial" panose="020B0604020202020204" pitchFamily="34" charset="0"/>
              </a:rPr>
              <a:t>Holdnack</a:t>
            </a:r>
            <a:r>
              <a:rPr lang="en-US" sz="2600" dirty="0">
                <a:effectLst/>
                <a:latin typeface="Arial" panose="020B0604020202020204" pitchFamily="34" charset="0"/>
                <a:cs typeface="Arial" panose="020B0604020202020204" pitchFamily="34" charset="0"/>
              </a:rPr>
              <a:t>, J. A., &amp; Aloe, A. M. (2007). Is the demise of IQ interpretation justified? A response to special issue authors. </a:t>
            </a:r>
            <a:r>
              <a:rPr lang="en-US" sz="2600" i="1" dirty="0">
                <a:effectLst/>
                <a:latin typeface="Arial" panose="020B0604020202020204" pitchFamily="34" charset="0"/>
                <a:cs typeface="Arial" panose="020B0604020202020204" pitchFamily="34" charset="0"/>
              </a:rPr>
              <a:t>Applied Neuropsychology</a:t>
            </a:r>
            <a:r>
              <a:rPr lang="en-US" sz="2600" dirty="0">
                <a:effectLst/>
                <a:latin typeface="Arial" panose="020B0604020202020204" pitchFamily="34" charset="0"/>
                <a:cs typeface="Arial" panose="020B0604020202020204" pitchFamily="34" charset="0"/>
              </a:rPr>
              <a:t>, </a:t>
            </a:r>
            <a:r>
              <a:rPr lang="en-US" sz="2600" i="1" dirty="0">
                <a:effectLst/>
                <a:latin typeface="Arial" panose="020B0604020202020204" pitchFamily="34" charset="0"/>
                <a:cs typeface="Arial" panose="020B0604020202020204" pitchFamily="34" charset="0"/>
              </a:rPr>
              <a:t>14</a:t>
            </a:r>
            <a:r>
              <a:rPr lang="en-US" sz="2600" dirty="0">
                <a:effectLst/>
                <a:latin typeface="Arial" panose="020B0604020202020204" pitchFamily="34" charset="0"/>
                <a:cs typeface="Arial" panose="020B0604020202020204" pitchFamily="34" charset="0"/>
              </a:rPr>
              <a:t>(1), 37–51. doi:</a:t>
            </a:r>
            <a:r>
              <a:rPr lang="en-US" sz="2600" dirty="0">
                <a:effectLst/>
                <a:latin typeface="Arial" panose="020B0604020202020204" pitchFamily="34" charset="0"/>
                <a:cs typeface="Arial" panose="020B0604020202020204" pitchFamily="34" charset="0"/>
                <a:hlinkClick r:id="rId3"/>
              </a:rPr>
              <a:t>10.1080/09084280701280445</a:t>
            </a:r>
            <a:r>
              <a:rPr lang="en-US" sz="2600" dirty="0">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52681566"/>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[7]</a:t>
            </a:r>
          </a:p>
        </p:txBody>
      </p:sp>
      <p:sp>
        <p:nvSpPr>
          <p:cNvPr id="122882" name="Content Placeholder 2"/>
          <p:cNvSpPr>
            <a:spLocks noGrp="1"/>
          </p:cNvSpPr>
          <p:nvPr>
            <p:ph idx="4294967295"/>
          </p:nvPr>
        </p:nvSpPr>
        <p:spPr>
          <a:xfrm>
            <a:off x="457200" y="1676400"/>
            <a:ext cx="8382000" cy="4389438"/>
          </a:xfrm>
        </p:spPr>
        <p:txBody>
          <a:bodyPr/>
          <a:lstStyle/>
          <a:p>
            <a:pPr marL="0" indent="0" algn="ctr" eaLnBrk="1" hangingPunct="1">
              <a:spcBef>
                <a:spcPts val="800"/>
              </a:spcBef>
              <a:buNone/>
              <a:defRPr/>
            </a:pPr>
            <a:r>
              <a:rPr lang="en-US" sz="2600" dirty="0" smtClean="0">
                <a:latin typeface="Arial" panose="020B0604020202020204" pitchFamily="34" charset="0"/>
                <a:cs typeface="Arial" panose="020B0604020202020204" pitchFamily="34" charset="0"/>
              </a:rPr>
              <a:t>References</a:t>
            </a:r>
          </a:p>
          <a:p>
            <a:r>
              <a:rPr lang="en-US" sz="2600" dirty="0">
                <a:effectLst/>
                <a:latin typeface="Arial" panose="020B0604020202020204" pitchFamily="34" charset="0"/>
                <a:cs typeface="Arial" panose="020B0604020202020204" pitchFamily="34" charset="0"/>
              </a:rPr>
              <a:t>Kaufman, </a:t>
            </a:r>
            <a:r>
              <a:rPr lang="en-US" sz="2600" dirty="0" smtClean="0">
                <a:effectLst/>
                <a:latin typeface="Arial" panose="020B0604020202020204" pitchFamily="34" charset="0"/>
                <a:cs typeface="Arial" panose="020B0604020202020204" pitchFamily="34" charset="0"/>
              </a:rPr>
              <a:t>A. S., </a:t>
            </a:r>
            <a:r>
              <a:rPr lang="en-US" sz="2600" dirty="0" err="1" smtClean="0">
                <a:effectLst/>
                <a:latin typeface="Arial" panose="020B0604020202020204" pitchFamily="34" charset="0"/>
                <a:cs typeface="Arial" panose="020B0604020202020204" pitchFamily="34" charset="0"/>
              </a:rPr>
              <a:t>Raiford</a:t>
            </a:r>
            <a:r>
              <a:rPr lang="en-US" sz="2600" dirty="0">
                <a:effectLst/>
                <a:latin typeface="Arial" panose="020B0604020202020204" pitchFamily="34" charset="0"/>
                <a:cs typeface="Arial" panose="020B0604020202020204" pitchFamily="34" charset="0"/>
              </a:rPr>
              <a:t>, </a:t>
            </a:r>
            <a:r>
              <a:rPr lang="en-US" sz="2600" dirty="0" smtClean="0">
                <a:effectLst/>
                <a:latin typeface="Arial" panose="020B0604020202020204" pitchFamily="34" charset="0"/>
                <a:cs typeface="Arial" panose="020B0604020202020204" pitchFamily="34" charset="0"/>
              </a:rPr>
              <a:t>S. E., &amp; </a:t>
            </a:r>
            <a:r>
              <a:rPr lang="en-US" sz="2600" dirty="0" err="1" smtClean="0">
                <a:effectLst/>
                <a:latin typeface="Arial" panose="020B0604020202020204" pitchFamily="34" charset="0"/>
                <a:cs typeface="Arial" panose="020B0604020202020204" pitchFamily="34" charset="0"/>
              </a:rPr>
              <a:t>Coalson</a:t>
            </a:r>
            <a:r>
              <a:rPr lang="en-US" sz="2600" dirty="0" smtClean="0">
                <a:effectLst/>
                <a:latin typeface="Arial" panose="020B0604020202020204" pitchFamily="34" charset="0"/>
                <a:cs typeface="Arial" panose="020B0604020202020204" pitchFamily="34" charset="0"/>
              </a:rPr>
              <a:t>, D. L. </a:t>
            </a:r>
            <a:r>
              <a:rPr lang="en-US" sz="2600" dirty="0">
                <a:effectLst/>
                <a:latin typeface="Arial" panose="020B0604020202020204" pitchFamily="34" charset="0"/>
                <a:cs typeface="Arial" panose="020B0604020202020204" pitchFamily="34" charset="0"/>
              </a:rPr>
              <a:t>(</a:t>
            </a:r>
            <a:r>
              <a:rPr lang="en-US" sz="2600" dirty="0" smtClean="0">
                <a:effectLst/>
                <a:latin typeface="Arial" panose="020B0604020202020204" pitchFamily="34" charset="0"/>
                <a:cs typeface="Arial" panose="020B0604020202020204" pitchFamily="34" charset="0"/>
              </a:rPr>
              <a:t>2016). Intelligent testing with the WISC-V. Hoboken, NJ: Wiley.</a:t>
            </a:r>
          </a:p>
          <a:p>
            <a:r>
              <a:rPr lang="en-US" sz="2600" dirty="0" smtClean="0">
                <a:effectLst/>
                <a:latin typeface="Arial" panose="020B0604020202020204" pitchFamily="34" charset="0"/>
                <a:cs typeface="Arial" panose="020B0604020202020204" pitchFamily="34" charset="0"/>
              </a:rPr>
              <a:t>McGill</a:t>
            </a:r>
            <a:r>
              <a:rPr lang="en-US" sz="2600" dirty="0">
                <a:effectLst/>
                <a:latin typeface="Arial" panose="020B0604020202020204" pitchFamily="34" charset="0"/>
                <a:cs typeface="Arial" panose="020B0604020202020204" pitchFamily="34" charset="0"/>
              </a:rPr>
              <a:t>, R. J., (2016). Invalidating the Full Scale IQ score in the presence of significant factor score variability: Clinical acumen or clinical illusion? </a:t>
            </a:r>
            <a:r>
              <a:rPr lang="en-US" sz="2600" i="1" dirty="0">
                <a:effectLst/>
                <a:latin typeface="Arial" panose="020B0604020202020204" pitchFamily="34" charset="0"/>
                <a:cs typeface="Arial" panose="020B0604020202020204" pitchFamily="34" charset="0"/>
              </a:rPr>
              <a:t>Archives of Assessment Psychology,</a:t>
            </a:r>
            <a:r>
              <a:rPr lang="en-US" sz="2600" dirty="0">
                <a:effectLst/>
                <a:latin typeface="Arial" panose="020B0604020202020204" pitchFamily="34" charset="0"/>
                <a:cs typeface="Arial" panose="020B0604020202020204" pitchFamily="34" charset="0"/>
              </a:rPr>
              <a:t> </a:t>
            </a:r>
            <a:r>
              <a:rPr lang="en-US" sz="2600" i="1" dirty="0">
                <a:effectLst/>
                <a:latin typeface="Arial" panose="020B0604020202020204" pitchFamily="34" charset="0"/>
                <a:cs typeface="Arial" panose="020B0604020202020204" pitchFamily="34" charset="0"/>
              </a:rPr>
              <a:t>6</a:t>
            </a:r>
            <a:r>
              <a:rPr lang="en-US" sz="2600" dirty="0">
                <a:effectLst/>
                <a:latin typeface="Arial" panose="020B0604020202020204" pitchFamily="34" charset="0"/>
                <a:cs typeface="Arial" panose="020B0604020202020204" pitchFamily="34" charset="0"/>
              </a:rPr>
              <a:t>(1), 49–79. </a:t>
            </a:r>
          </a:p>
          <a:p>
            <a:r>
              <a:rPr lang="en-US" sz="2600" dirty="0">
                <a:effectLst/>
                <a:latin typeface="Arial" panose="020B0604020202020204" pitchFamily="34" charset="0"/>
                <a:cs typeface="Arial" panose="020B0604020202020204" pitchFamily="34" charset="0"/>
              </a:rPr>
              <a:t>Watkins, M. W., Glutting, J. J., &amp; Lei, P. W. (2007). Validity of the full-scale IQ when there is a significant variability among WISC–III and WISC–IV factor scores. </a:t>
            </a:r>
            <a:r>
              <a:rPr lang="en-US" sz="2600" i="1" dirty="0">
                <a:effectLst/>
                <a:latin typeface="Arial" panose="020B0604020202020204" pitchFamily="34" charset="0"/>
                <a:cs typeface="Arial" panose="020B0604020202020204" pitchFamily="34" charset="0"/>
              </a:rPr>
              <a:t>Applied Neuropsychology,</a:t>
            </a:r>
            <a:r>
              <a:rPr lang="en-US" sz="2600" dirty="0">
                <a:effectLst/>
                <a:latin typeface="Arial" panose="020B0604020202020204" pitchFamily="34" charset="0"/>
                <a:cs typeface="Arial" panose="020B0604020202020204" pitchFamily="34" charset="0"/>
              </a:rPr>
              <a:t> </a:t>
            </a:r>
            <a:r>
              <a:rPr lang="en-US" sz="2600" i="1" dirty="0">
                <a:effectLst/>
                <a:latin typeface="Arial" panose="020B0604020202020204" pitchFamily="34" charset="0"/>
                <a:cs typeface="Arial" panose="020B0604020202020204" pitchFamily="34" charset="0"/>
              </a:rPr>
              <a:t>14</a:t>
            </a:r>
            <a:r>
              <a:rPr lang="en-US" sz="2600" dirty="0">
                <a:effectLst/>
                <a:latin typeface="Arial" panose="020B0604020202020204" pitchFamily="34" charset="0"/>
                <a:cs typeface="Arial" panose="020B0604020202020204" pitchFamily="34" charset="0"/>
              </a:rPr>
              <a:t>(1), </a:t>
            </a:r>
            <a:r>
              <a:rPr lang="en-US" sz="2600" dirty="0" smtClean="0">
                <a:effectLst/>
                <a:latin typeface="Arial" panose="020B0604020202020204" pitchFamily="34" charset="0"/>
                <a:cs typeface="Arial" panose="020B0604020202020204" pitchFamily="34" charset="0"/>
              </a:rPr>
              <a:t>13–20.</a:t>
            </a:r>
            <a:endParaRPr lang="en-US" sz="2600" dirty="0">
              <a:effectLst/>
              <a:latin typeface="Arial" panose="020B0604020202020204" pitchFamily="34" charset="0"/>
              <a:cs typeface="Arial" panose="020B0604020202020204" pitchFamily="34" charset="0"/>
            </a:endParaRPr>
          </a:p>
          <a:p>
            <a:pPr eaLnBrk="1" hangingPunct="1">
              <a:spcBef>
                <a:spcPts val="800"/>
              </a:spcBef>
              <a:defRPr/>
            </a:pPr>
            <a:endParaRPr lang="en-US" sz="2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168902"/>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Does Scatter Invalidate the </a:t>
            </a:r>
            <a:br>
              <a:rPr lang="en-US" dirty="0" smtClean="0"/>
            </a:br>
            <a:r>
              <a:rPr lang="en-US" dirty="0" smtClean="0"/>
              <a:t>Full Scale IQ (FSIQ)? </a:t>
            </a:r>
            <a:r>
              <a:rPr lang="en-US" sz="2000" dirty="0" smtClean="0"/>
              <a:t>[8]</a:t>
            </a:r>
          </a:p>
        </p:txBody>
      </p:sp>
      <p:sp>
        <p:nvSpPr>
          <p:cNvPr id="122882" name="Content Placeholder 2"/>
          <p:cNvSpPr>
            <a:spLocks noGrp="1"/>
          </p:cNvSpPr>
          <p:nvPr>
            <p:ph idx="4294967295"/>
          </p:nvPr>
        </p:nvSpPr>
        <p:spPr>
          <a:xfrm>
            <a:off x="457200" y="1676400"/>
            <a:ext cx="8229600" cy="4389438"/>
          </a:xfrm>
        </p:spPr>
        <p:txBody>
          <a:bodyPr/>
          <a:lstStyle/>
          <a:p>
            <a:pPr marL="0" indent="0" algn="ctr" eaLnBrk="1" hangingPunct="1">
              <a:spcBef>
                <a:spcPts val="800"/>
              </a:spcBef>
              <a:buNone/>
              <a:defRPr/>
            </a:pPr>
            <a:r>
              <a:rPr lang="en-US" sz="2600" dirty="0" smtClean="0">
                <a:latin typeface="Arial" panose="020B0604020202020204" pitchFamily="34" charset="0"/>
                <a:cs typeface="Arial" panose="020B0604020202020204" pitchFamily="34" charset="0"/>
              </a:rPr>
              <a:t>References</a:t>
            </a:r>
          </a:p>
          <a:p>
            <a:r>
              <a:rPr lang="en-US" sz="2600" dirty="0">
                <a:effectLst/>
                <a:latin typeface="Arial" panose="020B0604020202020204" pitchFamily="34" charset="0"/>
                <a:cs typeface="Arial" panose="020B0604020202020204" pitchFamily="34" charset="0"/>
              </a:rPr>
              <a:t>Ryan, J. J., </a:t>
            </a:r>
            <a:r>
              <a:rPr lang="en-US" sz="2600" dirty="0" err="1">
                <a:effectLst/>
                <a:latin typeface="Arial" panose="020B0604020202020204" pitchFamily="34" charset="0"/>
                <a:cs typeface="Arial" panose="020B0604020202020204" pitchFamily="34" charset="0"/>
              </a:rPr>
              <a:t>Kreiner</a:t>
            </a:r>
            <a:r>
              <a:rPr lang="en-US" sz="2600" dirty="0">
                <a:effectLst/>
                <a:latin typeface="Arial" panose="020B0604020202020204" pitchFamily="34" charset="0"/>
                <a:cs typeface="Arial" panose="020B0604020202020204" pitchFamily="34" charset="0"/>
              </a:rPr>
              <a:t>, D. S., &amp; Burton, D. B. (2002). Does high scatter affect the predictive validity of WAIS-III IQs? </a:t>
            </a:r>
            <a:r>
              <a:rPr lang="en-US" sz="2600" i="1" dirty="0">
                <a:effectLst/>
                <a:latin typeface="Arial" panose="020B0604020202020204" pitchFamily="34" charset="0"/>
                <a:cs typeface="Arial" panose="020B0604020202020204" pitchFamily="34" charset="0"/>
              </a:rPr>
              <a:t>Applied Neuropsychology, 9</a:t>
            </a:r>
            <a:r>
              <a:rPr lang="en-US" sz="2600" dirty="0">
                <a:effectLst/>
                <a:latin typeface="Arial" panose="020B0604020202020204" pitchFamily="34" charset="0"/>
                <a:cs typeface="Arial" panose="020B0604020202020204" pitchFamily="34" charset="0"/>
              </a:rPr>
              <a:t>(3), 173–178</a:t>
            </a:r>
            <a:r>
              <a:rPr lang="en-US" sz="2600" dirty="0" smtClean="0">
                <a:effectLst/>
                <a:latin typeface="Arial" panose="020B0604020202020204" pitchFamily="34" charset="0"/>
                <a:cs typeface="Arial" panose="020B0604020202020204" pitchFamily="34" charset="0"/>
              </a:rPr>
              <a:t>.</a:t>
            </a:r>
            <a:endParaRPr lang="en-US" sz="26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4800485"/>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Subtest Substitution in the WISC–V </a:t>
            </a:r>
            <a:r>
              <a:rPr lang="en-US" sz="2000" dirty="0" smtClean="0"/>
              <a:t>[1] (p. 325)</a:t>
            </a:r>
          </a:p>
        </p:txBody>
      </p:sp>
      <p:sp>
        <p:nvSpPr>
          <p:cNvPr id="122882" name="Content Placeholder 2"/>
          <p:cNvSpPr>
            <a:spLocks noGrp="1"/>
          </p:cNvSpPr>
          <p:nvPr>
            <p:ph idx="4294967295"/>
          </p:nvPr>
        </p:nvSpPr>
        <p:spPr>
          <a:xfrm>
            <a:off x="457200" y="1676400"/>
            <a:ext cx="8229600" cy="4389438"/>
          </a:xfrm>
        </p:spPr>
        <p:txBody>
          <a:bodyPr/>
          <a:lstStyle/>
          <a:p>
            <a:pPr marL="274320" indent="-274320" eaLnBrk="1" hangingPunct="1">
              <a:spcBef>
                <a:spcPts val="800"/>
              </a:spcBef>
              <a:buFont typeface="Arial" charset="0"/>
              <a:buChar char="•"/>
              <a:defRPr/>
            </a:pPr>
            <a:r>
              <a:rPr lang="en-US" dirty="0" smtClean="0">
                <a:latin typeface="Arial" panose="020B0604020202020204" pitchFamily="34" charset="0"/>
                <a:cs typeface="Arial" panose="020B0604020202020204" pitchFamily="34" charset="0"/>
              </a:rPr>
              <a:t>Only substitute a subtest if absolutely necessary</a:t>
            </a:r>
          </a:p>
          <a:p>
            <a:pPr marL="274320" indent="-274320" eaLnBrk="1" hangingPunct="1">
              <a:spcBef>
                <a:spcPts val="800"/>
              </a:spcBef>
              <a:buFont typeface="Arial" charset="0"/>
              <a:buChar char="•"/>
              <a:defRPr/>
            </a:pPr>
            <a:r>
              <a:rPr lang="en-US" dirty="0" smtClean="0">
                <a:latin typeface="Arial" panose="020B0604020202020204" pitchFamily="34" charset="0"/>
                <a:cs typeface="Arial" panose="020B0604020202020204" pitchFamily="34" charset="0"/>
              </a:rPr>
              <a:t>When you substitute, </a:t>
            </a:r>
          </a:p>
          <a:p>
            <a:pPr lvl="1" eaLnBrk="1" hangingPunct="1">
              <a:spcBef>
                <a:spcPts val="800"/>
              </a:spcBef>
              <a:buFont typeface="Arial" charset="0"/>
              <a:buChar char="•"/>
              <a:defRPr/>
            </a:pPr>
            <a:r>
              <a:rPr lang="en-US" sz="3200" dirty="0" smtClean="0">
                <a:latin typeface="Arial" panose="020B0604020202020204" pitchFamily="34" charset="0"/>
                <a:cs typeface="Arial" panose="020B0604020202020204" pitchFamily="34" charset="0"/>
              </a:rPr>
              <a:t>Psychometric properties of the FSIQ may change</a:t>
            </a:r>
          </a:p>
          <a:p>
            <a:pPr lvl="1" eaLnBrk="1" hangingPunct="1">
              <a:spcBef>
                <a:spcPts val="800"/>
              </a:spcBef>
              <a:buFont typeface="Arial" charset="0"/>
              <a:buChar char="•"/>
              <a:defRPr/>
            </a:pPr>
            <a:r>
              <a:rPr lang="en-US" sz="3200" dirty="0" smtClean="0">
                <a:latin typeface="Arial" panose="020B0604020202020204" pitchFamily="34" charset="0"/>
                <a:cs typeface="Arial" panose="020B0604020202020204" pitchFamily="34" charset="0"/>
              </a:rPr>
              <a:t>Reliabilities and validities </a:t>
            </a:r>
            <a:r>
              <a:rPr lang="en-US" sz="3200" dirty="0">
                <a:latin typeface="Arial" panose="020B0604020202020204" pitchFamily="34" charset="0"/>
                <a:cs typeface="Arial" panose="020B0604020202020204" pitchFamily="34" charset="0"/>
              </a:rPr>
              <a:t>of the FSIQ may </a:t>
            </a:r>
            <a:r>
              <a:rPr lang="en-US" sz="3200" dirty="0" smtClean="0">
                <a:latin typeface="Arial" panose="020B0604020202020204" pitchFamily="34" charset="0"/>
                <a:cs typeface="Arial" panose="020B0604020202020204" pitchFamily="34" charset="0"/>
              </a:rPr>
              <a:t>change</a:t>
            </a:r>
          </a:p>
          <a:p>
            <a:pPr lvl="1" eaLnBrk="1" hangingPunct="1">
              <a:spcBef>
                <a:spcPts val="800"/>
              </a:spcBef>
              <a:buFont typeface="Arial" charset="0"/>
              <a:buChar char="•"/>
              <a:defRPr/>
            </a:pPr>
            <a:r>
              <a:rPr lang="en-US" sz="3200" dirty="0" smtClean="0">
                <a:latin typeface="Arial" panose="020B0604020202020204" pitchFamily="34" charset="0"/>
                <a:cs typeface="Arial" panose="020B0604020202020204" pitchFamily="34" charset="0"/>
              </a:rPr>
              <a:t>Confidence intervals </a:t>
            </a:r>
            <a:r>
              <a:rPr lang="en-US" sz="3200" dirty="0">
                <a:latin typeface="Arial" panose="020B0604020202020204" pitchFamily="34" charset="0"/>
                <a:cs typeface="Arial" panose="020B0604020202020204" pitchFamily="34" charset="0"/>
              </a:rPr>
              <a:t>of the FSIQ may </a:t>
            </a:r>
            <a:r>
              <a:rPr lang="en-US" sz="3200" dirty="0" smtClean="0">
                <a:latin typeface="Arial" panose="020B0604020202020204" pitchFamily="34" charset="0"/>
                <a:cs typeface="Arial" panose="020B0604020202020204" pitchFamily="34" charset="0"/>
              </a:rPr>
              <a:t>change</a:t>
            </a:r>
          </a:p>
        </p:txBody>
      </p:sp>
    </p:spTree>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p:txBody>
          <a:bodyPr/>
          <a:lstStyle/>
          <a:p>
            <a:pPr eaLnBrk="1" hangingPunct="1">
              <a:defRPr/>
            </a:pPr>
            <a:r>
              <a:rPr lang="en-US" dirty="0" smtClean="0"/>
              <a:t>Subtest Substitution in the WISC–V </a:t>
            </a:r>
            <a:r>
              <a:rPr lang="en-US" sz="2000" dirty="0" smtClean="0"/>
              <a:t>[2] (p. 325)</a:t>
            </a:r>
          </a:p>
        </p:txBody>
      </p:sp>
      <p:sp>
        <p:nvSpPr>
          <p:cNvPr id="122882" name="Content Placeholder 2"/>
          <p:cNvSpPr>
            <a:spLocks noGrp="1"/>
          </p:cNvSpPr>
          <p:nvPr>
            <p:ph idx="4294967295"/>
          </p:nvPr>
        </p:nvSpPr>
        <p:spPr>
          <a:xfrm>
            <a:off x="457200" y="1676400"/>
            <a:ext cx="8229600" cy="4389438"/>
          </a:xfrm>
        </p:spPr>
        <p:txBody>
          <a:bodyPr/>
          <a:lstStyle/>
          <a:p>
            <a:pPr marL="274320" indent="-274320" eaLnBrk="1" hangingPunct="1">
              <a:spcBef>
                <a:spcPts val="800"/>
              </a:spcBef>
              <a:buFont typeface="Arial" charset="0"/>
              <a:buChar char="•"/>
              <a:defRPr/>
            </a:pPr>
            <a:r>
              <a:rPr lang="en-US" dirty="0" smtClean="0">
                <a:latin typeface="Arial" panose="020B0604020202020204" pitchFamily="34" charset="0"/>
                <a:cs typeface="Arial" panose="020B0604020202020204" pitchFamily="34" charset="0"/>
              </a:rPr>
              <a:t>When you substitute, (</a:t>
            </a:r>
            <a:r>
              <a:rPr lang="en-US" i="1" dirty="0" smtClean="0">
                <a:latin typeface="Arial" panose="020B0604020202020204" pitchFamily="34" charset="0"/>
                <a:cs typeface="Arial" panose="020B0604020202020204" pitchFamily="34" charset="0"/>
              </a:rPr>
              <a:t>Cont.</a:t>
            </a:r>
            <a:r>
              <a:rPr lang="en-US" dirty="0" smtClean="0">
                <a:latin typeface="Arial" panose="020B0604020202020204" pitchFamily="34" charset="0"/>
                <a:cs typeface="Arial" panose="020B0604020202020204" pitchFamily="34" charset="0"/>
              </a:rPr>
              <a:t>)</a:t>
            </a:r>
          </a:p>
          <a:p>
            <a:pPr lvl="1" eaLnBrk="1" hangingPunct="1">
              <a:spcBef>
                <a:spcPts val="800"/>
              </a:spcBef>
              <a:buFont typeface="Arial" charset="0"/>
              <a:buChar char="•"/>
              <a:defRPr/>
            </a:pPr>
            <a:r>
              <a:rPr lang="en-US" sz="3200" dirty="0" smtClean="0">
                <a:latin typeface="Arial" panose="020B0604020202020204" pitchFamily="34" charset="0"/>
                <a:cs typeface="Arial" panose="020B0604020202020204" pitchFamily="34" charset="0"/>
              </a:rPr>
              <a:t>No empirical data for substitutions</a:t>
            </a:r>
          </a:p>
          <a:p>
            <a:pPr lvl="1" eaLnBrk="1" hangingPunct="1">
              <a:spcBef>
                <a:spcPts val="800"/>
              </a:spcBef>
              <a:buFont typeface="Arial" charset="0"/>
              <a:buChar char="•"/>
              <a:defRPr/>
            </a:pPr>
            <a:r>
              <a:rPr lang="en-US" sz="3200" dirty="0" smtClean="0">
                <a:latin typeface="Arial" panose="020B0604020202020204" pitchFamily="34" charset="0"/>
                <a:cs typeface="Arial" panose="020B0604020202020204" pitchFamily="34" charset="0"/>
              </a:rPr>
              <a:t>No empirical data for number of substitutions</a:t>
            </a:r>
          </a:p>
          <a:p>
            <a:pPr marL="274320" indent="-274320" eaLnBrk="1" hangingPunct="1">
              <a:spcBef>
                <a:spcPts val="800"/>
              </a:spcBef>
              <a:buFont typeface="Arial" charset="0"/>
              <a:buChar char="•"/>
              <a:defRPr/>
            </a:pPr>
            <a:r>
              <a:rPr lang="en-US" dirty="0" smtClean="0">
                <a:latin typeface="Arial" panose="020B0604020202020204" pitchFamily="34" charset="0"/>
                <a:cs typeface="Arial" panose="020B0604020202020204" pitchFamily="34" charset="0"/>
              </a:rPr>
              <a:t>Follow the subtest substitution guidelines on p. 93</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2017 National US Survey of Assessment Practices </a:t>
            </a:r>
            <a:r>
              <a:rPr lang="en-US" sz="2500" dirty="0" smtClean="0"/>
              <a:t>[3]</a:t>
            </a:r>
            <a:endParaRPr lang="en-US"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Source</a:t>
            </a:r>
          </a:p>
          <a:p>
            <a:pPr marL="0" indent="0">
              <a:buNone/>
            </a:pPr>
            <a:r>
              <a:rPr lang="en-US" dirty="0">
                <a:effectLst/>
                <a:latin typeface="Arial" panose="020B0604020202020204" pitchFamily="34" charset="0"/>
                <a:cs typeface="Arial" panose="020B0604020202020204" pitchFamily="34" charset="0"/>
              </a:rPr>
              <a:t>Benson, N. F., Floyd, R. G., </a:t>
            </a:r>
            <a:r>
              <a:rPr lang="en-US" dirty="0" err="1">
                <a:effectLst/>
                <a:latin typeface="Arial" panose="020B0604020202020204" pitchFamily="34" charset="0"/>
                <a:cs typeface="Arial" panose="020B0604020202020204" pitchFamily="34" charset="0"/>
              </a:rPr>
              <a:t>Kranzler</a:t>
            </a:r>
            <a:r>
              <a:rPr lang="en-US" dirty="0">
                <a:effectLst/>
                <a:latin typeface="Arial" panose="020B0604020202020204" pitchFamily="34" charset="0"/>
                <a:cs typeface="Arial" panose="020B0604020202020204" pitchFamily="34" charset="0"/>
              </a:rPr>
              <a:t>, J. H., Eckert, T. L., </a:t>
            </a:r>
            <a:r>
              <a:rPr lang="en-US" dirty="0" err="1">
                <a:effectLst/>
                <a:latin typeface="Arial" panose="020B0604020202020204" pitchFamily="34" charset="0"/>
                <a:cs typeface="Arial" panose="020B0604020202020204" pitchFamily="34" charset="0"/>
              </a:rPr>
              <a:t>Fefer</a:t>
            </a:r>
            <a:r>
              <a:rPr lang="en-US" dirty="0">
                <a:effectLst/>
                <a:latin typeface="Arial" panose="020B0604020202020204" pitchFamily="34" charset="0"/>
                <a:cs typeface="Arial" panose="020B0604020202020204" pitchFamily="34" charset="0"/>
              </a:rPr>
              <a:t>, S. A., &amp; Morgan, G. B. (2018). Test use and assessment practices of school psychologists in the United States: Findings from the 2017 National Survey. </a:t>
            </a:r>
            <a:r>
              <a:rPr lang="en-US" i="1" dirty="0">
                <a:effectLst/>
                <a:latin typeface="Arial" panose="020B0604020202020204" pitchFamily="34" charset="0"/>
                <a:cs typeface="Arial" panose="020B0604020202020204" pitchFamily="34" charset="0"/>
              </a:rPr>
              <a:t>Journal of School Psychology, 72, </a:t>
            </a:r>
            <a:r>
              <a:rPr lang="en-US" dirty="0">
                <a:effectLst/>
                <a:latin typeface="Arial" panose="020B0604020202020204" pitchFamily="34" charset="0"/>
                <a:cs typeface="Arial" panose="020B0604020202020204" pitchFamily="34" charset="0"/>
              </a:rPr>
              <a:t>29–48. doi:</a:t>
            </a:r>
            <a:r>
              <a:rPr lang="en-US" dirty="0">
                <a:effectLst/>
                <a:latin typeface="Arial" panose="020B0604020202020204" pitchFamily="34" charset="0"/>
                <a:cs typeface="Arial" panose="020B0604020202020204" pitchFamily="34" charset="0"/>
                <a:hlinkClick r:id="rId2" tooltip="Persistent link using digital object identifier"/>
              </a:rPr>
              <a:t>10.1016/j.jsp.2018.12.004</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637500"/>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sz="4500" dirty="0" smtClean="0"/>
              <a:t>Substitution, Proration, and Retest on the WPPSI–IV </a:t>
            </a:r>
            <a:r>
              <a:rPr lang="en-US" sz="2200" dirty="0" smtClean="0"/>
              <a:t>[1]</a:t>
            </a:r>
            <a:endParaRPr lang="en-US" sz="4500" dirty="0"/>
          </a:p>
        </p:txBody>
      </p:sp>
      <p:sp>
        <p:nvSpPr>
          <p:cNvPr id="3" name="Content Placeholder 2"/>
          <p:cNvSpPr>
            <a:spLocks noGrp="1"/>
          </p:cNvSpPr>
          <p:nvPr>
            <p:ph idx="1"/>
          </p:nvPr>
        </p:nvSpPr>
        <p:spPr>
          <a:xfrm>
            <a:off x="152400" y="1447800"/>
            <a:ext cx="8839200" cy="4525963"/>
          </a:xfrm>
        </p:spPr>
        <p:txBody>
          <a:bodyPr/>
          <a:lstStyle/>
          <a:p>
            <a:pPr>
              <a:buFont typeface="Arial" panose="020B0604020202020204" pitchFamily="34" charset="0"/>
              <a:buChar char="•"/>
              <a:defRPr/>
            </a:pPr>
            <a:r>
              <a:rPr lang="en-US" dirty="0" smtClean="0">
                <a:latin typeface="Arial" panose="020B0604020202020204" pitchFamily="34" charset="0"/>
                <a:cs typeface="Arial" panose="020B0604020202020204" pitchFamily="34" charset="0"/>
              </a:rPr>
              <a:t>Zhu et al. (2016) using the standardization data reported that substituting, prorating, and retesting resulted in </a:t>
            </a:r>
          </a:p>
          <a:p>
            <a:pPr lvl="1">
              <a:buFont typeface="Arial" panose="020B0604020202020204" pitchFamily="34" charset="0"/>
              <a:buChar char="•"/>
              <a:defRPr/>
            </a:pPr>
            <a:r>
              <a:rPr lang="en-US" sz="3200" dirty="0" smtClean="0">
                <a:latin typeface="Arial" panose="020B0604020202020204" pitchFamily="34" charset="0"/>
                <a:cs typeface="Arial" panose="020B0604020202020204" pitchFamily="34" charset="0"/>
              </a:rPr>
              <a:t>An increase of the FSIQ SEM by .61 to 1.92 points, a 20% to 64% increase</a:t>
            </a:r>
          </a:p>
          <a:p>
            <a:pPr lvl="1">
              <a:buFont typeface="Arial" panose="020B0604020202020204" pitchFamily="34" charset="0"/>
              <a:buChar char="•"/>
              <a:defRPr/>
            </a:pPr>
            <a:r>
              <a:rPr lang="en-US" sz="3200" dirty="0" smtClean="0">
                <a:latin typeface="Arial" panose="020B0604020202020204" pitchFamily="34" charset="0"/>
                <a:cs typeface="Arial" panose="020B0604020202020204" pitchFamily="34" charset="0"/>
              </a:rPr>
              <a:t>Wider confidence intervals by 1.2 to 3.8 IQ points</a:t>
            </a:r>
          </a:p>
          <a:p>
            <a:pPr lvl="1">
              <a:buFont typeface="Arial" panose="020B0604020202020204" pitchFamily="34" charset="0"/>
              <a:buChar char="•"/>
              <a:defRPr/>
            </a:pPr>
            <a:r>
              <a:rPr lang="en-US" sz="3200" dirty="0" smtClean="0">
                <a:latin typeface="Arial" panose="020B0604020202020204" pitchFamily="34" charset="0"/>
                <a:cs typeface="Arial" panose="020B0604020202020204" pitchFamily="34" charset="0"/>
              </a:rPr>
              <a:t>Misclassifications as high as 22%</a:t>
            </a:r>
          </a:p>
          <a:p>
            <a:pPr>
              <a:buFont typeface="Arial" panose="020B0604020202020204" pitchFamily="34" charset="0"/>
              <a:buChar char="•"/>
              <a:defRPr/>
            </a:pPr>
            <a:r>
              <a:rPr lang="en-US" sz="3000" dirty="0" smtClean="0">
                <a:latin typeface="Arial" panose="020B0604020202020204" pitchFamily="34" charset="0"/>
                <a:cs typeface="Arial" panose="020B0604020202020204" pitchFamily="34" charset="0"/>
              </a:rPr>
              <a:t>Conclusion: Substitution, proration, or retesting introduces additional measurement error</a:t>
            </a:r>
            <a:endParaRPr lang="en-US" sz="3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500" dirty="0" smtClean="0"/>
              <a:t>Substitution, Proration, and Retest on the WPPSI–IV </a:t>
            </a:r>
            <a:r>
              <a:rPr lang="en-US" sz="2200" dirty="0" smtClean="0"/>
              <a:t>[2]</a:t>
            </a:r>
            <a:endParaRPr lang="en-US" sz="4500" dirty="0"/>
          </a:p>
        </p:txBody>
      </p:sp>
      <p:sp>
        <p:nvSpPr>
          <p:cNvPr id="3" name="Content Placeholder 2"/>
          <p:cNvSpPr>
            <a:spLocks noGrp="1"/>
          </p:cNvSpPr>
          <p:nvPr>
            <p:ph idx="1"/>
          </p:nvPr>
        </p:nvSpPr>
        <p:spPr/>
        <p:txBody>
          <a:bodyPr/>
          <a:lstStyle/>
          <a:p>
            <a:pPr marL="0" indent="0">
              <a:buFont typeface="Wingdings" pitchFamily="2" charset="2"/>
              <a:buNone/>
              <a:defRPr/>
            </a:pPr>
            <a:r>
              <a:rPr lang="en-US" i="1" dirty="0" smtClean="0">
                <a:latin typeface="Arial" panose="020B0604020202020204" pitchFamily="34" charset="0"/>
                <a:cs typeface="Arial" panose="020B0604020202020204" pitchFamily="34" charset="0"/>
              </a:rPr>
              <a:t>Source:</a:t>
            </a:r>
          </a:p>
          <a:p>
            <a:pPr>
              <a:buFont typeface="Arial" panose="020B0604020202020204" pitchFamily="34" charset="0"/>
              <a:buChar char="•"/>
              <a:defRPr/>
            </a:pPr>
            <a:r>
              <a:rPr lang="en-US" dirty="0" smtClean="0">
                <a:latin typeface="Arial" panose="020B0604020202020204" pitchFamily="34" charset="0"/>
                <a:cs typeface="Arial" panose="020B0604020202020204" pitchFamily="34" charset="0"/>
              </a:rPr>
              <a:t>Zhu</a:t>
            </a:r>
            <a:r>
              <a:rPr lang="en-US" dirty="0">
                <a:latin typeface="Arial" panose="020B0604020202020204" pitchFamily="34" charset="0"/>
                <a:cs typeface="Arial" panose="020B0604020202020204" pitchFamily="34" charset="0"/>
              </a:rPr>
              <a:t>, J., </a:t>
            </a:r>
            <a:r>
              <a:rPr lang="en-US" dirty="0" err="1">
                <a:latin typeface="Arial" panose="020B0604020202020204" pitchFamily="34" charset="0"/>
                <a:cs typeface="Arial" panose="020B0604020202020204" pitchFamily="34" charset="0"/>
              </a:rPr>
              <a:t>Cayton</a:t>
            </a:r>
            <a:r>
              <a:rPr lang="en-US" dirty="0">
                <a:latin typeface="Arial" panose="020B0604020202020204" pitchFamily="34" charset="0"/>
                <a:cs typeface="Arial" panose="020B0604020202020204" pitchFamily="34" charset="0"/>
              </a:rPr>
              <a:t>, T. G., &amp; Chen, H. (2016). Substitution, proration, or a retest? The optimal strategy when standard administration of the WPPSI–IV is infeasible. </a:t>
            </a:r>
            <a:r>
              <a:rPr lang="en-US" i="1" dirty="0">
                <a:latin typeface="Arial" panose="020B0604020202020204" pitchFamily="34" charset="0"/>
                <a:cs typeface="Arial" panose="020B0604020202020204" pitchFamily="34" charset="0"/>
              </a:rPr>
              <a:t>Psychological Assessment. </a:t>
            </a:r>
            <a:r>
              <a:rPr lang="en-US" dirty="0">
                <a:latin typeface="Arial" panose="020B0604020202020204" pitchFamily="34" charset="0"/>
                <a:cs typeface="Arial" panose="020B0604020202020204" pitchFamily="34" charset="0"/>
              </a:rPr>
              <a:t>Advance online publication. </a:t>
            </a:r>
            <a:r>
              <a:rPr lang="en-US" dirty="0" smtClean="0">
                <a:latin typeface="Arial" panose="020B0604020202020204" pitchFamily="34" charset="0"/>
                <a:cs typeface="Arial" panose="020B0604020202020204" pitchFamily="34" charset="0"/>
              </a:rPr>
              <a:t>doi:10.1037/pas0000272</a:t>
            </a:r>
          </a:p>
        </p:txBody>
      </p:sp>
    </p:spTree>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500" dirty="0" smtClean="0"/>
              <a:t>Substitution, Proration, and Retest on the WPPSI–IV </a:t>
            </a:r>
            <a:r>
              <a:rPr lang="en-US" sz="2200" dirty="0" smtClean="0"/>
              <a:t>[3]</a:t>
            </a:r>
            <a:endParaRPr lang="en-US" sz="4500" dirty="0"/>
          </a:p>
        </p:txBody>
      </p:sp>
      <p:sp>
        <p:nvSpPr>
          <p:cNvPr id="3" name="Content Placeholder 2"/>
          <p:cNvSpPr>
            <a:spLocks noGrp="1"/>
          </p:cNvSpPr>
          <p:nvPr>
            <p:ph idx="1"/>
          </p:nvPr>
        </p:nvSpPr>
        <p:spPr/>
        <p:txBody>
          <a:bodyPr/>
          <a:lstStyle/>
          <a:p>
            <a:pPr marL="0" indent="0">
              <a:buFont typeface="Wingdings" pitchFamily="2" charset="2"/>
              <a:buNone/>
              <a:defRPr/>
            </a:pPr>
            <a:r>
              <a:rPr lang="en-US" i="1" dirty="0" smtClean="0">
                <a:latin typeface="Arial" panose="020B0604020202020204" pitchFamily="34" charset="0"/>
                <a:cs typeface="Arial" panose="020B0604020202020204" pitchFamily="34" charset="0"/>
              </a:rPr>
              <a:t>Source:</a:t>
            </a:r>
          </a:p>
          <a:p>
            <a:pPr>
              <a:buFont typeface="Arial" panose="020B0604020202020204" pitchFamily="34" charset="0"/>
              <a:buChar char="•"/>
              <a:defRPr/>
            </a:pPr>
            <a:r>
              <a:rPr lang="en-US" dirty="0" smtClean="0">
                <a:latin typeface="Arial" panose="020B0604020202020204" pitchFamily="34" charset="0"/>
                <a:cs typeface="Arial" panose="020B0604020202020204" pitchFamily="34" charset="0"/>
              </a:rPr>
              <a:t>Original paper was given at the American Psychological Association, July 2013 in Honolulu, HI (Zhu and </a:t>
            </a:r>
            <a:r>
              <a:rPr lang="en-US" dirty="0" err="1" smtClean="0">
                <a:latin typeface="Arial" panose="020B0604020202020204" pitchFamily="34" charset="0"/>
                <a:cs typeface="Arial" panose="020B0604020202020204" pitchFamily="34" charset="0"/>
              </a:rPr>
              <a:t>Cayton</a:t>
            </a:r>
            <a:r>
              <a:rPr lang="en-US" dirty="0" smtClean="0">
                <a:latin typeface="Arial" panose="020B0604020202020204" pitchFamily="34" charset="0"/>
                <a:cs typeface="Arial" panose="020B0604020202020204" pitchFamily="34" charset="0"/>
              </a:rPr>
              <a:t>, 2013; reference in text)</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5600" dirty="0" smtClean="0"/>
              <a:t>Potential Problems in Administering the WISC–V</a:t>
            </a:r>
            <a:r>
              <a:rPr lang="en-US" sz="2200" dirty="0" smtClean="0"/>
              <a:t>[1]</a:t>
            </a:r>
            <a:endParaRPr lang="en-US" sz="2200" dirty="0"/>
          </a:p>
        </p:txBody>
      </p:sp>
      <p:sp>
        <p:nvSpPr>
          <p:cNvPr id="3" name="Content Placeholder 2"/>
          <p:cNvSpPr>
            <a:spLocks noGrp="1"/>
          </p:cNvSpPr>
          <p:nvPr>
            <p:ph idx="1"/>
          </p:nvPr>
        </p:nvSpPr>
        <p:spPr>
          <a:xfrm>
            <a:off x="457200" y="1676400"/>
            <a:ext cx="8229600" cy="4297363"/>
          </a:xfrm>
        </p:spPr>
        <p:txBody>
          <a:bodyPr>
            <a:noAutofit/>
          </a:bodyPr>
          <a:lstStyle/>
          <a:p>
            <a:pPr marL="0" indent="0">
              <a:buFont typeface="Wingdings" pitchFamily="2" charset="2"/>
              <a:buNone/>
              <a:defRPr/>
            </a:pPr>
            <a:r>
              <a:rPr lang="en-US" dirty="0" smtClean="0">
                <a:latin typeface="Arial" panose="020B0604020202020204" pitchFamily="34" charset="0"/>
                <a:cs typeface="Arial" panose="020B0604020202020204" pitchFamily="34" charset="0"/>
              </a:rPr>
              <a:t>McDermott </a:t>
            </a:r>
            <a:r>
              <a:rPr lang="en-US" dirty="0">
                <a:latin typeface="Arial" panose="020B0604020202020204" pitchFamily="34" charset="0"/>
                <a:cs typeface="Arial" panose="020B0604020202020204" pitchFamily="34" charset="0"/>
              </a:rPr>
              <a:t>et al. (</a:t>
            </a:r>
            <a:r>
              <a:rPr lang="en-US" dirty="0" smtClean="0">
                <a:latin typeface="Arial" panose="020B0604020202020204" pitchFamily="34" charset="0"/>
                <a:cs typeface="Arial" panose="020B0604020202020204" pitchFamily="34" charset="0"/>
              </a:rPr>
              <a:t>2014; not in text) </a:t>
            </a:r>
            <a:r>
              <a:rPr lang="en-US" dirty="0">
                <a:latin typeface="Arial" panose="020B0604020202020204" pitchFamily="34" charset="0"/>
                <a:cs typeface="Arial" panose="020B0604020202020204" pitchFamily="34" charset="0"/>
              </a:rPr>
              <a:t>pointed out that: </a:t>
            </a:r>
          </a:p>
          <a:p>
            <a:pPr>
              <a:defRPr/>
            </a:pPr>
            <a:r>
              <a:rPr lang="en-US" dirty="0">
                <a:latin typeface="Arial" panose="020B0604020202020204" pitchFamily="34" charset="0"/>
                <a:cs typeface="Arial" panose="020B0604020202020204" pitchFamily="34" charset="0"/>
              </a:rPr>
              <a:t>Compromised administration and scoring is not unique to cognitive tests</a:t>
            </a:r>
          </a:p>
          <a:p>
            <a:pPr>
              <a:defRPr/>
            </a:pPr>
            <a:r>
              <a:rPr lang="en-US" dirty="0">
                <a:latin typeface="Arial" panose="020B0604020202020204" pitchFamily="34" charset="0"/>
                <a:cs typeface="Arial" panose="020B0604020202020204" pitchFamily="34" charset="0"/>
              </a:rPr>
              <a:t>It is endemic to psychological assessment in general and affects  a broad collection of measuring devices</a:t>
            </a:r>
          </a:p>
          <a:p>
            <a:pPr>
              <a:defRPr/>
            </a:pPr>
            <a:r>
              <a:rPr lang="en-US" dirty="0">
                <a:latin typeface="Arial" panose="020B0604020202020204" pitchFamily="34" charset="0"/>
                <a:cs typeface="Arial" panose="020B0604020202020204" pitchFamily="34" charset="0"/>
              </a:rPr>
              <a:t>Characteristics of the </a:t>
            </a:r>
            <a:r>
              <a:rPr lang="en-US" dirty="0" smtClean="0">
                <a:latin typeface="Arial" panose="020B0604020202020204" pitchFamily="34" charset="0"/>
                <a:cs typeface="Arial" panose="020B0604020202020204" pitchFamily="34" charset="0"/>
              </a:rPr>
              <a:t>evaluator, </a:t>
            </a:r>
            <a:r>
              <a:rPr lang="en-US" dirty="0">
                <a:latin typeface="Arial" panose="020B0604020202020204" pitchFamily="34" charset="0"/>
                <a:cs typeface="Arial" panose="020B0604020202020204" pitchFamily="34" charset="0"/>
              </a:rPr>
              <a:t>examinee, or </a:t>
            </a:r>
            <a:r>
              <a:rPr lang="en-US" dirty="0" smtClean="0">
                <a:latin typeface="Arial" panose="020B0604020202020204" pitchFamily="34" charset="0"/>
                <a:cs typeface="Arial" panose="020B0604020202020204" pitchFamily="34" charset="0"/>
              </a:rPr>
              <a:t>evaluator–examinee </a:t>
            </a:r>
            <a:r>
              <a:rPr lang="en-US" dirty="0">
                <a:latin typeface="Arial" panose="020B0604020202020204" pitchFamily="34" charset="0"/>
                <a:cs typeface="Arial" panose="020B0604020202020204" pitchFamily="34" charset="0"/>
              </a:rPr>
              <a:t>relationship also affect </a:t>
            </a:r>
            <a:r>
              <a:rPr lang="en-US" dirty="0" smtClean="0">
                <a:latin typeface="Arial" panose="020B0604020202020204" pitchFamily="34" charset="0"/>
                <a:cs typeface="Arial" panose="020B0604020202020204" pitchFamily="34" charset="0"/>
              </a:rPr>
              <a:t>test results</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5600" dirty="0" smtClean="0"/>
              <a:t>Potential Problems in Administering the WISC–V </a:t>
            </a:r>
            <a:r>
              <a:rPr lang="en-US" sz="2200" dirty="0" smtClean="0"/>
              <a:t>[2]</a:t>
            </a:r>
            <a:endParaRPr lang="en-US" sz="2200" dirty="0"/>
          </a:p>
        </p:txBody>
      </p:sp>
      <p:sp>
        <p:nvSpPr>
          <p:cNvPr id="3" name="Content Placeholder 2"/>
          <p:cNvSpPr>
            <a:spLocks noGrp="1"/>
          </p:cNvSpPr>
          <p:nvPr>
            <p:ph idx="1"/>
          </p:nvPr>
        </p:nvSpPr>
        <p:spPr>
          <a:xfrm>
            <a:off x="457200" y="1828800"/>
            <a:ext cx="8229600" cy="4297363"/>
          </a:xfrm>
        </p:spPr>
        <p:txBody>
          <a:bodyPr>
            <a:noAutofit/>
          </a:bodyPr>
          <a:lstStyle/>
          <a:p>
            <a:pPr marL="0" indent="0">
              <a:buFont typeface="Wingdings" pitchFamily="2" charset="2"/>
              <a:buNone/>
              <a:defRPr/>
            </a:pPr>
            <a:r>
              <a:rPr lang="en-US" dirty="0" smtClean="0">
                <a:latin typeface="Arial" panose="020B0604020202020204" pitchFamily="34" charset="0"/>
                <a:cs typeface="Arial" panose="020B0604020202020204" pitchFamily="34" charset="0"/>
              </a:rPr>
              <a:t>McDermott </a:t>
            </a:r>
            <a:r>
              <a:rPr lang="en-US" dirty="0">
                <a:latin typeface="Arial" panose="020B0604020202020204" pitchFamily="34" charset="0"/>
                <a:cs typeface="Arial" panose="020B0604020202020204" pitchFamily="34" charset="0"/>
              </a:rPr>
              <a:t>et al. (2014) </a:t>
            </a:r>
            <a:r>
              <a:rPr lang="en-US" dirty="0" smtClean="0">
                <a:latin typeface="Arial" panose="020B0604020202020204" pitchFamily="34" charset="0"/>
                <a:cs typeface="Arial" panose="020B0604020202020204" pitchFamily="34" charset="0"/>
              </a:rPr>
              <a:t>pointed out that: (</a:t>
            </a:r>
            <a:r>
              <a:rPr lang="en-US" i="1" dirty="0" smtClean="0">
                <a:latin typeface="Arial" panose="020B0604020202020204" pitchFamily="34" charset="0"/>
                <a:cs typeface="Arial" panose="020B0604020202020204" pitchFamily="34" charset="0"/>
              </a:rPr>
              <a:t>Cont.</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defRPr/>
            </a:pPr>
            <a:r>
              <a:rPr lang="en-US" dirty="0" err="1" smtClean="0">
                <a:latin typeface="Arial" panose="020B0604020202020204" pitchFamily="34" charset="0"/>
                <a:cs typeface="Arial" panose="020B0604020202020204" pitchFamily="34" charset="0"/>
              </a:rPr>
              <a:t>Terman</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r>
              <a:rPr lang="en-US" dirty="0" smtClean="0">
                <a:latin typeface="Arial" panose="020B0604020202020204" pitchFamily="34" charset="0"/>
                <a:cs typeface="Arial" panose="020B0604020202020204" pitchFamily="34" charset="0"/>
              </a:rPr>
              <a:t>1918) </a:t>
            </a:r>
            <a:r>
              <a:rPr lang="en-US" dirty="0">
                <a:latin typeface="Arial" panose="020B0604020202020204" pitchFamily="34" charset="0"/>
                <a:cs typeface="Arial" panose="020B0604020202020204" pitchFamily="34" charset="0"/>
              </a:rPr>
              <a:t>said that “there are innumerable sources of error in giving and scoring mental tests of whatever kind” (p. 33</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sz="5600" dirty="0" smtClean="0"/>
              <a:t>Potential Problems in Administering the WISC–V </a:t>
            </a:r>
            <a:r>
              <a:rPr lang="en-US" sz="2200" dirty="0" smtClean="0"/>
              <a:t>[3]</a:t>
            </a:r>
            <a:endParaRPr lang="en-US" sz="2200" dirty="0"/>
          </a:p>
        </p:txBody>
      </p:sp>
      <p:sp>
        <p:nvSpPr>
          <p:cNvPr id="3" name="Content Placeholder 2"/>
          <p:cNvSpPr>
            <a:spLocks noGrp="1"/>
          </p:cNvSpPr>
          <p:nvPr>
            <p:ph idx="1"/>
          </p:nvPr>
        </p:nvSpPr>
        <p:spPr/>
        <p:txBody>
          <a:bodyPr>
            <a:noAutofit/>
          </a:bodyPr>
          <a:lstStyle/>
          <a:p>
            <a:pPr marL="0" indent="0">
              <a:buFont typeface="Wingdings" pitchFamily="2" charset="2"/>
              <a:buNone/>
              <a:defRPr/>
            </a:pPr>
            <a:r>
              <a:rPr lang="en-US" i="1" dirty="0" smtClean="0">
                <a:latin typeface="Arial" panose="020B0604020202020204" pitchFamily="34" charset="0"/>
                <a:cs typeface="Arial" panose="020B0604020202020204" pitchFamily="34" charset="0"/>
              </a:rPr>
              <a:t>Sources</a:t>
            </a:r>
            <a:r>
              <a:rPr lang="en-US" dirty="0" smtClean="0">
                <a:latin typeface="Arial" panose="020B0604020202020204" pitchFamily="34" charset="0"/>
                <a:cs typeface="Arial" panose="020B0604020202020204" pitchFamily="34" charset="0"/>
              </a:rPr>
              <a:t>:</a:t>
            </a:r>
          </a:p>
          <a:p>
            <a:pPr>
              <a:defRPr/>
            </a:pPr>
            <a:r>
              <a:rPr lang="en-US" dirty="0">
                <a:latin typeface="Arial" panose="020B0604020202020204" pitchFamily="34" charset="0"/>
                <a:cs typeface="Arial" panose="020B0604020202020204" pitchFamily="34" charset="0"/>
              </a:rPr>
              <a:t>McDermott, P. A., Watkins, M. W., &amp; </a:t>
            </a:r>
            <a:r>
              <a:rPr lang="en-US" dirty="0" err="1">
                <a:latin typeface="Arial" panose="020B0604020202020204" pitchFamily="34" charset="0"/>
                <a:cs typeface="Arial" panose="020B0604020202020204" pitchFamily="34" charset="0"/>
              </a:rPr>
              <a:t>Rhoad</a:t>
            </a:r>
            <a:r>
              <a:rPr lang="en-US" dirty="0">
                <a:latin typeface="Arial" panose="020B0604020202020204" pitchFamily="34" charset="0"/>
                <a:cs typeface="Arial" panose="020B0604020202020204" pitchFamily="34" charset="0"/>
              </a:rPr>
              <a:t>, A. M. (2014). Whose IQ is it? Assessor bias variance in high-stakes psychological assessment. </a:t>
            </a:r>
            <a:r>
              <a:rPr lang="en-US" i="1" dirty="0">
                <a:latin typeface="Arial" panose="020B0604020202020204" pitchFamily="34" charset="0"/>
                <a:cs typeface="Arial" panose="020B0604020202020204" pitchFamily="34" charset="0"/>
              </a:rPr>
              <a:t>Psychological Assessment, 26</a:t>
            </a:r>
            <a:r>
              <a:rPr lang="en-US" dirty="0">
                <a:latin typeface="Arial" panose="020B0604020202020204" pitchFamily="34" charset="0"/>
                <a:cs typeface="Arial" panose="020B0604020202020204" pitchFamily="34" charset="0"/>
              </a:rPr>
              <a:t>(1)</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207–214. </a:t>
            </a:r>
            <a:r>
              <a:rPr lang="en-US" dirty="0" smtClean="0">
                <a:latin typeface="Arial" panose="020B0604020202020204" pitchFamily="34" charset="0"/>
                <a:cs typeface="Arial" panose="020B0604020202020204" pitchFamily="34" charset="0"/>
              </a:rPr>
              <a:t>doi:10.1037/a0034832</a:t>
            </a:r>
          </a:p>
          <a:p>
            <a:pPr>
              <a:defRPr/>
            </a:pPr>
            <a:r>
              <a:rPr lang="en-US" dirty="0" err="1">
                <a:latin typeface="Arial" panose="020B0604020202020204" pitchFamily="34" charset="0"/>
                <a:cs typeface="Arial" panose="020B0604020202020204" pitchFamily="34" charset="0"/>
              </a:rPr>
              <a:t>Terman</a:t>
            </a:r>
            <a:r>
              <a:rPr lang="en-US" dirty="0">
                <a:latin typeface="Arial" panose="020B0604020202020204" pitchFamily="34" charset="0"/>
                <a:cs typeface="Arial" panose="020B0604020202020204" pitchFamily="34" charset="0"/>
              </a:rPr>
              <a:t>, L. M. (1918). Errors in scoring </a:t>
            </a:r>
            <a:r>
              <a:rPr lang="en-US" dirty="0" err="1">
                <a:latin typeface="Arial" panose="020B0604020202020204" pitchFamily="34" charset="0"/>
                <a:cs typeface="Arial" panose="020B0604020202020204" pitchFamily="34" charset="0"/>
              </a:rPr>
              <a:t>Binet</a:t>
            </a:r>
            <a:r>
              <a:rPr lang="en-US" dirty="0">
                <a:latin typeface="Arial" panose="020B0604020202020204" pitchFamily="34" charset="0"/>
                <a:cs typeface="Arial" panose="020B0604020202020204" pitchFamily="34" charset="0"/>
              </a:rPr>
              <a:t> tests. </a:t>
            </a:r>
            <a:r>
              <a:rPr lang="en-US" i="1" dirty="0">
                <a:latin typeface="Arial" panose="020B0604020202020204" pitchFamily="34" charset="0"/>
                <a:cs typeface="Arial" panose="020B0604020202020204" pitchFamily="34" charset="0"/>
              </a:rPr>
              <a:t>Psychological </a:t>
            </a:r>
            <a:r>
              <a:rPr lang="en-US" i="1" dirty="0" smtClean="0">
                <a:latin typeface="Arial" panose="020B0604020202020204" pitchFamily="34" charset="0"/>
                <a:cs typeface="Arial" panose="020B0604020202020204" pitchFamily="34" charset="0"/>
              </a:rPr>
              <a:t>Clinic, 12</a:t>
            </a:r>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33–39.</a:t>
            </a:r>
          </a:p>
        </p:txBody>
      </p:sp>
    </p:spTree>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a:xfrm>
            <a:off x="457200" y="457200"/>
            <a:ext cx="8229600" cy="1143000"/>
          </a:xfrm>
        </p:spPr>
        <p:txBody>
          <a:bodyPr/>
          <a:lstStyle/>
          <a:p>
            <a:pPr eaLnBrk="1" hangingPunct="1">
              <a:defRPr/>
            </a:pPr>
            <a:r>
              <a:rPr lang="en-US" altLang="en-US" sz="5000" dirty="0" smtClean="0"/>
              <a:t>Strengths of WISC</a:t>
            </a:r>
            <a:r>
              <a:rPr lang="en-US" sz="5000" dirty="0" smtClean="0"/>
              <a:t>–</a:t>
            </a:r>
            <a:r>
              <a:rPr lang="en-US" altLang="en-US" sz="5000" dirty="0" smtClean="0"/>
              <a:t>V </a:t>
            </a:r>
            <a:r>
              <a:rPr lang="en-US" altLang="en-US" sz="2200" dirty="0" smtClean="0"/>
              <a:t>(p. 332)</a:t>
            </a:r>
          </a:p>
        </p:txBody>
      </p:sp>
      <p:sp>
        <p:nvSpPr>
          <p:cNvPr id="131074" name="Rectangle 3"/>
          <p:cNvSpPr>
            <a:spLocks noGrp="1" noChangeArrowheads="1"/>
          </p:cNvSpPr>
          <p:nvPr>
            <p:ph idx="1"/>
          </p:nvPr>
        </p:nvSpPr>
        <p:spPr>
          <a:xfrm>
            <a:off x="457200" y="1600200"/>
            <a:ext cx="8305800" cy="4525963"/>
          </a:xfrm>
        </p:spPr>
        <p:txBody>
          <a:bodyPr/>
          <a:lstStyle/>
          <a:p>
            <a:pPr marL="514350" indent="-514350" eaLnBrk="1" hangingPunct="1">
              <a:spcBef>
                <a:spcPts val="800"/>
              </a:spcBef>
              <a:buFont typeface="Calibri" pitchFamily="34" charset="0"/>
              <a:buAutoNum type="arabicPeriod"/>
              <a:defRPr/>
            </a:pPr>
            <a:r>
              <a:rPr lang="en-US" altLang="en-US" dirty="0" smtClean="0">
                <a:latin typeface="Arial" panose="020B0604020202020204" pitchFamily="34" charset="0"/>
                <a:cs typeface="Arial" panose="020B0604020202020204" pitchFamily="34" charset="0"/>
              </a:rPr>
              <a:t>Excellent standardization</a:t>
            </a:r>
          </a:p>
          <a:p>
            <a:pPr marL="514350" indent="-514350" eaLnBrk="1" hangingPunct="1">
              <a:spcBef>
                <a:spcPts val="800"/>
              </a:spcBef>
              <a:buFont typeface="Calibri" pitchFamily="34" charset="0"/>
              <a:buAutoNum type="arabicPeriod"/>
              <a:defRPr/>
            </a:pPr>
            <a:r>
              <a:rPr lang="en-US" altLang="en-US" dirty="0" smtClean="0">
                <a:latin typeface="Arial" panose="020B0604020202020204" pitchFamily="34" charset="0"/>
                <a:cs typeface="Arial" panose="020B0604020202020204" pitchFamily="34" charset="0"/>
              </a:rPr>
              <a:t>Good overall psychometric properties </a:t>
            </a:r>
          </a:p>
          <a:p>
            <a:pPr marL="514350" indent="-514350" eaLnBrk="1" hangingPunct="1">
              <a:spcBef>
                <a:spcPts val="800"/>
              </a:spcBef>
              <a:buFont typeface="Calibri" pitchFamily="34" charset="0"/>
              <a:buAutoNum type="arabicPeriod"/>
              <a:defRPr/>
            </a:pPr>
            <a:r>
              <a:rPr lang="en-US" altLang="en-US" dirty="0" smtClean="0">
                <a:latin typeface="Arial" panose="020B0604020202020204" pitchFamily="34" charset="0"/>
                <a:cs typeface="Arial" panose="020B0604020202020204" pitchFamily="34" charset="0"/>
              </a:rPr>
              <a:t>Useful diagnostic information </a:t>
            </a:r>
          </a:p>
          <a:p>
            <a:pPr marL="514350" indent="-514350" eaLnBrk="1" hangingPunct="1">
              <a:spcBef>
                <a:spcPts val="800"/>
              </a:spcBef>
              <a:buFont typeface="Calibri" pitchFamily="34" charset="0"/>
              <a:buAutoNum type="arabicPeriod"/>
              <a:defRPr/>
            </a:pPr>
            <a:r>
              <a:rPr lang="en-US" altLang="en-US" dirty="0" smtClean="0">
                <a:latin typeface="Arial" panose="020B0604020202020204" pitchFamily="34" charset="0"/>
                <a:cs typeface="Arial" panose="020B0604020202020204" pitchFamily="34" charset="0"/>
              </a:rPr>
              <a:t>Good administration procedures</a:t>
            </a:r>
          </a:p>
          <a:p>
            <a:pPr marL="514350" indent="-514350" eaLnBrk="1" hangingPunct="1">
              <a:spcBef>
                <a:spcPts val="800"/>
              </a:spcBef>
              <a:buFont typeface="Calibri" pitchFamily="34" charset="0"/>
              <a:buAutoNum type="arabicPeriod"/>
              <a:defRPr/>
            </a:pPr>
            <a:r>
              <a:rPr lang="en-US" altLang="en-US" dirty="0" smtClean="0">
                <a:latin typeface="Arial" panose="020B0604020202020204" pitchFamily="34" charset="0"/>
                <a:cs typeface="Arial" panose="020B0604020202020204" pitchFamily="34" charset="0"/>
              </a:rPr>
              <a:t>Good manuals and interesting test materials</a:t>
            </a:r>
          </a:p>
          <a:p>
            <a:pPr marL="514350" indent="-514350" eaLnBrk="1" hangingPunct="1">
              <a:spcBef>
                <a:spcPts val="800"/>
              </a:spcBef>
              <a:buFont typeface="Calibri" pitchFamily="34" charset="0"/>
              <a:buAutoNum type="arabicPeriod"/>
              <a:defRPr/>
            </a:pPr>
            <a:r>
              <a:rPr lang="en-US" altLang="en-US" dirty="0" smtClean="0">
                <a:latin typeface="Arial" panose="020B0604020202020204" pitchFamily="34" charset="0"/>
                <a:cs typeface="Arial" panose="020B0604020202020204" pitchFamily="34" charset="0"/>
              </a:rPr>
              <a:t>Helpful scoring criteria</a:t>
            </a:r>
          </a:p>
          <a:p>
            <a:pPr marL="514350" indent="-514350" eaLnBrk="1" hangingPunct="1">
              <a:spcBef>
                <a:spcPts val="800"/>
              </a:spcBef>
              <a:buFont typeface="Calibri" pitchFamily="34" charset="0"/>
              <a:buAutoNum type="arabicPeriod"/>
              <a:defRPr/>
            </a:pPr>
            <a:r>
              <a:rPr lang="en-US" dirty="0" smtClean="0">
                <a:latin typeface="Arial" panose="020B0604020202020204" pitchFamily="34" charset="0"/>
                <a:cs typeface="Arial" panose="020B0604020202020204" pitchFamily="34" charset="0"/>
              </a:rPr>
              <a:t>Usefulness for children with some disabilities</a:t>
            </a:r>
            <a:endParaRPr lang="en-US" alt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304800"/>
            <a:ext cx="8229600" cy="1143000"/>
          </a:xfrm>
        </p:spPr>
        <p:txBody>
          <a:bodyPr>
            <a:normAutofit fontScale="90000"/>
          </a:bodyPr>
          <a:lstStyle/>
          <a:p>
            <a:pPr eaLnBrk="1" fontAlgn="auto" hangingPunct="1">
              <a:spcAft>
                <a:spcPts val="0"/>
              </a:spcAft>
              <a:defRPr/>
            </a:pPr>
            <a:r>
              <a:rPr lang="en-US" altLang="en-US" sz="5600" dirty="0" smtClean="0"/>
              <a:t>Limitations of WISC</a:t>
            </a:r>
            <a:r>
              <a:rPr lang="en-US" sz="5400" dirty="0" smtClean="0"/>
              <a:t>–</a:t>
            </a:r>
            <a:r>
              <a:rPr lang="en-US" altLang="en-US" sz="5600" dirty="0" smtClean="0"/>
              <a:t>V</a:t>
            </a:r>
            <a:r>
              <a:rPr lang="en-US" altLang="en-US" sz="2800" dirty="0" smtClean="0"/>
              <a:t> [1]</a:t>
            </a:r>
            <a:br>
              <a:rPr lang="en-US" altLang="en-US" sz="2800" dirty="0" smtClean="0"/>
            </a:br>
            <a:r>
              <a:rPr lang="en-US" altLang="en-US" sz="2800" dirty="0" smtClean="0"/>
              <a:t>(pp. 332</a:t>
            </a:r>
            <a:r>
              <a:rPr lang="en-US" sz="2800" dirty="0" smtClean="0"/>
              <a:t>–</a:t>
            </a:r>
            <a:r>
              <a:rPr lang="en-US" altLang="en-US" sz="2800" dirty="0" smtClean="0"/>
              <a:t>333)</a:t>
            </a:r>
          </a:p>
        </p:txBody>
      </p:sp>
      <p:sp>
        <p:nvSpPr>
          <p:cNvPr id="158723" name="Rectangle 3"/>
          <p:cNvSpPr>
            <a:spLocks noGrp="1" noChangeArrowheads="1"/>
          </p:cNvSpPr>
          <p:nvPr>
            <p:ph idx="1"/>
          </p:nvPr>
        </p:nvSpPr>
        <p:spPr>
          <a:xfrm>
            <a:off x="533400" y="1600200"/>
            <a:ext cx="7620000" cy="4800600"/>
          </a:xfrm>
        </p:spPr>
        <p:txBody>
          <a:bodyPr>
            <a:noAutofit/>
          </a:bodyPr>
          <a:lstStyle/>
          <a:p>
            <a:pPr marL="514350" indent="-514350" eaLnBrk="1" fontAlgn="auto" hangingPunct="1">
              <a:spcBef>
                <a:spcPts val="800"/>
              </a:spcBef>
              <a:spcAft>
                <a:spcPts val="0"/>
              </a:spcAft>
              <a:buClr>
                <a:srgbClr val="FFC000"/>
              </a:buClr>
              <a:buFont typeface="Wingdings 2"/>
              <a:buAutoNum type="arabicPeriod"/>
              <a:defRPr/>
            </a:pPr>
            <a:r>
              <a:rPr lang="en-US" dirty="0" smtClean="0">
                <a:latin typeface="Arial" panose="020B0604020202020204" pitchFamily="34" charset="0"/>
                <a:cs typeface="Arial" panose="020B0604020202020204" pitchFamily="34" charset="0"/>
              </a:rPr>
              <a:t>Limited </a:t>
            </a:r>
            <a:r>
              <a:rPr lang="en-US" dirty="0">
                <a:latin typeface="Arial" panose="020B0604020202020204" pitchFamily="34" charset="0"/>
                <a:cs typeface="Arial" panose="020B0604020202020204" pitchFamily="34" charset="0"/>
              </a:rPr>
              <a:t>breadth of coverage of the </a:t>
            </a:r>
            <a:r>
              <a:rPr lang="en-US" dirty="0" smtClean="0">
                <a:latin typeface="Arial" panose="020B0604020202020204" pitchFamily="34" charset="0"/>
                <a:cs typeface="Arial" panose="020B0604020202020204" pitchFamily="34" charset="0"/>
              </a:rPr>
              <a:t>FSIQ</a:t>
            </a:r>
          </a:p>
          <a:p>
            <a:pPr marL="514350" indent="-514350" eaLnBrk="1" fontAlgn="auto" hangingPunct="1">
              <a:spcBef>
                <a:spcPts val="800"/>
              </a:spcBef>
              <a:spcAft>
                <a:spcPts val="0"/>
              </a:spcAft>
              <a:buClr>
                <a:srgbClr val="FFC000"/>
              </a:buClr>
              <a:buFont typeface="Wingdings 2"/>
              <a:buAutoNum type="arabicPeriod"/>
              <a:defRPr/>
            </a:pPr>
            <a:r>
              <a:rPr lang="en-US" dirty="0" smtClean="0">
                <a:latin typeface="Arial" panose="020B0604020202020204" pitchFamily="34" charset="0"/>
                <a:cs typeface="Arial" panose="020B0604020202020204" pitchFamily="34" charset="0"/>
              </a:rPr>
              <a:t>Failure to provide conversion tables when substitutions are made</a:t>
            </a:r>
          </a:p>
          <a:p>
            <a:pPr marL="514350" indent="-514350" eaLnBrk="1" fontAlgn="auto" hangingPunct="1">
              <a:spcBef>
                <a:spcPts val="800"/>
              </a:spcBef>
              <a:spcAft>
                <a:spcPts val="0"/>
              </a:spcAft>
              <a:buClr>
                <a:srgbClr val="FFC000"/>
              </a:buClr>
              <a:buFont typeface="Arial" panose="020B0604020202020204" pitchFamily="34" charset="0"/>
              <a:buAutoNum type="arabicPeriod"/>
              <a:defRPr/>
            </a:pPr>
            <a:r>
              <a:rPr lang="en-US" dirty="0">
                <a:latin typeface="Arial" panose="020B0604020202020204" pitchFamily="34" charset="0"/>
                <a:cs typeface="Arial" panose="020B0604020202020204" pitchFamily="34" charset="0"/>
              </a:rPr>
              <a:t>Failure to provide a psychometric basis for requiring raw scores of 1 in order to compute FSIQ</a:t>
            </a:r>
          </a:p>
          <a:p>
            <a:pPr marL="514350" indent="-514350" eaLnBrk="1" fontAlgn="auto" hangingPunct="1">
              <a:spcBef>
                <a:spcPts val="800"/>
              </a:spcBef>
              <a:spcAft>
                <a:spcPts val="0"/>
              </a:spcAft>
              <a:buClr>
                <a:srgbClr val="FFC000"/>
              </a:buClr>
              <a:buFont typeface="Arial" panose="020B0604020202020204" pitchFamily="34" charset="0"/>
              <a:buAutoNum type="arabicPeriod"/>
              <a:defRPr/>
            </a:pPr>
            <a:r>
              <a:rPr lang="en-US" dirty="0">
                <a:latin typeface="Arial" panose="020B0604020202020204" pitchFamily="34" charset="0"/>
                <a:cs typeface="Arial" panose="020B0604020202020204" pitchFamily="34" charset="0"/>
              </a:rPr>
              <a:t>Limited range of </a:t>
            </a:r>
            <a:r>
              <a:rPr lang="en-US" dirty="0" smtClean="0">
                <a:latin typeface="Arial" panose="020B0604020202020204" pitchFamily="34" charset="0"/>
                <a:cs typeface="Arial" panose="020B0604020202020204" pitchFamily="34" charset="0"/>
              </a:rPr>
              <a:t>scores </a:t>
            </a:r>
            <a:r>
              <a:rPr lang="en-US" dirty="0">
                <a:latin typeface="Arial" panose="020B0604020202020204" pitchFamily="34" charset="0"/>
                <a:cs typeface="Arial" panose="020B0604020202020204" pitchFamily="34" charset="0"/>
              </a:rPr>
              <a:t>for extremely low or high </a:t>
            </a:r>
            <a:r>
              <a:rPr lang="en-US" dirty="0" smtClean="0">
                <a:latin typeface="Arial" panose="020B0604020202020204" pitchFamily="34" charset="0"/>
                <a:cs typeface="Arial" panose="020B0604020202020204" pitchFamily="34" charset="0"/>
              </a:rPr>
              <a:t>functioning children</a:t>
            </a:r>
          </a:p>
        </p:txBody>
      </p:sp>
    </p:spTree>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304800"/>
            <a:ext cx="8229600" cy="1143000"/>
          </a:xfrm>
        </p:spPr>
        <p:txBody>
          <a:bodyPr>
            <a:normAutofit fontScale="90000"/>
          </a:bodyPr>
          <a:lstStyle/>
          <a:p>
            <a:pPr eaLnBrk="1" fontAlgn="auto" hangingPunct="1">
              <a:spcAft>
                <a:spcPts val="0"/>
              </a:spcAft>
              <a:defRPr/>
            </a:pPr>
            <a:r>
              <a:rPr lang="en-US" altLang="en-US" sz="5600" dirty="0" smtClean="0"/>
              <a:t>Limitations of WISC</a:t>
            </a:r>
            <a:r>
              <a:rPr lang="en-US" sz="5400" dirty="0" smtClean="0"/>
              <a:t>–</a:t>
            </a:r>
            <a:r>
              <a:rPr lang="en-US" altLang="en-US" sz="5600" dirty="0" smtClean="0"/>
              <a:t>V</a:t>
            </a:r>
            <a:r>
              <a:rPr lang="en-US" altLang="en-US" sz="2800" dirty="0" smtClean="0"/>
              <a:t> [2]</a:t>
            </a:r>
            <a:br>
              <a:rPr lang="en-US" altLang="en-US" sz="2800" dirty="0" smtClean="0"/>
            </a:br>
            <a:r>
              <a:rPr lang="en-US" altLang="en-US" sz="2800" dirty="0" smtClean="0"/>
              <a:t>(pp. 332</a:t>
            </a:r>
            <a:r>
              <a:rPr lang="en-US" sz="2800" dirty="0" smtClean="0"/>
              <a:t>–</a:t>
            </a:r>
            <a:r>
              <a:rPr lang="en-US" altLang="en-US" sz="2800" dirty="0" smtClean="0"/>
              <a:t>333)</a:t>
            </a:r>
          </a:p>
        </p:txBody>
      </p:sp>
      <p:sp>
        <p:nvSpPr>
          <p:cNvPr id="158723" name="Rectangle 3"/>
          <p:cNvSpPr>
            <a:spLocks noGrp="1" noChangeArrowheads="1"/>
          </p:cNvSpPr>
          <p:nvPr>
            <p:ph idx="1"/>
          </p:nvPr>
        </p:nvSpPr>
        <p:spPr>
          <a:xfrm>
            <a:off x="533400" y="1600200"/>
            <a:ext cx="7620000" cy="4800600"/>
          </a:xfrm>
        </p:spPr>
        <p:txBody>
          <a:bodyPr>
            <a:noAutofit/>
          </a:bodyPr>
          <a:lstStyle/>
          <a:p>
            <a:pPr marL="514350" indent="-514350" eaLnBrk="1" fontAlgn="auto" hangingPunct="1">
              <a:spcBef>
                <a:spcPts val="800"/>
              </a:spcBef>
              <a:spcAft>
                <a:spcPts val="0"/>
              </a:spcAft>
              <a:buClr>
                <a:srgbClr val="FFC000"/>
              </a:buClr>
              <a:buFont typeface="+mj-lt"/>
              <a:buAutoNum type="arabicPeriod" startAt="5"/>
              <a:defRPr/>
            </a:pPr>
            <a:r>
              <a:rPr lang="en-US" dirty="0" smtClean="0">
                <a:latin typeface="Arial" panose="020B0604020202020204" pitchFamily="34" charset="0"/>
                <a:cs typeface="Arial" panose="020B0604020202020204" pitchFamily="34" charset="0"/>
              </a:rPr>
              <a:t>Limited criterion validity studies</a:t>
            </a:r>
          </a:p>
          <a:p>
            <a:pPr marL="514350" indent="-514350" eaLnBrk="1" fontAlgn="auto" hangingPunct="1">
              <a:spcBef>
                <a:spcPts val="800"/>
              </a:spcBef>
              <a:spcAft>
                <a:spcPts val="0"/>
              </a:spcAft>
              <a:buClr>
                <a:srgbClr val="FFC000"/>
              </a:buClr>
              <a:buFont typeface="Arial" panose="020B0604020202020204" pitchFamily="34" charset="0"/>
              <a:buAutoNum type="arabicPeriod" startAt="5"/>
              <a:defRPr/>
            </a:pPr>
            <a:r>
              <a:rPr lang="en-US" dirty="0" smtClean="0">
                <a:latin typeface="Arial" panose="020B0604020202020204" pitchFamily="34" charset="0"/>
                <a:cs typeface="Arial" panose="020B0604020202020204" pitchFamily="34" charset="0"/>
              </a:rPr>
              <a:t>Possible difficulties in scoring responses</a:t>
            </a:r>
          </a:p>
          <a:p>
            <a:pPr marL="514350" indent="-514350" eaLnBrk="1" hangingPunct="1">
              <a:spcBef>
                <a:spcPts val="800"/>
              </a:spcBef>
              <a:buClr>
                <a:srgbClr val="FFC000"/>
              </a:buClr>
              <a:buFont typeface="Calibri" pitchFamily="34" charset="0"/>
              <a:buAutoNum type="arabicPeriod" startAt="7"/>
              <a:defRPr/>
            </a:pPr>
            <a:r>
              <a:rPr lang="en-US" dirty="0" smtClean="0">
                <a:latin typeface="Arial" panose="020B0604020202020204" pitchFamily="34" charset="0"/>
                <a:cs typeface="Arial" panose="020B0604020202020204" pitchFamily="34" charset="0"/>
              </a:rPr>
              <a:t>Somewhat large practice effects</a:t>
            </a:r>
          </a:p>
          <a:p>
            <a:pPr marL="514350" indent="-514350" eaLnBrk="1" hangingPunct="1">
              <a:spcBef>
                <a:spcPts val="800"/>
              </a:spcBef>
              <a:buClr>
                <a:srgbClr val="FFC000"/>
              </a:buClr>
              <a:buFont typeface="Wingdings 2" pitchFamily="18" charset="2"/>
              <a:buAutoNum type="arabicPeriod" startAt="7"/>
              <a:defRPr/>
            </a:pPr>
            <a:r>
              <a:rPr lang="en-US" dirty="0" smtClean="0">
                <a:latin typeface="Arial" panose="020B0604020202020204" pitchFamily="34" charset="0"/>
                <a:cs typeface="Arial" panose="020B0604020202020204" pitchFamily="34" charset="0"/>
              </a:rPr>
              <a:t>Occasional confusing guidelines</a:t>
            </a:r>
          </a:p>
          <a:p>
            <a:pPr marL="514350" indent="-514350" eaLnBrk="1" hangingPunct="1">
              <a:spcBef>
                <a:spcPts val="800"/>
              </a:spcBef>
              <a:buClr>
                <a:srgbClr val="FFC000"/>
              </a:buClr>
              <a:buFont typeface="Wingdings 2" pitchFamily="18" charset="2"/>
              <a:buAutoNum type="arabicPeriod" startAt="7"/>
              <a:defRPr/>
            </a:pPr>
            <a:r>
              <a:rPr lang="en-US" dirty="0" smtClean="0">
                <a:latin typeface="Arial" panose="020B0604020202020204" pitchFamily="34" charset="0"/>
                <a:cs typeface="Arial" panose="020B0604020202020204" pitchFamily="34" charset="0"/>
              </a:rPr>
              <a:t>Poor quality of some test materials</a:t>
            </a:r>
          </a:p>
        </p:txBody>
      </p:sp>
    </p:spTree>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Rot="1" noChangeArrowheads="1"/>
          </p:cNvSpPr>
          <p:nvPr>
            <p:ph type="title" idx="4294967295"/>
          </p:nvPr>
        </p:nvSpPr>
        <p:spPr/>
        <p:txBody>
          <a:bodyPr/>
          <a:lstStyle/>
          <a:p>
            <a:pPr eaLnBrk="1" hangingPunct="1">
              <a:defRPr/>
            </a:pPr>
            <a:r>
              <a:rPr lang="en-US" altLang="en-US" smtClean="0">
                <a:effectLst>
                  <a:outerShdw blurRad="38100" dist="38100" dir="2700000" algn="tl">
                    <a:srgbClr val="C0C0C0"/>
                  </a:outerShdw>
                </a:effectLst>
              </a:rPr>
              <a:t>How Am I Going to Score These?</a:t>
            </a:r>
          </a:p>
        </p:txBody>
      </p:sp>
      <p:sp>
        <p:nvSpPr>
          <p:cNvPr id="1184771" name="Rectangle 3"/>
          <p:cNvSpPr>
            <a:spLocks noGrp="1" noChangeArrowheads="1"/>
          </p:cNvSpPr>
          <p:nvPr>
            <p:ph type="body" idx="4294967295"/>
          </p:nvPr>
        </p:nvSpPr>
        <p:spPr>
          <a:xfrm>
            <a:off x="457200" y="2133600"/>
            <a:ext cx="8229600" cy="4191000"/>
          </a:xfrm>
        </p:spPr>
        <p:txBody>
          <a:bodyPr/>
          <a:lstStyle/>
          <a:p>
            <a:pPr eaLnBrk="1" hangingPunct="1">
              <a:buFont typeface="Wingdings 2" pitchFamily="18" charset="2"/>
              <a:buNone/>
              <a:defRPr/>
            </a:pPr>
            <a:r>
              <a:rPr lang="en-US" altLang="en-US" dirty="0" smtClean="0">
                <a:latin typeface="Arial" panose="020B0604020202020204" pitchFamily="34" charset="0"/>
                <a:cs typeface="Arial" panose="020B0604020202020204" pitchFamily="34" charset="0"/>
              </a:rPr>
              <a:t>Biology question: List three examples of  marine life</a:t>
            </a:r>
          </a:p>
          <a:p>
            <a:pPr eaLnBrk="1" hangingPunct="1">
              <a:buFont typeface="Wingdings 2" pitchFamily="18" charset="2"/>
              <a:buNone/>
              <a:defRPr/>
            </a:pPr>
            <a:r>
              <a:rPr lang="en-US" altLang="en-US" dirty="0" smtClean="0">
                <a:latin typeface="Arial" panose="020B0604020202020204" pitchFamily="34" charset="0"/>
                <a:cs typeface="Arial" panose="020B0604020202020204" pitchFamily="34" charset="0"/>
              </a:rPr>
              <a:t>Answer: Marching, Barracks inspection, running the obstacle course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Rot="1" noChangeArrowheads="1"/>
          </p:cNvSpPr>
          <p:nvPr>
            <p:ph type="title"/>
          </p:nvPr>
        </p:nvSpPr>
        <p:spPr/>
        <p:txBody>
          <a:bodyPr/>
          <a:lstStyle/>
          <a:p>
            <a:pPr>
              <a:defRPr/>
            </a:pPr>
            <a:r>
              <a:rPr lang="en-US" altLang="en-US" dirty="0" smtClean="0"/>
              <a:t>Video Links</a:t>
            </a:r>
            <a:endParaRPr lang="en-US" altLang="en-US" dirty="0"/>
          </a:p>
        </p:txBody>
      </p:sp>
      <p:sp>
        <p:nvSpPr>
          <p:cNvPr id="11267" name="Rectangle 3"/>
          <p:cNvSpPr>
            <a:spLocks noGrp="1" noChangeArrowheads="1"/>
          </p:cNvSpPr>
          <p:nvPr>
            <p:ph type="body" idx="1"/>
          </p:nvPr>
        </p:nvSpPr>
        <p:spPr/>
        <p:txBody>
          <a:bodyPr/>
          <a:lstStyle/>
          <a:p>
            <a:r>
              <a:rPr lang="en-US" altLang="en-US" dirty="0" smtClean="0">
                <a:effectLst/>
                <a:latin typeface="Arial" panose="020B0604020202020204" pitchFamily="34" charset="0"/>
                <a:cs typeface="Arial" panose="020B0604020202020204" pitchFamily="34" charset="0"/>
              </a:rPr>
              <a:t>Controversy of Intelligence crash course</a:t>
            </a:r>
          </a:p>
          <a:p>
            <a:r>
              <a:rPr lang="en-US" altLang="en-US" u="sng" dirty="0" smtClean="0">
                <a:effectLst/>
                <a:latin typeface="Arial" panose="020B0604020202020204" pitchFamily="34" charset="0"/>
                <a:cs typeface="Arial" panose="020B0604020202020204" pitchFamily="34" charset="0"/>
                <a:hlinkClick r:id="rId3"/>
              </a:rPr>
              <a:t>https://youtu.be/9xTz3QjcloI</a:t>
            </a:r>
            <a:endParaRPr lang="en-US" altLang="en-US" dirty="0" smtClean="0">
              <a:effectLst/>
              <a:latin typeface="Arial" panose="020B0604020202020204" pitchFamily="34" charset="0"/>
              <a:cs typeface="Arial" panose="020B0604020202020204" pitchFamily="34" charset="0"/>
            </a:endParaRPr>
          </a:p>
          <a:p>
            <a:r>
              <a:rPr lang="en-US" altLang="en-US" dirty="0" smtClean="0">
                <a:effectLst/>
                <a:latin typeface="Arial" panose="020B0604020202020204" pitchFamily="34" charset="0"/>
                <a:cs typeface="Arial" panose="020B0604020202020204" pitchFamily="34" charset="0"/>
              </a:rPr>
              <a:t>Remembering and forgetting crash course</a:t>
            </a:r>
          </a:p>
          <a:p>
            <a:r>
              <a:rPr lang="en-US" altLang="en-US" dirty="0" smtClean="0">
                <a:effectLst/>
                <a:latin typeface="Arial" panose="020B0604020202020204" pitchFamily="34" charset="0"/>
                <a:cs typeface="Arial" panose="020B0604020202020204" pitchFamily="34" charset="0"/>
              </a:rPr>
              <a:t>https://youtu.be/HVWbrNls-Kw</a:t>
            </a:r>
          </a:p>
        </p:txBody>
      </p:sp>
    </p:spTree>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Rot="1" noChangeArrowheads="1"/>
          </p:cNvSpPr>
          <p:nvPr>
            <p:ph type="title" idx="4294967295"/>
          </p:nvPr>
        </p:nvSpPr>
        <p:spPr/>
        <p:txBody>
          <a:bodyPr/>
          <a:lstStyle/>
          <a:p>
            <a:pPr eaLnBrk="1" hangingPunct="1">
              <a:defRPr/>
            </a:pPr>
            <a:r>
              <a:rPr lang="en-US" altLang="en-US" smtClean="0">
                <a:effectLst>
                  <a:outerShdw blurRad="38100" dist="38100" dir="2700000" algn="tl">
                    <a:srgbClr val="C0C0C0"/>
                  </a:outerShdw>
                </a:effectLst>
              </a:rPr>
              <a:t>How Am I Going to Score These?</a:t>
            </a:r>
          </a:p>
        </p:txBody>
      </p:sp>
      <p:sp>
        <p:nvSpPr>
          <p:cNvPr id="220163" name="Rectangle 3"/>
          <p:cNvSpPr>
            <a:spLocks noGrp="1" noChangeArrowheads="1"/>
          </p:cNvSpPr>
          <p:nvPr>
            <p:ph type="body" idx="4294967295"/>
          </p:nvPr>
        </p:nvSpPr>
        <p:spPr>
          <a:xfrm>
            <a:off x="457200" y="2057400"/>
            <a:ext cx="8229600" cy="4267200"/>
          </a:xfrm>
          <a:noFill/>
        </p:spPr>
        <p:txBody>
          <a:bodyPr/>
          <a:lstStyle/>
          <a:p>
            <a:pPr eaLnBrk="1" hangingPunct="1">
              <a:buFont typeface="Wingdings 2" pitchFamily="18" charset="2"/>
              <a:buNone/>
            </a:pPr>
            <a:r>
              <a:rPr lang="en-US" altLang="en-US" dirty="0" smtClean="0">
                <a:effectLst/>
                <a:latin typeface="Arial" charset="0"/>
                <a:cs typeface="Arial" charset="0"/>
              </a:rPr>
              <a:t>Question: What does imitate mean?</a:t>
            </a:r>
          </a:p>
          <a:p>
            <a:pPr eaLnBrk="1" hangingPunct="1">
              <a:buFont typeface="Wingdings 2" pitchFamily="18" charset="2"/>
              <a:buNone/>
            </a:pPr>
            <a:r>
              <a:rPr lang="en-US" altLang="en-US" dirty="0" smtClean="0">
                <a:effectLst/>
                <a:latin typeface="Arial" charset="0"/>
                <a:cs typeface="Arial" charset="0"/>
              </a:rPr>
              <a:t>Answer: What does imitate mean?</a:t>
            </a:r>
          </a:p>
          <a:p>
            <a:pPr eaLnBrk="1" hangingPunct="1">
              <a:buFont typeface="Wingdings 2" pitchFamily="18" charset="2"/>
              <a:buNone/>
            </a:pPr>
            <a:endParaRPr lang="en-US" altLang="en-US" dirty="0" smtClean="0">
              <a:effectLst/>
              <a:latin typeface="Arial" charset="0"/>
              <a:cs typeface="Arial" charset="0"/>
            </a:endParaRPr>
          </a:p>
          <a:p>
            <a:pPr eaLnBrk="1" hangingPunct="1">
              <a:spcBef>
                <a:spcPts val="1600"/>
              </a:spcBef>
              <a:buFont typeface="Wingdings 2" pitchFamily="18" charset="2"/>
              <a:buNone/>
            </a:pPr>
            <a:r>
              <a:rPr lang="en-US" altLang="en-US" dirty="0">
                <a:effectLst/>
                <a:latin typeface="Arial" charset="0"/>
                <a:cs typeface="Arial" charset="0"/>
              </a:rPr>
              <a:t>Question: What would you do if you were lost in the woods?</a:t>
            </a:r>
          </a:p>
          <a:p>
            <a:pPr eaLnBrk="1" hangingPunct="1">
              <a:buFont typeface="Wingdings 2" pitchFamily="18" charset="2"/>
              <a:buNone/>
            </a:pPr>
            <a:r>
              <a:rPr lang="en-US" altLang="en-US" dirty="0">
                <a:effectLst/>
                <a:latin typeface="Arial" charset="0"/>
                <a:cs typeface="Arial" charset="0"/>
              </a:rPr>
              <a:t>Answer: I’d use my cell phone, pager, or my global positioning satellite device.</a:t>
            </a:r>
            <a:endParaRPr lang="en-US" altLang="en-US" dirty="0" smtClean="0">
              <a:effectLst/>
              <a:latin typeface="Arial" charset="0"/>
              <a:cs typeface="Arial" charset="0"/>
            </a:endParaRPr>
          </a:p>
          <a:p>
            <a:pPr eaLnBrk="1" hangingPunct="1">
              <a:spcBef>
                <a:spcPts val="1600"/>
              </a:spcBef>
              <a:buFont typeface="Wingdings 2" pitchFamily="18" charset="2"/>
              <a:buNone/>
            </a:pPr>
            <a:endParaRPr lang="en-US" altLang="en-US" dirty="0" smtClean="0">
              <a:effectLst/>
              <a:latin typeface="Arial" charset="0"/>
              <a:cs typeface="Arial" charset="0"/>
            </a:endParaRPr>
          </a:p>
        </p:txBody>
      </p:sp>
    </p:spTree>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Rot="1" noChangeArrowheads="1"/>
          </p:cNvSpPr>
          <p:nvPr>
            <p:ph type="title" idx="4294967295"/>
          </p:nvPr>
        </p:nvSpPr>
        <p:spPr/>
        <p:txBody>
          <a:bodyPr/>
          <a:lstStyle/>
          <a:p>
            <a:pPr eaLnBrk="1" hangingPunct="1">
              <a:defRPr/>
            </a:pPr>
            <a:r>
              <a:rPr lang="en-US" altLang="en-US" smtClean="0">
                <a:effectLst>
                  <a:outerShdw blurRad="38100" dist="38100" dir="2700000" algn="tl">
                    <a:srgbClr val="C0C0C0"/>
                  </a:outerShdw>
                </a:effectLst>
              </a:rPr>
              <a:t>How Am I Going to Score These?</a:t>
            </a:r>
          </a:p>
        </p:txBody>
      </p:sp>
      <p:sp>
        <p:nvSpPr>
          <p:cNvPr id="1188867" name="Rectangle 3"/>
          <p:cNvSpPr>
            <a:spLocks noGrp="1" noChangeArrowheads="1"/>
          </p:cNvSpPr>
          <p:nvPr>
            <p:ph type="body" idx="4294967295"/>
          </p:nvPr>
        </p:nvSpPr>
        <p:spPr>
          <a:xfrm>
            <a:off x="457200" y="1828800"/>
            <a:ext cx="8229600" cy="4267200"/>
          </a:xfrm>
        </p:spPr>
        <p:txBody>
          <a:bodyPr/>
          <a:lstStyle/>
          <a:p>
            <a:pPr eaLnBrk="1" hangingPunct="1">
              <a:spcBef>
                <a:spcPts val="1600"/>
              </a:spcBef>
              <a:buFont typeface="Wingdings 2" pitchFamily="18" charset="2"/>
              <a:buNone/>
              <a:defRPr/>
            </a:pPr>
            <a:r>
              <a:rPr lang="en-US" altLang="en-US" dirty="0" smtClean="0">
                <a:latin typeface="Arial" panose="020B0604020202020204" pitchFamily="34" charset="0"/>
                <a:cs typeface="Arial" panose="020B0604020202020204" pitchFamily="34" charset="0"/>
              </a:rPr>
              <a:t>Question: How do you change centimeters to meters?</a:t>
            </a:r>
          </a:p>
          <a:p>
            <a:pPr eaLnBrk="1" hangingPunct="1">
              <a:buFont typeface="Wingdings 2" pitchFamily="18" charset="2"/>
              <a:buNone/>
              <a:defRPr/>
            </a:pPr>
            <a:r>
              <a:rPr lang="en-US" altLang="en-US" dirty="0" smtClean="0">
                <a:latin typeface="Arial" panose="020B0604020202020204" pitchFamily="34" charset="0"/>
                <a:cs typeface="Arial" panose="020B0604020202020204" pitchFamily="34" charset="0"/>
              </a:rPr>
              <a:t>Answer: Take out </a:t>
            </a:r>
            <a:r>
              <a:rPr lang="en-US" altLang="en-US" dirty="0" err="1" smtClean="0">
                <a:latin typeface="Arial" panose="020B0604020202020204" pitchFamily="34" charset="0"/>
                <a:cs typeface="Arial" panose="020B0604020202020204" pitchFamily="34" charset="0"/>
              </a:rPr>
              <a:t>centi</a:t>
            </a:r>
            <a:r>
              <a:rPr lang="en-US" altLang="en-US" dirty="0" smtClean="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Reflections on Intelligence and Childhood</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dirty="0">
                <a:latin typeface="Arial" panose="020B0604020202020204" pitchFamily="34" charset="0"/>
                <a:cs typeface="Arial" panose="020B0604020202020204" pitchFamily="34" charset="0"/>
              </a:rPr>
              <a:t>“Too often we give children answers to </a:t>
            </a:r>
            <a:r>
              <a:rPr lang="en-US" i="1" dirty="0">
                <a:latin typeface="Arial" panose="020B0604020202020204" pitchFamily="34" charset="0"/>
                <a:cs typeface="Arial" panose="020B0604020202020204" pitchFamily="34" charset="0"/>
              </a:rPr>
              <a:t>remember</a:t>
            </a:r>
            <a:r>
              <a:rPr lang="en-US" dirty="0">
                <a:latin typeface="Arial" panose="020B0604020202020204" pitchFamily="34" charset="0"/>
                <a:cs typeface="Arial" panose="020B0604020202020204" pitchFamily="34" charset="0"/>
              </a:rPr>
              <a:t> rather than </a:t>
            </a:r>
            <a:r>
              <a:rPr lang="en-US" i="1" dirty="0">
                <a:latin typeface="Arial" panose="020B0604020202020204" pitchFamily="34" charset="0"/>
                <a:cs typeface="Arial" panose="020B0604020202020204" pitchFamily="34" charset="0"/>
              </a:rPr>
              <a:t>problems</a:t>
            </a:r>
            <a:r>
              <a:rPr lang="en-US" dirty="0">
                <a:latin typeface="Arial" panose="020B0604020202020204" pitchFamily="34" charset="0"/>
                <a:cs typeface="Arial" panose="020B0604020202020204" pitchFamily="34" charset="0"/>
              </a:rPr>
              <a:t> to solve.”</a:t>
            </a:r>
          </a:p>
          <a:p>
            <a:pPr marL="0" indent="0" algn="r">
              <a:buFont typeface="Wingdings" pitchFamily="2" charset="2"/>
              <a:buNone/>
              <a:defRP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Roger Lewin</a:t>
            </a: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Chapters 12, 13, &amp; 14</a:t>
            </a:r>
          </a:p>
        </p:txBody>
      </p:sp>
      <p:sp>
        <p:nvSpPr>
          <p:cNvPr id="158723" name="Rectangle 3"/>
          <p:cNvSpPr>
            <a:spLocks noGrp="1" noChangeArrowheads="1"/>
          </p:cNvSpPr>
          <p:nvPr>
            <p:ph idx="1"/>
          </p:nvPr>
        </p:nvSpPr>
        <p:spPr>
          <a:xfrm>
            <a:off x="533400" y="1447800"/>
            <a:ext cx="7620000" cy="4800600"/>
          </a:xfrm>
        </p:spPr>
        <p:txBody>
          <a:bodyPr>
            <a:noAutofit/>
          </a:bodyPr>
          <a:lstStyle/>
          <a:p>
            <a:pPr marL="0" indent="0" algn="ctr" eaLnBrk="1" fontAlgn="auto" hangingPunct="1">
              <a:spcBef>
                <a:spcPts val="800"/>
              </a:spcBef>
              <a:spcAft>
                <a:spcPts val="0"/>
              </a:spcAft>
              <a:buClr>
                <a:schemeClr val="accent3"/>
              </a:buClr>
              <a:buFont typeface="Wingdings" pitchFamily="2" charset="2"/>
              <a:buNone/>
              <a:defRPr/>
            </a:pPr>
            <a:r>
              <a:rPr lang="en-US" b="1" dirty="0" smtClean="0">
                <a:latin typeface="Arial" panose="020B0604020202020204" pitchFamily="34" charset="0"/>
                <a:cs typeface="Arial" panose="020B0604020202020204" pitchFamily="34" charset="0"/>
              </a:rPr>
              <a:t>CHAPTER 12</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Description of WPPSI-IV: pp. 439-483</a:t>
            </a:r>
          </a:p>
          <a:p>
            <a:pPr marL="0" indent="0" algn="ctr" eaLnBrk="1" fontAlgn="auto" hangingPunct="1">
              <a:spcBef>
                <a:spcPts val="800"/>
              </a:spcBef>
              <a:spcAft>
                <a:spcPts val="0"/>
              </a:spcAft>
              <a:buClr>
                <a:schemeClr val="accent3"/>
              </a:buClr>
              <a:buFont typeface="Wingdings" pitchFamily="2" charset="2"/>
              <a:buNone/>
              <a:defRPr/>
            </a:pPr>
            <a:r>
              <a:rPr lang="en-US" b="1" dirty="0">
                <a:latin typeface="Arial" panose="020B0604020202020204" pitchFamily="34" charset="0"/>
                <a:cs typeface="Arial" panose="020B0604020202020204" pitchFamily="34" charset="0"/>
              </a:rPr>
              <a:t>CHAPTER </a:t>
            </a:r>
            <a:r>
              <a:rPr lang="en-US" b="1" dirty="0" smtClean="0">
                <a:latin typeface="Arial" panose="020B0604020202020204" pitchFamily="34" charset="0"/>
                <a:cs typeface="Arial" panose="020B0604020202020204" pitchFamily="34" charset="0"/>
              </a:rPr>
              <a:t>13</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WPPSI-IV subtests: pp. 485-527</a:t>
            </a:r>
          </a:p>
          <a:p>
            <a:pPr marL="0" indent="0" algn="ctr" eaLnBrk="1" fontAlgn="auto" hangingPunct="1">
              <a:spcBef>
                <a:spcPts val="800"/>
              </a:spcBef>
              <a:spcAft>
                <a:spcPts val="0"/>
              </a:spcAft>
              <a:buClr>
                <a:schemeClr val="accent3"/>
              </a:buClr>
              <a:buFont typeface="Wingdings" pitchFamily="2" charset="2"/>
              <a:buNone/>
              <a:defRPr/>
            </a:pPr>
            <a:r>
              <a:rPr lang="en-US" b="1" dirty="0">
                <a:latin typeface="Arial" panose="020B0604020202020204" pitchFamily="34" charset="0"/>
                <a:cs typeface="Arial" panose="020B0604020202020204" pitchFamily="34" charset="0"/>
              </a:rPr>
              <a:t>CHAPTER </a:t>
            </a:r>
            <a:r>
              <a:rPr lang="en-US" b="1" dirty="0" smtClean="0">
                <a:latin typeface="Arial" panose="020B0604020202020204" pitchFamily="34" charset="0"/>
                <a:cs typeface="Arial" panose="020B0604020202020204" pitchFamily="34" charset="0"/>
              </a:rPr>
              <a:t>14</a:t>
            </a:r>
            <a:endParaRPr lang="en-US" b="1"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Interpreting the WPPSI-IV: pp. 529-556</a:t>
            </a: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smtClean="0">
                <a:cs typeface="Arial" panose="020B0604020202020204" pitchFamily="34" charset="0"/>
              </a:rPr>
              <a:t>Gender Differences on the WPPSI-IV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SAMPLE</a:t>
            </a:r>
          </a:p>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N =</a:t>
            </a:r>
            <a:r>
              <a:rPr lang="en-US" dirty="0" smtClean="0">
                <a:latin typeface="Arial" panose="020B0604020202020204" pitchFamily="34" charset="0"/>
                <a:cs typeface="Arial" panose="020B0604020202020204" pitchFamily="34" charset="0"/>
              </a:rPr>
              <a:t> Entire standardization group</a:t>
            </a:r>
          </a:p>
          <a:p>
            <a:pPr marL="0" indent="0" eaLnBrk="1" fontAlgn="auto" hangingPunct="1">
              <a:spcBef>
                <a:spcPts val="800"/>
              </a:spcBef>
              <a:spcAft>
                <a:spcPts val="0"/>
              </a:spcAft>
              <a:buClr>
                <a:schemeClr val="accent3"/>
              </a:buClr>
              <a:buNone/>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8953978"/>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smtClean="0">
                <a:cs typeface="Arial" panose="020B0604020202020204" pitchFamily="34" charset="0"/>
              </a:rPr>
              <a:t>Gender Differences on the WPPSI-IV </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Ages 2-6 to 3-11</a:t>
            </a: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903564617"/>
              </p:ext>
            </p:extLst>
          </p:nvPr>
        </p:nvGraphicFramePr>
        <p:xfrm>
          <a:off x="533400" y="2057400"/>
          <a:ext cx="8229600" cy="4495800"/>
        </p:xfrm>
        <a:graphic>
          <a:graphicData uri="http://schemas.openxmlformats.org/drawingml/2006/table">
            <a:tbl>
              <a:tblPr firstRow="1" bandRow="1">
                <a:tableStyleId>{5C22544A-7EE6-4342-B048-85BDC9FD1C3A}</a:tableStyleId>
              </a:tblPr>
              <a:tblGrid>
                <a:gridCol w="3200400"/>
                <a:gridCol w="2590800"/>
                <a:gridCol w="2438400"/>
              </a:tblGrid>
              <a:tr h="660400">
                <a:tc>
                  <a:txBody>
                    <a:bodyPr/>
                    <a:lstStyle/>
                    <a:p>
                      <a:pPr algn="ctr"/>
                      <a:r>
                        <a:rPr lang="en-US" sz="3200" i="1" dirty="0" smtClean="0">
                          <a:latin typeface="Arial" panose="020B0604020202020204" pitchFamily="34" charset="0"/>
                          <a:cs typeface="Arial" panose="020B0604020202020204" pitchFamily="34" charset="0"/>
                        </a:rPr>
                        <a:t>Index</a:t>
                      </a:r>
                      <a:endParaRPr lang="en-US" sz="3200" i="1" dirty="0">
                        <a:latin typeface="Arial" panose="020B0604020202020204" pitchFamily="34" charset="0"/>
                        <a:cs typeface="Arial" panose="020B0604020202020204" pitchFamily="34" charset="0"/>
                      </a:endParaRPr>
                    </a:p>
                  </a:txBody>
                  <a:tcPr/>
                </a:tc>
                <a:tc>
                  <a:txBody>
                    <a:bodyPr/>
                    <a:lstStyle/>
                    <a:p>
                      <a:pPr algn="ctr"/>
                      <a:r>
                        <a:rPr lang="en-US" sz="3200" i="1" dirty="0" smtClean="0">
                          <a:latin typeface="Arial" panose="020B0604020202020204" pitchFamily="34" charset="0"/>
                          <a:cs typeface="Arial" panose="020B0604020202020204" pitchFamily="34" charset="0"/>
                        </a:rPr>
                        <a:t>Female</a:t>
                      </a:r>
                      <a:endParaRPr lang="en-US" sz="3200" i="1" dirty="0">
                        <a:latin typeface="Arial" panose="020B0604020202020204" pitchFamily="34" charset="0"/>
                        <a:cs typeface="Arial" panose="020B0604020202020204" pitchFamily="34" charset="0"/>
                      </a:endParaRPr>
                    </a:p>
                  </a:txBody>
                  <a:tcPr/>
                </a:tc>
                <a:tc>
                  <a:txBody>
                    <a:bodyPr/>
                    <a:lstStyle/>
                    <a:p>
                      <a:pPr algn="ctr"/>
                      <a:r>
                        <a:rPr lang="en-US" sz="3200" i="1" dirty="0" smtClean="0">
                          <a:latin typeface="Arial" panose="020B0604020202020204" pitchFamily="34" charset="0"/>
                          <a:cs typeface="Arial" panose="020B0604020202020204" pitchFamily="34" charset="0"/>
                        </a:rPr>
                        <a:t>Male</a:t>
                      </a:r>
                      <a:endParaRPr lang="en-US" sz="3200" i="1" dirty="0">
                        <a:latin typeface="Arial" panose="020B0604020202020204" pitchFamily="34" charset="0"/>
                        <a:cs typeface="Arial" panose="020B0604020202020204" pitchFamily="34" charset="0"/>
                      </a:endParaRPr>
                    </a:p>
                  </a:txBody>
                  <a:tcPr/>
                </a:tc>
              </a:tr>
              <a:tr h="1000760">
                <a:tc>
                  <a:txBody>
                    <a:bodyPr/>
                    <a:lstStyle/>
                    <a:p>
                      <a:r>
                        <a:rPr lang="en-US" sz="3200" dirty="0" smtClean="0">
                          <a:latin typeface="Arial" panose="020B0604020202020204" pitchFamily="34" charset="0"/>
                          <a:cs typeface="Arial" panose="020B0604020202020204" pitchFamily="34" charset="0"/>
                        </a:rPr>
                        <a:t>Comprehension-Knowledge</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103</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97*</a:t>
                      </a:r>
                      <a:endParaRPr lang="en-US" sz="3200" dirty="0">
                        <a:latin typeface="Arial" panose="020B0604020202020204" pitchFamily="34" charset="0"/>
                        <a:cs typeface="Arial" panose="020B0604020202020204" pitchFamily="34" charset="0"/>
                      </a:endParaRPr>
                    </a:p>
                  </a:txBody>
                  <a:tcPr/>
                </a:tc>
              </a:tr>
              <a:tr h="1000760">
                <a:tc>
                  <a:txBody>
                    <a:bodyPr/>
                    <a:lstStyle/>
                    <a:p>
                      <a:r>
                        <a:rPr lang="en-US" sz="3200" dirty="0" smtClean="0">
                          <a:latin typeface="Arial" panose="020B0604020202020204" pitchFamily="34" charset="0"/>
                          <a:cs typeface="Arial" panose="020B0604020202020204" pitchFamily="34" charset="0"/>
                        </a:rPr>
                        <a:t>Visual Processing</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101</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97*</a:t>
                      </a:r>
                      <a:endParaRPr lang="en-US" sz="3200" dirty="0">
                        <a:latin typeface="Arial" panose="020B0604020202020204" pitchFamily="34" charset="0"/>
                        <a:cs typeface="Arial" panose="020B0604020202020204" pitchFamily="34" charset="0"/>
                      </a:endParaRPr>
                    </a:p>
                  </a:txBody>
                  <a:tcPr/>
                </a:tc>
              </a:tr>
              <a:tr h="1000760">
                <a:tc>
                  <a:txBody>
                    <a:bodyPr/>
                    <a:lstStyle/>
                    <a:p>
                      <a:r>
                        <a:rPr lang="en-US" sz="3200" dirty="0" smtClean="0">
                          <a:latin typeface="Arial" panose="020B0604020202020204" pitchFamily="34" charset="0"/>
                          <a:cs typeface="Arial" panose="020B0604020202020204" pitchFamily="34" charset="0"/>
                        </a:rPr>
                        <a:t>Short-term Memory</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102</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97*</a:t>
                      </a:r>
                      <a:endParaRPr lang="en-US" sz="3200" dirty="0">
                        <a:latin typeface="Arial" panose="020B0604020202020204" pitchFamily="34" charset="0"/>
                        <a:cs typeface="Arial" panose="020B0604020202020204" pitchFamily="34" charset="0"/>
                      </a:endParaRPr>
                    </a:p>
                  </a:txBody>
                  <a:tcPr/>
                </a:tc>
              </a:tr>
              <a:tr h="635000">
                <a:tc>
                  <a:txBody>
                    <a:bodyPr/>
                    <a:lstStyle/>
                    <a:p>
                      <a:r>
                        <a:rPr lang="en-US" sz="3200" dirty="0" smtClean="0">
                          <a:latin typeface="Arial" panose="020B0604020202020204" pitchFamily="34" charset="0"/>
                          <a:cs typeface="Arial" panose="020B0604020202020204" pitchFamily="34" charset="0"/>
                        </a:rPr>
                        <a:t>FSIQ</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103</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97*</a:t>
                      </a:r>
                      <a:endParaRPr lang="en-US" sz="3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06267442"/>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smtClean="0">
                <a:cs typeface="Arial" panose="020B0604020202020204" pitchFamily="34" charset="0"/>
              </a:rPr>
              <a:t>Gender Differences on the WPPSI-IV </a:t>
            </a:r>
            <a:r>
              <a:rPr lang="en-US" altLang="en-US" sz="2500" dirty="0" smtClean="0"/>
              <a:t>[3]</a:t>
            </a:r>
          </a:p>
        </p:txBody>
      </p:sp>
      <p:sp>
        <p:nvSpPr>
          <p:cNvPr id="158723" name="Rectangle 3"/>
          <p:cNvSpPr>
            <a:spLocks noGrp="1" noChangeArrowheads="1"/>
          </p:cNvSpPr>
          <p:nvPr>
            <p:ph idx="1"/>
          </p:nvPr>
        </p:nvSpPr>
        <p:spPr>
          <a:xfrm>
            <a:off x="533400" y="12192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Ages 4-0 to 7-7</a:t>
            </a: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8931742"/>
              </p:ext>
            </p:extLst>
          </p:nvPr>
        </p:nvGraphicFramePr>
        <p:xfrm>
          <a:off x="457200" y="1828800"/>
          <a:ext cx="8229600" cy="4692456"/>
        </p:xfrm>
        <a:graphic>
          <a:graphicData uri="http://schemas.openxmlformats.org/drawingml/2006/table">
            <a:tbl>
              <a:tblPr firstRow="1" bandRow="1">
                <a:tableStyleId>{5C22544A-7EE6-4342-B048-85BDC9FD1C3A}</a:tableStyleId>
              </a:tblPr>
              <a:tblGrid>
                <a:gridCol w="4191000"/>
                <a:gridCol w="2133600"/>
                <a:gridCol w="1905000"/>
              </a:tblGrid>
              <a:tr h="533400">
                <a:tc>
                  <a:txBody>
                    <a:bodyPr/>
                    <a:lstStyle/>
                    <a:p>
                      <a:pPr algn="ctr"/>
                      <a:r>
                        <a:rPr lang="en-US" sz="3200" i="1" dirty="0" smtClean="0">
                          <a:latin typeface="Arial" panose="020B0604020202020204" pitchFamily="34" charset="0"/>
                          <a:cs typeface="Arial" panose="020B0604020202020204" pitchFamily="34" charset="0"/>
                        </a:rPr>
                        <a:t>Index</a:t>
                      </a:r>
                      <a:endParaRPr lang="en-US" sz="3200" i="1" dirty="0">
                        <a:latin typeface="Arial" panose="020B0604020202020204" pitchFamily="34" charset="0"/>
                        <a:cs typeface="Arial" panose="020B0604020202020204" pitchFamily="34" charset="0"/>
                      </a:endParaRPr>
                    </a:p>
                  </a:txBody>
                  <a:tcPr/>
                </a:tc>
                <a:tc>
                  <a:txBody>
                    <a:bodyPr/>
                    <a:lstStyle/>
                    <a:p>
                      <a:pPr algn="ctr"/>
                      <a:r>
                        <a:rPr lang="en-US" sz="3200" i="1" dirty="0" smtClean="0">
                          <a:latin typeface="Arial" panose="020B0604020202020204" pitchFamily="34" charset="0"/>
                          <a:cs typeface="Arial" panose="020B0604020202020204" pitchFamily="34" charset="0"/>
                        </a:rPr>
                        <a:t>Female</a:t>
                      </a:r>
                      <a:endParaRPr lang="en-US" sz="3200" i="1" dirty="0">
                        <a:latin typeface="Arial" panose="020B0604020202020204" pitchFamily="34" charset="0"/>
                        <a:cs typeface="Arial" panose="020B0604020202020204" pitchFamily="34" charset="0"/>
                      </a:endParaRPr>
                    </a:p>
                  </a:txBody>
                  <a:tcPr/>
                </a:tc>
                <a:tc>
                  <a:txBody>
                    <a:bodyPr/>
                    <a:lstStyle/>
                    <a:p>
                      <a:pPr algn="ctr"/>
                      <a:r>
                        <a:rPr lang="en-US" sz="3200" i="1" dirty="0" smtClean="0">
                          <a:latin typeface="Arial" panose="020B0604020202020204" pitchFamily="34" charset="0"/>
                          <a:cs typeface="Arial" panose="020B0604020202020204" pitchFamily="34" charset="0"/>
                        </a:rPr>
                        <a:t>Male</a:t>
                      </a:r>
                      <a:endParaRPr lang="en-US" sz="3200" i="1" dirty="0">
                        <a:latin typeface="Arial" panose="020B0604020202020204" pitchFamily="34" charset="0"/>
                        <a:cs typeface="Arial" panose="020B0604020202020204" pitchFamily="34" charset="0"/>
                      </a:endParaRPr>
                    </a:p>
                  </a:txBody>
                  <a:tcPr/>
                </a:tc>
              </a:tr>
              <a:tr h="563880">
                <a:tc>
                  <a:txBody>
                    <a:bodyPr/>
                    <a:lstStyle/>
                    <a:p>
                      <a:r>
                        <a:rPr lang="en-US" sz="3000" dirty="0" smtClean="0">
                          <a:latin typeface="Arial" panose="020B0604020202020204" pitchFamily="34" charset="0"/>
                          <a:cs typeface="Arial" panose="020B0604020202020204" pitchFamily="34" charset="0"/>
                        </a:rPr>
                        <a:t>Comprehension-Knowledge</a:t>
                      </a:r>
                      <a:endParaRPr lang="en-US" sz="30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101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99</a:t>
                      </a:r>
                      <a:endParaRPr lang="en-US" sz="2800" dirty="0">
                        <a:latin typeface="Arial" panose="020B0604020202020204" pitchFamily="34" charset="0"/>
                        <a:cs typeface="Arial" panose="020B0604020202020204" pitchFamily="34" charset="0"/>
                      </a:endParaRPr>
                    </a:p>
                  </a:txBody>
                  <a:tcPr/>
                </a:tc>
              </a:tr>
              <a:tr h="441960">
                <a:tc>
                  <a:txBody>
                    <a:bodyPr/>
                    <a:lstStyle/>
                    <a:p>
                      <a:r>
                        <a:rPr lang="en-US" sz="3000" dirty="0" smtClean="0">
                          <a:latin typeface="Arial" panose="020B0604020202020204" pitchFamily="34" charset="0"/>
                          <a:cs typeface="Arial" panose="020B0604020202020204" pitchFamily="34" charset="0"/>
                        </a:rPr>
                        <a:t>Visual Processing</a:t>
                      </a:r>
                      <a:endParaRPr lang="en-US" sz="30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101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100</a:t>
                      </a:r>
                      <a:endParaRPr lang="en-US" sz="2800" dirty="0">
                        <a:latin typeface="Arial" panose="020B0604020202020204" pitchFamily="34" charset="0"/>
                        <a:cs typeface="Arial" panose="020B0604020202020204" pitchFamily="34" charset="0"/>
                      </a:endParaRPr>
                    </a:p>
                  </a:txBody>
                  <a:tcPr/>
                </a:tc>
              </a:tr>
              <a:tr h="624840">
                <a:tc>
                  <a:txBody>
                    <a:bodyPr/>
                    <a:lstStyle/>
                    <a:p>
                      <a:r>
                        <a:rPr lang="en-US" sz="3000" dirty="0" smtClean="0">
                          <a:latin typeface="Arial" panose="020B0604020202020204" pitchFamily="34" charset="0"/>
                          <a:cs typeface="Arial" panose="020B0604020202020204" pitchFamily="34" charset="0"/>
                        </a:rPr>
                        <a:t>Fluid</a:t>
                      </a:r>
                      <a:r>
                        <a:rPr lang="en-US" sz="3000" baseline="0" dirty="0" smtClean="0">
                          <a:latin typeface="Arial" panose="020B0604020202020204" pitchFamily="34" charset="0"/>
                          <a:cs typeface="Arial" panose="020B0604020202020204" pitchFamily="34" charset="0"/>
                        </a:rPr>
                        <a:t> Reasoning</a:t>
                      </a:r>
                      <a:endParaRPr lang="en-US" sz="30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101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99</a:t>
                      </a:r>
                      <a:endParaRPr lang="en-US" sz="2800" dirty="0">
                        <a:latin typeface="Arial" panose="020B0604020202020204" pitchFamily="34" charset="0"/>
                        <a:cs typeface="Arial" panose="020B0604020202020204" pitchFamily="34" charset="0"/>
                      </a:endParaRPr>
                    </a:p>
                  </a:txBody>
                  <a:tcPr/>
                </a:tc>
              </a:tr>
              <a:tr h="685800">
                <a:tc>
                  <a:txBody>
                    <a:bodyPr/>
                    <a:lstStyle/>
                    <a:p>
                      <a:r>
                        <a:rPr lang="en-US" sz="3000" dirty="0" smtClean="0">
                          <a:latin typeface="Arial" panose="020B0604020202020204" pitchFamily="34" charset="0"/>
                          <a:cs typeface="Arial" panose="020B0604020202020204" pitchFamily="34" charset="0"/>
                        </a:rPr>
                        <a:t>Short-term Memory</a:t>
                      </a:r>
                      <a:endParaRPr lang="en-US" sz="30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101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99*</a:t>
                      </a:r>
                      <a:endParaRPr lang="en-US" sz="2800" dirty="0">
                        <a:latin typeface="Arial" panose="020B0604020202020204" pitchFamily="34" charset="0"/>
                        <a:cs typeface="Arial" panose="020B0604020202020204" pitchFamily="34" charset="0"/>
                      </a:endParaRPr>
                    </a:p>
                  </a:txBody>
                  <a:tcPr/>
                </a:tc>
              </a:tr>
              <a:tr h="533400">
                <a:tc>
                  <a:txBody>
                    <a:bodyPr/>
                    <a:lstStyle/>
                    <a:p>
                      <a:r>
                        <a:rPr lang="en-US" sz="3000" dirty="0" smtClean="0">
                          <a:latin typeface="Arial" panose="020B0604020202020204" pitchFamily="34" charset="0"/>
                          <a:cs typeface="Arial" panose="020B0604020202020204" pitchFamily="34" charset="0"/>
                        </a:rPr>
                        <a:t>Processing Speed</a:t>
                      </a:r>
                      <a:endParaRPr lang="en-US" sz="30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102</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98*</a:t>
                      </a:r>
                      <a:endParaRPr lang="en-US" sz="2800" dirty="0">
                        <a:latin typeface="Arial" panose="020B0604020202020204" pitchFamily="34" charset="0"/>
                        <a:cs typeface="Arial" panose="020B0604020202020204" pitchFamily="34" charset="0"/>
                      </a:endParaRPr>
                    </a:p>
                  </a:txBody>
                  <a:tcPr/>
                </a:tc>
              </a:tr>
              <a:tr h="699576">
                <a:tc>
                  <a:txBody>
                    <a:bodyPr/>
                    <a:lstStyle/>
                    <a:p>
                      <a:r>
                        <a:rPr lang="en-US" sz="3000" dirty="0" smtClean="0">
                          <a:latin typeface="Arial" panose="020B0604020202020204" pitchFamily="34" charset="0"/>
                          <a:cs typeface="Arial" panose="020B0604020202020204" pitchFamily="34" charset="0"/>
                        </a:rPr>
                        <a:t>FSIQ</a:t>
                      </a:r>
                      <a:endParaRPr lang="en-US" sz="30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101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100*</a:t>
                      </a:r>
                      <a:endParaRPr lang="en-US" sz="28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43850850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smtClean="0">
                <a:cs typeface="Arial" panose="020B0604020202020204" pitchFamily="34" charset="0"/>
              </a:rPr>
              <a:t>Gender Differences on the WPPSI-IV </a:t>
            </a:r>
            <a:r>
              <a:rPr lang="en-US" altLang="en-US" sz="2500" dirty="0" smtClean="0"/>
              <a:t>[</a:t>
            </a:r>
            <a:r>
              <a:rPr lang="en-US" altLang="en-US" sz="2500" dirty="0"/>
              <a:t>4</a:t>
            </a:r>
            <a:r>
              <a:rPr lang="en-US" altLang="en-US" sz="2500" dirty="0" smtClean="0"/>
              <a:t>]</a:t>
            </a:r>
          </a:p>
        </p:txBody>
      </p:sp>
      <p:sp>
        <p:nvSpPr>
          <p:cNvPr id="158723" name="Rectangle 3"/>
          <p:cNvSpPr>
            <a:spLocks noGrp="1" noChangeArrowheads="1"/>
          </p:cNvSpPr>
          <p:nvPr>
            <p:ph idx="1"/>
          </p:nvPr>
        </p:nvSpPr>
        <p:spPr>
          <a:xfrm>
            <a:off x="533400" y="1447800"/>
            <a:ext cx="8382000" cy="4800600"/>
          </a:xfrm>
        </p:spPr>
        <p:txBody>
          <a:bodyPr>
            <a:noAutofit/>
          </a:bodyPr>
          <a:lstStyle/>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Source: </a:t>
            </a:r>
            <a:r>
              <a:rPr lang="en-US" dirty="0" err="1">
                <a:effectLst/>
                <a:latin typeface="Arial" panose="020B0604020202020204" pitchFamily="34" charset="0"/>
                <a:cs typeface="Arial" panose="020B0604020202020204" pitchFamily="34" charset="0"/>
              </a:rPr>
              <a:t>Palejwala</a:t>
            </a:r>
            <a:r>
              <a:rPr lang="en-US" dirty="0">
                <a:effectLst/>
                <a:latin typeface="Arial" panose="020B0604020202020204" pitchFamily="34" charset="0"/>
                <a:cs typeface="Arial" panose="020B0604020202020204" pitchFamily="34" charset="0"/>
              </a:rPr>
              <a:t>, M. H., &amp; Fine, J. G., (2015). Gender differences in latent cognitive abilities in children aged 2 to 7. </a:t>
            </a:r>
            <a:r>
              <a:rPr lang="en-US" i="1" dirty="0">
                <a:effectLst/>
                <a:latin typeface="Arial" panose="020B0604020202020204" pitchFamily="34" charset="0"/>
                <a:cs typeface="Arial" panose="020B0604020202020204" pitchFamily="34" charset="0"/>
              </a:rPr>
              <a:t>Intelligence, 48, </a:t>
            </a:r>
            <a:r>
              <a:rPr lang="en-US" dirty="0">
                <a:effectLst/>
                <a:latin typeface="Arial" panose="020B0604020202020204" pitchFamily="34" charset="0"/>
                <a:cs typeface="Arial" panose="020B0604020202020204" pitchFamily="34" charset="0"/>
              </a:rPr>
              <a:t>96–108. doi:10.1016/j.intell.2014.11.004</a:t>
            </a: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552048"/>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Chapters 15, 16, &amp; 17</a:t>
            </a:r>
          </a:p>
        </p:txBody>
      </p:sp>
      <p:sp>
        <p:nvSpPr>
          <p:cNvPr id="158723" name="Rectangle 3"/>
          <p:cNvSpPr>
            <a:spLocks noGrp="1" noChangeArrowheads="1"/>
          </p:cNvSpPr>
          <p:nvPr>
            <p:ph idx="1"/>
          </p:nvPr>
        </p:nvSpPr>
        <p:spPr>
          <a:xfrm>
            <a:off x="533400" y="1447800"/>
            <a:ext cx="7620000" cy="4800600"/>
          </a:xfrm>
        </p:spPr>
        <p:txBody>
          <a:bodyPr>
            <a:noAutofit/>
          </a:bodyPr>
          <a:lstStyle/>
          <a:p>
            <a:pPr marL="0" indent="0" algn="ctr" eaLnBrk="1" fontAlgn="auto" hangingPunct="1">
              <a:spcBef>
                <a:spcPts val="800"/>
              </a:spcBef>
              <a:spcAft>
                <a:spcPts val="0"/>
              </a:spcAft>
              <a:buClr>
                <a:schemeClr val="accent3"/>
              </a:buClr>
              <a:buFont typeface="Wingdings" pitchFamily="2" charset="2"/>
              <a:buNone/>
              <a:defRPr/>
            </a:pPr>
            <a:r>
              <a:rPr lang="en-US" b="1" dirty="0" smtClean="0">
                <a:latin typeface="Arial" panose="020B0604020202020204" pitchFamily="34" charset="0"/>
                <a:cs typeface="Arial" panose="020B0604020202020204" pitchFamily="34" charset="0"/>
              </a:rPr>
              <a:t>CHAPTER 15</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SB5: pp. 557-596</a:t>
            </a:r>
          </a:p>
          <a:p>
            <a:pPr marL="0" indent="0" algn="ctr" eaLnBrk="1" fontAlgn="auto" hangingPunct="1">
              <a:spcBef>
                <a:spcPts val="800"/>
              </a:spcBef>
              <a:spcAft>
                <a:spcPts val="0"/>
              </a:spcAft>
              <a:buClr>
                <a:schemeClr val="accent3"/>
              </a:buClr>
              <a:buFont typeface="Wingdings" pitchFamily="2" charset="2"/>
              <a:buNone/>
              <a:defRPr/>
            </a:pPr>
            <a:r>
              <a:rPr lang="en-US" b="1" dirty="0">
                <a:latin typeface="Arial" panose="020B0604020202020204" pitchFamily="34" charset="0"/>
                <a:cs typeface="Arial" panose="020B0604020202020204" pitchFamily="34" charset="0"/>
              </a:rPr>
              <a:t>CHAPTER </a:t>
            </a:r>
            <a:r>
              <a:rPr lang="en-US" b="1" dirty="0" smtClean="0">
                <a:latin typeface="Arial" panose="020B0604020202020204" pitchFamily="34" charset="0"/>
                <a:cs typeface="Arial" panose="020B0604020202020204" pitchFamily="34" charset="0"/>
              </a:rPr>
              <a:t>16</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DAS-II: pp. 597-666</a:t>
            </a:r>
          </a:p>
          <a:p>
            <a:pPr marL="0" indent="0" algn="ctr" eaLnBrk="1" fontAlgn="auto" hangingPunct="1">
              <a:spcBef>
                <a:spcPts val="800"/>
              </a:spcBef>
              <a:spcAft>
                <a:spcPts val="0"/>
              </a:spcAft>
              <a:buClr>
                <a:schemeClr val="accent3"/>
              </a:buClr>
              <a:buFont typeface="Wingdings" pitchFamily="2" charset="2"/>
              <a:buNone/>
              <a:defRPr/>
            </a:pPr>
            <a:r>
              <a:rPr lang="en-US" b="1" dirty="0">
                <a:latin typeface="Arial" panose="020B0604020202020204" pitchFamily="34" charset="0"/>
                <a:cs typeface="Arial" panose="020B0604020202020204" pitchFamily="34" charset="0"/>
              </a:rPr>
              <a:t>CHAPTER </a:t>
            </a:r>
            <a:r>
              <a:rPr lang="en-US" b="1" dirty="0" smtClean="0">
                <a:latin typeface="Arial" panose="020B0604020202020204" pitchFamily="34" charset="0"/>
                <a:cs typeface="Arial" panose="020B0604020202020204" pitchFamily="34" charset="0"/>
              </a:rPr>
              <a:t>17</a:t>
            </a:r>
            <a:endParaRPr lang="en-US" b="1"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WJ IV COG: pp. 667-704</a:t>
            </a: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 18</a:t>
            </a:r>
          </a:p>
        </p:txBody>
      </p:sp>
      <p:sp>
        <p:nvSpPr>
          <p:cNvPr id="158723" name="Rectangle 3"/>
          <p:cNvSpPr>
            <a:spLocks noGrp="1" noChangeArrowheads="1"/>
          </p:cNvSpPr>
          <p:nvPr>
            <p:ph idx="1"/>
          </p:nvPr>
        </p:nvSpPr>
        <p:spPr>
          <a:xfrm>
            <a:off x="533400" y="1447800"/>
            <a:ext cx="76200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Report writing: pp. 705-750</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Preparing to write a report: Table 18-1 (pp. 707-711)</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22 principles of report writing summarized: p. 749</a:t>
            </a: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Session 1</a:t>
            </a:r>
            <a:endParaRPr lang="en-US" dirty="0"/>
          </a:p>
        </p:txBody>
      </p:sp>
      <p:sp>
        <p:nvSpPr>
          <p:cNvPr id="3" name="Subtitle 2"/>
          <p:cNvSpPr>
            <a:spLocks noGrp="1"/>
          </p:cNvSpPr>
          <p:nvPr>
            <p:ph type="subTitle" sz="quarter" idx="1"/>
          </p:nvPr>
        </p:nvSpPr>
        <p:spPr/>
        <p:txBody>
          <a:bodyPr/>
          <a:lstStyle/>
          <a:p>
            <a:r>
              <a:rPr lang="en-US" sz="6000" dirty="0"/>
              <a:t>Evaluator Considerations</a:t>
            </a:r>
          </a:p>
        </p:txBody>
      </p:sp>
    </p:spTree>
    <p:extLst>
      <p:ext uri="{BB962C8B-B14F-4D97-AF65-F5344CB8AC3E}">
        <p14:creationId xmlns:p14="http://schemas.microsoft.com/office/powerpoint/2010/main" val="170458959"/>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304800"/>
            <a:ext cx="8229600" cy="1143000"/>
          </a:xfrm>
        </p:spPr>
        <p:txBody>
          <a:bodyPr>
            <a:normAutofit/>
          </a:bodyPr>
          <a:lstStyle/>
          <a:p>
            <a:pPr eaLnBrk="1" fontAlgn="auto" hangingPunct="1">
              <a:spcAft>
                <a:spcPts val="0"/>
              </a:spcAft>
              <a:defRPr/>
            </a:pPr>
            <a:r>
              <a:rPr lang="en-US" altLang="en-US" sz="4900" dirty="0" smtClean="0"/>
              <a:t>Resource Guide </a:t>
            </a:r>
            <a:r>
              <a:rPr lang="en-US" altLang="en-US" sz="2500" dirty="0" smtClean="0"/>
              <a:t>[1]</a:t>
            </a:r>
            <a:endParaRPr lang="en-US" altLang="en-US" sz="2800" dirty="0" smtClean="0"/>
          </a:p>
        </p:txBody>
      </p:sp>
      <p:sp>
        <p:nvSpPr>
          <p:cNvPr id="158723" name="Rectangle 3"/>
          <p:cNvSpPr>
            <a:spLocks noGrp="1" noChangeArrowheads="1"/>
          </p:cNvSpPr>
          <p:nvPr>
            <p:ph idx="1"/>
          </p:nvPr>
        </p:nvSpPr>
        <p:spPr>
          <a:xfrm>
            <a:off x="533400" y="1981200"/>
            <a:ext cx="8229600" cy="42672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Appendix A: Tables for WISC-V (p. 1)</a:t>
            </a: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Appendix </a:t>
            </a:r>
            <a:r>
              <a:rPr lang="en-US" dirty="0" smtClean="0">
                <a:latin typeface="Arial" panose="020B0604020202020204" pitchFamily="34" charset="0"/>
                <a:cs typeface="Arial" panose="020B0604020202020204" pitchFamily="34" charset="0"/>
              </a:rPr>
              <a:t>B: </a:t>
            </a:r>
            <a:r>
              <a:rPr lang="en-US" dirty="0">
                <a:latin typeface="Arial" panose="020B0604020202020204" pitchFamily="34" charset="0"/>
                <a:cs typeface="Arial" panose="020B0604020202020204" pitchFamily="34" charset="0"/>
              </a:rPr>
              <a:t>Tables for </a:t>
            </a:r>
            <a:r>
              <a:rPr lang="en-US" dirty="0" smtClean="0">
                <a:latin typeface="Arial" panose="020B0604020202020204" pitchFamily="34" charset="0"/>
                <a:cs typeface="Arial" panose="020B0604020202020204" pitchFamily="34" charset="0"/>
              </a:rPr>
              <a:t>WPPSI-IV </a:t>
            </a:r>
            <a:r>
              <a:rPr lang="en-US" dirty="0">
                <a:latin typeface="Arial" panose="020B0604020202020204" pitchFamily="34" charset="0"/>
                <a:cs typeface="Arial" panose="020B0604020202020204" pitchFamily="34" charset="0"/>
              </a:rPr>
              <a:t>(p. </a:t>
            </a:r>
            <a:r>
              <a:rPr lang="en-US" dirty="0" smtClean="0">
                <a:latin typeface="Arial" panose="020B0604020202020204" pitchFamily="34" charset="0"/>
                <a:cs typeface="Arial" panose="020B0604020202020204" pitchFamily="34" charset="0"/>
              </a:rPr>
              <a:t>53)</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Appendix </a:t>
            </a:r>
            <a:r>
              <a:rPr lang="en-US" dirty="0" smtClean="0">
                <a:latin typeface="Arial" panose="020B0604020202020204" pitchFamily="34" charset="0"/>
                <a:cs typeface="Arial" panose="020B0604020202020204" pitchFamily="34" charset="0"/>
              </a:rPr>
              <a:t>C: </a:t>
            </a:r>
            <a:r>
              <a:rPr lang="en-US" dirty="0">
                <a:latin typeface="Arial" panose="020B0604020202020204" pitchFamily="34" charset="0"/>
                <a:cs typeface="Arial" panose="020B0604020202020204" pitchFamily="34" charset="0"/>
              </a:rPr>
              <a:t>Tables for WISC-V </a:t>
            </a:r>
            <a:r>
              <a:rPr lang="en-US" dirty="0" smtClean="0">
                <a:latin typeface="Arial" panose="020B0604020202020204" pitchFamily="34" charset="0"/>
                <a:cs typeface="Arial" panose="020B0604020202020204" pitchFamily="34" charset="0"/>
              </a:rPr>
              <a:t>and WPPSI-IV (p</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103)</a:t>
            </a: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Appendix </a:t>
            </a:r>
            <a:r>
              <a:rPr lang="en-US" dirty="0" smtClean="0">
                <a:latin typeface="Arial" panose="020B0604020202020204" pitchFamily="34" charset="0"/>
                <a:cs typeface="Arial" panose="020B0604020202020204" pitchFamily="34" charset="0"/>
              </a:rPr>
              <a:t>D: </a:t>
            </a:r>
            <a:r>
              <a:rPr lang="en-US" dirty="0">
                <a:latin typeface="Arial" panose="020B0604020202020204" pitchFamily="34" charset="0"/>
                <a:cs typeface="Arial" panose="020B0604020202020204" pitchFamily="34" charset="0"/>
              </a:rPr>
              <a:t>Tables for </a:t>
            </a:r>
            <a:r>
              <a:rPr lang="en-US" dirty="0" smtClean="0">
                <a:latin typeface="Arial" panose="020B0604020202020204" pitchFamily="34" charset="0"/>
                <a:cs typeface="Arial" panose="020B0604020202020204" pitchFamily="34" charset="0"/>
              </a:rPr>
              <a:t>SB5 </a:t>
            </a:r>
            <a:r>
              <a:rPr lang="en-US" dirty="0">
                <a:latin typeface="Arial" panose="020B0604020202020204" pitchFamily="34" charset="0"/>
                <a:cs typeface="Arial" panose="020B0604020202020204" pitchFamily="34" charset="0"/>
              </a:rPr>
              <a:t>(p. </a:t>
            </a:r>
            <a:r>
              <a:rPr lang="en-US" dirty="0" smtClean="0">
                <a:latin typeface="Arial" panose="020B0604020202020204" pitchFamily="34" charset="0"/>
                <a:cs typeface="Arial" panose="020B0604020202020204" pitchFamily="34" charset="0"/>
              </a:rPr>
              <a:t>139)</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Appendix </a:t>
            </a:r>
            <a:r>
              <a:rPr lang="en-US" dirty="0" smtClean="0">
                <a:latin typeface="Arial" panose="020B0604020202020204" pitchFamily="34" charset="0"/>
                <a:cs typeface="Arial" panose="020B0604020202020204" pitchFamily="34" charset="0"/>
              </a:rPr>
              <a:t>E: </a:t>
            </a:r>
            <a:r>
              <a:rPr lang="en-US" dirty="0">
                <a:latin typeface="Arial" panose="020B0604020202020204" pitchFamily="34" charset="0"/>
                <a:cs typeface="Arial" panose="020B0604020202020204" pitchFamily="34" charset="0"/>
              </a:rPr>
              <a:t>Tables for </a:t>
            </a:r>
            <a:r>
              <a:rPr lang="en-US" dirty="0" smtClean="0">
                <a:latin typeface="Arial" panose="020B0604020202020204" pitchFamily="34" charset="0"/>
                <a:cs typeface="Arial" panose="020B0604020202020204" pitchFamily="34" charset="0"/>
              </a:rPr>
              <a:t>DAS-II and WJ IV COG </a:t>
            </a:r>
            <a:r>
              <a:rPr lang="en-US" dirty="0">
                <a:latin typeface="Arial" panose="020B0604020202020204" pitchFamily="34" charset="0"/>
                <a:cs typeface="Arial" panose="020B0604020202020204" pitchFamily="34" charset="0"/>
              </a:rPr>
              <a:t>(p. </a:t>
            </a:r>
            <a:r>
              <a:rPr lang="en-US" dirty="0" smtClean="0">
                <a:latin typeface="Arial" panose="020B0604020202020204" pitchFamily="34" charset="0"/>
                <a:cs typeface="Arial" panose="020B0604020202020204" pitchFamily="34" charset="0"/>
              </a:rPr>
              <a:t>155)</a:t>
            </a: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b="1"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304800"/>
            <a:ext cx="8229600" cy="1143000"/>
          </a:xfrm>
        </p:spPr>
        <p:txBody>
          <a:bodyPr>
            <a:normAutofit/>
          </a:bodyPr>
          <a:lstStyle/>
          <a:p>
            <a:pPr eaLnBrk="1" fontAlgn="auto" hangingPunct="1">
              <a:spcAft>
                <a:spcPts val="0"/>
              </a:spcAft>
              <a:defRPr/>
            </a:pPr>
            <a:r>
              <a:rPr lang="en-US" altLang="en-US" sz="4900" dirty="0" smtClean="0"/>
              <a:t>Resource Guide </a:t>
            </a:r>
            <a:r>
              <a:rPr lang="en-US" altLang="en-US" sz="2500" dirty="0" smtClean="0"/>
              <a:t>[2]</a:t>
            </a:r>
            <a:endParaRPr lang="en-US" altLang="en-US" sz="2800" dirty="0" smtClean="0"/>
          </a:p>
        </p:txBody>
      </p:sp>
      <p:sp>
        <p:nvSpPr>
          <p:cNvPr id="158723" name="Rectangle 3"/>
          <p:cNvSpPr>
            <a:spLocks noGrp="1" noChangeArrowheads="1"/>
          </p:cNvSpPr>
          <p:nvPr>
            <p:ph idx="1"/>
          </p:nvPr>
        </p:nvSpPr>
        <p:spPr>
          <a:xfrm>
            <a:off x="533400" y="1981200"/>
            <a:ext cx="7620000" cy="42672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Appendix F: Miscellaneous Tables (p. 191)</a:t>
            </a: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Appendix </a:t>
            </a:r>
            <a:r>
              <a:rPr lang="en-US" dirty="0" smtClean="0">
                <a:latin typeface="Arial" panose="020B0604020202020204" pitchFamily="34" charset="0"/>
                <a:cs typeface="Arial" panose="020B0604020202020204" pitchFamily="34" charset="0"/>
              </a:rPr>
              <a:t>G: IDEA 2004, Section 504, and ADA </a:t>
            </a:r>
            <a:r>
              <a:rPr lang="en-US" dirty="0">
                <a:latin typeface="Arial" panose="020B0604020202020204" pitchFamily="34" charset="0"/>
                <a:cs typeface="Arial" panose="020B0604020202020204" pitchFamily="34" charset="0"/>
              </a:rPr>
              <a:t>(p. </a:t>
            </a:r>
            <a:r>
              <a:rPr lang="en-US" dirty="0" smtClean="0">
                <a:latin typeface="Arial" panose="020B0604020202020204" pitchFamily="34" charset="0"/>
                <a:cs typeface="Arial" panose="020B0604020202020204" pitchFamily="34" charset="0"/>
              </a:rPr>
              <a:t>205)</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Appendix </a:t>
            </a:r>
            <a:r>
              <a:rPr lang="en-US" dirty="0" smtClean="0">
                <a:latin typeface="Arial" panose="020B0604020202020204" pitchFamily="34" charset="0"/>
                <a:cs typeface="Arial" panose="020B0604020202020204" pitchFamily="34" charset="0"/>
              </a:rPr>
              <a:t>H: Challenges of Being an Expert Witness (p</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227)</a:t>
            </a: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Appendix </a:t>
            </a:r>
            <a:r>
              <a:rPr lang="en-US" dirty="0" smtClean="0">
                <a:latin typeface="Arial" panose="020B0604020202020204" pitchFamily="34" charset="0"/>
                <a:cs typeface="Arial" panose="020B0604020202020204" pitchFamily="34" charset="0"/>
              </a:rPr>
              <a:t>I: Assessment of Intelligence with Specialized Measures </a:t>
            </a:r>
            <a:r>
              <a:rPr lang="en-US" dirty="0">
                <a:latin typeface="Arial" panose="020B0604020202020204" pitchFamily="34" charset="0"/>
                <a:cs typeface="Arial" panose="020B0604020202020204" pitchFamily="34" charset="0"/>
              </a:rPr>
              <a:t>(p. </a:t>
            </a:r>
            <a:r>
              <a:rPr lang="en-US" dirty="0" smtClean="0">
                <a:latin typeface="Arial" panose="020B0604020202020204" pitchFamily="34" charset="0"/>
                <a:cs typeface="Arial" panose="020B0604020202020204" pitchFamily="34" charset="0"/>
              </a:rPr>
              <a:t>245)</a:t>
            </a: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b="1"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304800"/>
            <a:ext cx="8229600" cy="1143000"/>
          </a:xfrm>
        </p:spPr>
        <p:txBody>
          <a:bodyPr>
            <a:normAutofit/>
          </a:bodyPr>
          <a:lstStyle/>
          <a:p>
            <a:pPr eaLnBrk="1" fontAlgn="auto" hangingPunct="1">
              <a:spcAft>
                <a:spcPts val="0"/>
              </a:spcAft>
              <a:defRPr/>
            </a:pPr>
            <a:r>
              <a:rPr lang="en-US" altLang="en-US" sz="4900" dirty="0" smtClean="0"/>
              <a:t>Resource Guide </a:t>
            </a:r>
            <a:r>
              <a:rPr lang="en-US" altLang="en-US" sz="2500" dirty="0" smtClean="0"/>
              <a:t>[3]</a:t>
            </a:r>
            <a:endParaRPr lang="en-US" altLang="en-US" sz="2800" dirty="0" smtClean="0"/>
          </a:p>
        </p:txBody>
      </p:sp>
      <p:sp>
        <p:nvSpPr>
          <p:cNvPr id="158723" name="Rectangle 3"/>
          <p:cNvSpPr>
            <a:spLocks noGrp="1" noChangeArrowheads="1"/>
          </p:cNvSpPr>
          <p:nvPr>
            <p:ph idx="1"/>
          </p:nvPr>
        </p:nvSpPr>
        <p:spPr>
          <a:xfrm>
            <a:off x="533400" y="1981200"/>
            <a:ext cx="7620000" cy="42672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Appendix J: Assessment of Academic Achievement </a:t>
            </a:r>
            <a:r>
              <a:rPr lang="en-US" dirty="0">
                <a:latin typeface="Arial" panose="020B0604020202020204" pitchFamily="34" charset="0"/>
                <a:cs typeface="Arial" panose="020B0604020202020204" pitchFamily="34" charset="0"/>
              </a:rPr>
              <a:t>(p. </a:t>
            </a:r>
            <a:r>
              <a:rPr lang="en-US" dirty="0" smtClean="0">
                <a:latin typeface="Arial" panose="020B0604020202020204" pitchFamily="34" charset="0"/>
                <a:cs typeface="Arial" panose="020B0604020202020204" pitchFamily="34" charset="0"/>
              </a:rPr>
              <a:t>271)</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Appendix K: Assessment of Receptive and Expressive Language (p. 297</a:t>
            </a:r>
            <a:r>
              <a:rPr lang="en-US" dirty="0" smtClean="0">
                <a:latin typeface="Arial" panose="020B0604020202020204" pitchFamily="34" charset="0"/>
                <a:cs typeface="Arial" panose="020B0604020202020204" pitchFamily="34" charset="0"/>
              </a:rPr>
              <a:t>)</a:t>
            </a:r>
          </a:p>
          <a:p>
            <a:pPr marL="0" indent="0" eaLnBrk="1" fontAlgn="auto" hangingPunct="1">
              <a:spcBef>
                <a:spcPts val="800"/>
              </a:spcBef>
              <a:spcAft>
                <a:spcPts val="0"/>
              </a:spcAft>
              <a:buClr>
                <a:schemeClr val="accent3"/>
              </a:buClr>
              <a:buFont typeface="Wingdings" pitchFamily="2" charset="2"/>
              <a:buNone/>
              <a:defRPr/>
            </a:pPr>
            <a:endParaRPr lang="en-U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Session 3</a:t>
            </a:r>
            <a:endParaRPr lang="en-US" dirty="0"/>
          </a:p>
        </p:txBody>
      </p:sp>
      <p:sp>
        <p:nvSpPr>
          <p:cNvPr id="4" name="Subtitle 3"/>
          <p:cNvSpPr>
            <a:spLocks noGrp="1"/>
          </p:cNvSpPr>
          <p:nvPr>
            <p:ph type="subTitle" sz="quarter" idx="1"/>
          </p:nvPr>
        </p:nvSpPr>
        <p:spPr/>
        <p:txBody>
          <a:bodyPr/>
          <a:lstStyle/>
          <a:p>
            <a:r>
              <a:rPr lang="en-US" sz="6000" dirty="0" smtClean="0"/>
              <a:t>Children with Special Needs</a:t>
            </a:r>
            <a:endParaRPr lang="en-US" sz="6000" dirty="0"/>
          </a:p>
        </p:txBody>
      </p:sp>
    </p:spTree>
    <p:extLst>
      <p:ext uri="{BB962C8B-B14F-4D97-AF65-F5344CB8AC3E}">
        <p14:creationId xmlns:p14="http://schemas.microsoft.com/office/powerpoint/2010/main" val="115361988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p:cNvSpPr>
          <p:nvPr>
            <p:ph type="title"/>
          </p:nvPr>
        </p:nvSpPr>
        <p:spPr/>
        <p:txBody>
          <a:bodyPr/>
          <a:lstStyle/>
          <a:p>
            <a:pPr eaLnBrk="1" hangingPunct="1"/>
            <a:r>
              <a:rPr lang="en-US" b="1" dirty="0" smtClean="0"/>
              <a:t>Special Group Studies with WISC–</a:t>
            </a:r>
            <a:r>
              <a:rPr lang="en-US" dirty="0" smtClean="0"/>
              <a:t> </a:t>
            </a:r>
            <a:r>
              <a:rPr lang="en-US" b="1" dirty="0" smtClean="0"/>
              <a:t>V</a:t>
            </a:r>
            <a:r>
              <a:rPr lang="en-US" sz="4600" b="1" dirty="0" smtClean="0"/>
              <a:t> </a:t>
            </a:r>
            <a:r>
              <a:rPr lang="en-US" sz="2000" dirty="0" smtClean="0"/>
              <a:t>(pp. 307–308)</a:t>
            </a:r>
          </a:p>
        </p:txBody>
      </p:sp>
      <p:sp>
        <p:nvSpPr>
          <p:cNvPr id="77826" name="Rectangle 3"/>
          <p:cNvSpPr>
            <a:spLocks noGrp="1"/>
          </p:cNvSpPr>
          <p:nvPr>
            <p:ph type="body" idx="1"/>
          </p:nvPr>
        </p:nvSpPr>
        <p:spPr/>
        <p:txBody>
          <a:bodyPr/>
          <a:lstStyle/>
          <a:p>
            <a:pPr eaLnBrk="1" hangingPunct="1">
              <a:buFont typeface="Arial" panose="020B0604020202020204" pitchFamily="34" charset="0"/>
              <a:buChar char="•"/>
            </a:pPr>
            <a:r>
              <a:rPr lang="en-US" dirty="0" smtClean="0">
                <a:latin typeface="Arial" panose="020B0604020202020204" pitchFamily="34" charset="0"/>
                <a:cs typeface="Arial" panose="020B0604020202020204" pitchFamily="34" charset="0"/>
              </a:rPr>
              <a:t>13 special groups compared across the primary index scales (Table 9-8; p. 307)</a:t>
            </a:r>
          </a:p>
          <a:p>
            <a:pPr lvl="1" eaLnBrk="1" hangingPunct="1">
              <a:buFont typeface="Arial" panose="020B0604020202020204" pitchFamily="34" charset="0"/>
              <a:buChar char="•"/>
            </a:pPr>
            <a:r>
              <a:rPr lang="en-US" sz="3200" dirty="0" smtClean="0">
                <a:latin typeface="Arial" panose="020B0604020202020204" pitchFamily="34" charset="0"/>
                <a:cs typeface="Arial" panose="020B0604020202020204" pitchFamily="34" charset="0"/>
              </a:rPr>
              <a:t>VCI</a:t>
            </a:r>
          </a:p>
          <a:p>
            <a:pPr lvl="1" eaLnBrk="1" hangingPunct="1">
              <a:buFont typeface="Arial" panose="020B0604020202020204" pitchFamily="34" charset="0"/>
              <a:buChar char="•"/>
            </a:pPr>
            <a:r>
              <a:rPr lang="en-US" sz="3200" dirty="0" smtClean="0">
                <a:latin typeface="Arial" panose="020B0604020202020204" pitchFamily="34" charset="0"/>
                <a:cs typeface="Arial" panose="020B0604020202020204" pitchFamily="34" charset="0"/>
              </a:rPr>
              <a:t>VSI</a:t>
            </a:r>
          </a:p>
          <a:p>
            <a:pPr lvl="1" eaLnBrk="1" hangingPunct="1">
              <a:buFont typeface="Arial" panose="020B0604020202020204" pitchFamily="34" charset="0"/>
              <a:buChar char="•"/>
            </a:pPr>
            <a:r>
              <a:rPr lang="en-US" sz="3200" dirty="0" smtClean="0">
                <a:latin typeface="Arial" panose="020B0604020202020204" pitchFamily="34" charset="0"/>
                <a:cs typeface="Arial" panose="020B0604020202020204" pitchFamily="34" charset="0"/>
              </a:rPr>
              <a:t>FRI</a:t>
            </a:r>
          </a:p>
          <a:p>
            <a:pPr lvl="1" eaLnBrk="1" hangingPunct="1">
              <a:buFont typeface="Arial" panose="020B0604020202020204" pitchFamily="34" charset="0"/>
              <a:buChar char="•"/>
            </a:pPr>
            <a:r>
              <a:rPr lang="en-US" sz="3200" dirty="0" smtClean="0">
                <a:latin typeface="Arial" panose="020B0604020202020204" pitchFamily="34" charset="0"/>
                <a:cs typeface="Arial" panose="020B0604020202020204" pitchFamily="34" charset="0"/>
              </a:rPr>
              <a:t>WMI</a:t>
            </a:r>
          </a:p>
          <a:p>
            <a:pPr lvl="1" eaLnBrk="1" hangingPunct="1">
              <a:buFont typeface="Arial" panose="020B0604020202020204" pitchFamily="34" charset="0"/>
              <a:buChar char="•"/>
            </a:pPr>
            <a:r>
              <a:rPr lang="en-US" sz="3200" dirty="0" smtClean="0">
                <a:latin typeface="Arial" panose="020B0604020202020204" pitchFamily="34" charset="0"/>
                <a:cs typeface="Arial" panose="020B0604020202020204" pitchFamily="34" charset="0"/>
              </a:rPr>
              <a:t>PSI</a:t>
            </a:r>
          </a:p>
        </p:txBody>
      </p:sp>
    </p:spTree>
    <p:extLst>
      <p:ext uri="{BB962C8B-B14F-4D97-AF65-F5344CB8AC3E}">
        <p14:creationId xmlns:p14="http://schemas.microsoft.com/office/powerpoint/2010/main" val="1945835866"/>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 </a:t>
            </a:r>
            <a:r>
              <a:rPr lang="en-US" sz="2500" dirty="0" smtClean="0"/>
              <a:t>[1]</a:t>
            </a:r>
            <a:endParaRPr lang="en-US" sz="2500" dirty="0"/>
          </a:p>
        </p:txBody>
      </p:sp>
      <p:sp>
        <p:nvSpPr>
          <p:cNvPr id="3" name="Content Placeholder 2"/>
          <p:cNvSpPr>
            <a:spLocks noGrp="1"/>
          </p:cNvSpPr>
          <p:nvPr>
            <p:ph idx="1"/>
          </p:nvPr>
        </p:nvSpPr>
        <p:spPr>
          <a:xfrm>
            <a:off x="457200" y="1447800"/>
            <a:ext cx="8229600" cy="4525963"/>
          </a:xfrm>
        </p:spPr>
        <p:txBody>
          <a:bodyPr/>
          <a:lstStyle/>
          <a:p>
            <a:pPr marL="0" indent="0" algn="ctr">
              <a:buNone/>
            </a:pPr>
            <a:r>
              <a:rPr lang="en-US" b="1" dirty="0">
                <a:effectLst/>
                <a:latin typeface="Arial" panose="020B0604020202020204" pitchFamily="34" charset="0"/>
                <a:cs typeface="Arial" panose="020B0604020202020204" pitchFamily="34" charset="0"/>
              </a:rPr>
              <a:t>Key Symptom Considerations</a:t>
            </a:r>
          </a:p>
          <a:p>
            <a:r>
              <a:rPr lang="en-US" dirty="0" smtClean="0">
                <a:effectLst/>
                <a:latin typeface="Arial" panose="020B0604020202020204" pitchFamily="34" charset="0"/>
                <a:cs typeface="Arial" panose="020B0604020202020204" pitchFamily="34" charset="0"/>
              </a:rPr>
              <a:t>Presence </a:t>
            </a:r>
            <a:r>
              <a:rPr lang="en-US" dirty="0">
                <a:effectLst/>
                <a:latin typeface="Arial" panose="020B0604020202020204" pitchFamily="34" charset="0"/>
                <a:cs typeface="Arial" panose="020B0604020202020204" pitchFamily="34" charset="0"/>
              </a:rPr>
              <a:t>of inattention, hyperactivity, and impulsivity </a:t>
            </a:r>
          </a:p>
          <a:p>
            <a:r>
              <a:rPr lang="en-US" dirty="0" smtClean="0">
                <a:effectLst/>
                <a:latin typeface="Arial" panose="020B0604020202020204" pitchFamily="34" charset="0"/>
                <a:cs typeface="Arial" panose="020B0604020202020204" pitchFamily="34" charset="0"/>
              </a:rPr>
              <a:t>Number</a:t>
            </a:r>
            <a:r>
              <a:rPr lang="en-US" dirty="0">
                <a:effectLst/>
                <a:latin typeface="Arial" panose="020B0604020202020204" pitchFamily="34" charset="0"/>
                <a:cs typeface="Arial" panose="020B0604020202020204" pitchFamily="34" charset="0"/>
              </a:rPr>
              <a:t>, type, severity, and duration of symptoms</a:t>
            </a:r>
          </a:p>
          <a:p>
            <a:r>
              <a:rPr lang="en-US" dirty="0" smtClean="0">
                <a:effectLst/>
                <a:latin typeface="Arial" panose="020B0604020202020204" pitchFamily="34" charset="0"/>
                <a:cs typeface="Arial" panose="020B0604020202020204" pitchFamily="34" charset="0"/>
              </a:rPr>
              <a:t>Situations </a:t>
            </a:r>
            <a:r>
              <a:rPr lang="en-US" dirty="0">
                <a:effectLst/>
                <a:latin typeface="Arial" panose="020B0604020202020204" pitchFamily="34" charset="0"/>
                <a:cs typeface="Arial" panose="020B0604020202020204" pitchFamily="34" charset="0"/>
              </a:rPr>
              <a:t>in which symptoms are displayed</a:t>
            </a:r>
          </a:p>
          <a:p>
            <a:r>
              <a:rPr lang="en-US" dirty="0" smtClean="0">
                <a:effectLst/>
                <a:latin typeface="Arial" panose="020B0604020202020204" pitchFamily="34" charset="0"/>
                <a:cs typeface="Arial" panose="020B0604020202020204" pitchFamily="34" charset="0"/>
              </a:rPr>
              <a:t>Verbal </a:t>
            </a:r>
            <a:r>
              <a:rPr lang="en-US" dirty="0">
                <a:effectLst/>
                <a:latin typeface="Arial" panose="020B0604020202020204" pitchFamily="34" charset="0"/>
                <a:cs typeface="Arial" panose="020B0604020202020204" pitchFamily="34" charset="0"/>
              </a:rPr>
              <a:t>abilities, nonverbal abilities, short- and long-term memory abilities, and other cognitive abilities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242490"/>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 </a:t>
            </a:r>
            <a:r>
              <a:rPr lang="en-US" sz="2500" dirty="0" smtClean="0"/>
              <a:t>[2]</a:t>
            </a:r>
            <a:endParaRPr lang="en-US" sz="2500" dirty="0"/>
          </a:p>
        </p:txBody>
      </p:sp>
      <p:sp>
        <p:nvSpPr>
          <p:cNvPr id="3" name="Content Placeholder 2"/>
          <p:cNvSpPr>
            <a:spLocks noGrp="1"/>
          </p:cNvSpPr>
          <p:nvPr>
            <p:ph idx="1"/>
          </p:nvPr>
        </p:nvSpPr>
        <p:spPr>
          <a:xfrm>
            <a:off x="457200" y="1447800"/>
            <a:ext cx="8610600" cy="4525963"/>
          </a:xfrm>
        </p:spPr>
        <p:txBody>
          <a:bodyPr/>
          <a:lstStyle/>
          <a:p>
            <a:pPr marL="0" indent="0" algn="ctr">
              <a:buNone/>
            </a:pPr>
            <a:r>
              <a:rPr lang="en-US" b="1" dirty="0">
                <a:effectLst/>
                <a:latin typeface="Arial" panose="020B0604020202020204" pitchFamily="34" charset="0"/>
                <a:cs typeface="Arial" panose="020B0604020202020204" pitchFamily="34" charset="0"/>
              </a:rPr>
              <a:t>Key Symptom </a:t>
            </a:r>
            <a:r>
              <a:rPr lang="en-US" b="1" dirty="0" smtClean="0">
                <a:effectLst/>
                <a:latin typeface="Arial" panose="020B0604020202020204" pitchFamily="34" charset="0"/>
                <a:cs typeface="Arial" panose="020B0604020202020204" pitchFamily="34" charset="0"/>
              </a:rPr>
              <a:t>Considerations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Presence of one or more comorbid disorders </a:t>
            </a:r>
          </a:p>
          <a:p>
            <a:pPr lvl="1"/>
            <a:r>
              <a:rPr lang="en-US" sz="3200" dirty="0">
                <a:effectLst/>
                <a:latin typeface="Arial" panose="020B0604020202020204" pitchFamily="34" charset="0"/>
                <a:cs typeface="Arial" panose="020B0604020202020204" pitchFamily="34" charset="0"/>
              </a:rPr>
              <a:t>Oppositional defiant disorder (about 40% to 50%)</a:t>
            </a:r>
          </a:p>
          <a:p>
            <a:pPr lvl="1"/>
            <a:r>
              <a:rPr lang="en-US" sz="3200" dirty="0">
                <a:effectLst/>
                <a:latin typeface="Arial" panose="020B0604020202020204" pitchFamily="34" charset="0"/>
                <a:cs typeface="Arial" panose="020B0604020202020204" pitchFamily="34" charset="0"/>
              </a:rPr>
              <a:t>Conduct disorder (about 25%)</a:t>
            </a:r>
          </a:p>
          <a:p>
            <a:pPr lvl="1"/>
            <a:r>
              <a:rPr lang="en-US" sz="3200" dirty="0">
                <a:effectLst/>
                <a:latin typeface="Arial" panose="020B0604020202020204" pitchFamily="34" charset="0"/>
                <a:cs typeface="Arial" panose="020B0604020202020204" pitchFamily="34" charset="0"/>
              </a:rPr>
              <a:t>Disruptive mood dysregulation (majority of children)</a:t>
            </a:r>
          </a:p>
          <a:p>
            <a:pPr lvl="1"/>
            <a:r>
              <a:rPr lang="en-US" sz="3200" dirty="0">
                <a:effectLst/>
                <a:latin typeface="Arial" panose="020B0604020202020204" pitchFamily="34" charset="0"/>
                <a:cs typeface="Arial" panose="020B0604020202020204" pitchFamily="34" charset="0"/>
              </a:rPr>
              <a:t>Specific learning disorder (50% or more)</a:t>
            </a:r>
          </a:p>
          <a:p>
            <a:pPr lvl="1"/>
            <a:r>
              <a:rPr lang="en-US" sz="3200" dirty="0">
                <a:effectLst/>
                <a:latin typeface="Arial" panose="020B0604020202020204" pitchFamily="34" charset="0"/>
                <a:cs typeface="Arial" panose="020B0604020202020204" pitchFamily="34" charset="0"/>
              </a:rPr>
              <a:t>Anxiety disorder (about 30</a:t>
            </a:r>
            <a:r>
              <a:rPr lang="en-US" sz="3200" dirty="0" smtClean="0">
                <a:effectLst/>
                <a:latin typeface="Arial" panose="020B0604020202020204" pitchFamily="34" charset="0"/>
                <a:cs typeface="Arial" panose="020B0604020202020204" pitchFamily="34" charset="0"/>
              </a:rPr>
              <a:t>%)</a:t>
            </a: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4534982"/>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 </a:t>
            </a:r>
            <a:r>
              <a:rPr lang="en-US" sz="2500" dirty="0" smtClean="0"/>
              <a:t>[3]</a:t>
            </a:r>
            <a:endParaRPr lang="en-US" sz="2500" dirty="0"/>
          </a:p>
        </p:txBody>
      </p:sp>
      <p:sp>
        <p:nvSpPr>
          <p:cNvPr id="3" name="Content Placeholder 2"/>
          <p:cNvSpPr>
            <a:spLocks noGrp="1"/>
          </p:cNvSpPr>
          <p:nvPr>
            <p:ph idx="1"/>
          </p:nvPr>
        </p:nvSpPr>
        <p:spPr>
          <a:xfrm>
            <a:off x="457200" y="1447800"/>
            <a:ext cx="8610600" cy="4525963"/>
          </a:xfrm>
        </p:spPr>
        <p:txBody>
          <a:bodyPr/>
          <a:lstStyle/>
          <a:p>
            <a:pPr marL="0" indent="0" algn="ctr">
              <a:buNone/>
            </a:pPr>
            <a:r>
              <a:rPr lang="en-US" b="1" dirty="0">
                <a:effectLst/>
                <a:latin typeface="Arial" panose="020B0604020202020204" pitchFamily="34" charset="0"/>
                <a:cs typeface="Arial" panose="020B0604020202020204" pitchFamily="34" charset="0"/>
              </a:rPr>
              <a:t>Key Symptom </a:t>
            </a:r>
            <a:r>
              <a:rPr lang="en-US" b="1" dirty="0" smtClean="0">
                <a:effectLst/>
                <a:latin typeface="Arial" panose="020B0604020202020204" pitchFamily="34" charset="0"/>
                <a:cs typeface="Arial" panose="020B0604020202020204" pitchFamily="34" charset="0"/>
              </a:rPr>
              <a:t>Considerations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Presence of one or more comorbid disorders </a:t>
            </a:r>
          </a:p>
          <a:p>
            <a:pPr lvl="1"/>
            <a:r>
              <a:rPr lang="en-US" sz="3200" dirty="0" smtClean="0">
                <a:effectLst/>
                <a:latin typeface="Arial" panose="020B0604020202020204" pitchFamily="34" charset="0"/>
                <a:cs typeface="Arial" panose="020B0604020202020204" pitchFamily="34" charset="0"/>
              </a:rPr>
              <a:t>Depressive </a:t>
            </a:r>
            <a:r>
              <a:rPr lang="en-US" sz="3200" dirty="0">
                <a:effectLst/>
                <a:latin typeface="Arial" panose="020B0604020202020204" pitchFamily="34" charset="0"/>
                <a:cs typeface="Arial" panose="020B0604020202020204" pitchFamily="34" charset="0"/>
              </a:rPr>
              <a:t>disorder (about 20%)</a:t>
            </a:r>
          </a:p>
          <a:p>
            <a:pPr lvl="1"/>
            <a:r>
              <a:rPr lang="en-US" sz="3200" dirty="0">
                <a:effectLst/>
                <a:latin typeface="Arial" panose="020B0604020202020204" pitchFamily="34" charset="0"/>
                <a:cs typeface="Arial" panose="020B0604020202020204" pitchFamily="34" charset="0"/>
              </a:rPr>
              <a:t>Substance use disorder (minority of children)</a:t>
            </a:r>
          </a:p>
          <a:p>
            <a:pPr lvl="1"/>
            <a:r>
              <a:rPr lang="en-US" sz="3200" dirty="0">
                <a:effectLst/>
                <a:latin typeface="Arial" panose="020B0604020202020204" pitchFamily="34" charset="0"/>
                <a:cs typeface="Arial" panose="020B0604020202020204" pitchFamily="34" charset="0"/>
              </a:rPr>
              <a:t>Obsessive-compulsive disorder (minority of children)</a:t>
            </a:r>
          </a:p>
          <a:p>
            <a:pPr lvl="1"/>
            <a:r>
              <a:rPr lang="en-US" sz="3200" dirty="0">
                <a:effectLst/>
                <a:latin typeface="Arial" panose="020B0604020202020204" pitchFamily="34" charset="0"/>
                <a:cs typeface="Arial" panose="020B0604020202020204" pitchFamily="34" charset="0"/>
              </a:rPr>
              <a:t>Autism spectrum disorder (minority of children)</a:t>
            </a:r>
          </a:p>
        </p:txBody>
      </p:sp>
    </p:spTree>
    <p:extLst>
      <p:ext uri="{BB962C8B-B14F-4D97-AF65-F5344CB8AC3E}">
        <p14:creationId xmlns:p14="http://schemas.microsoft.com/office/powerpoint/2010/main" val="2334454446"/>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 </a:t>
            </a:r>
            <a:r>
              <a:rPr lang="en-US" sz="2500" dirty="0" smtClean="0"/>
              <a:t>[4]</a:t>
            </a:r>
            <a:endParaRPr lang="en-US" sz="2500" dirty="0"/>
          </a:p>
        </p:txBody>
      </p:sp>
      <p:sp>
        <p:nvSpPr>
          <p:cNvPr id="3" name="Content Placeholder 2"/>
          <p:cNvSpPr>
            <a:spLocks noGrp="1"/>
          </p:cNvSpPr>
          <p:nvPr>
            <p:ph idx="1"/>
          </p:nvPr>
        </p:nvSpPr>
        <p:spPr>
          <a:xfrm>
            <a:off x="457200" y="1447800"/>
            <a:ext cx="8610600" cy="4525963"/>
          </a:xfrm>
        </p:spPr>
        <p:txBody>
          <a:bodyPr/>
          <a:lstStyle/>
          <a:p>
            <a:pPr marL="0" indent="0" algn="ctr">
              <a:buNone/>
            </a:pPr>
            <a:r>
              <a:rPr lang="en-US" b="1" dirty="0">
                <a:effectLst/>
                <a:latin typeface="Arial" panose="020B0604020202020204" pitchFamily="34" charset="0"/>
                <a:cs typeface="Arial" panose="020B0604020202020204" pitchFamily="34" charset="0"/>
              </a:rPr>
              <a:t>Key Symptom </a:t>
            </a:r>
            <a:r>
              <a:rPr lang="en-US" b="1" dirty="0" smtClean="0">
                <a:effectLst/>
                <a:latin typeface="Arial" panose="020B0604020202020204" pitchFamily="34" charset="0"/>
                <a:cs typeface="Arial" panose="020B0604020202020204" pitchFamily="34" charset="0"/>
              </a:rPr>
              <a:t>Considerations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Social competence and adaptive behavior</a:t>
            </a:r>
          </a:p>
          <a:p>
            <a:r>
              <a:rPr lang="en-US" dirty="0" smtClean="0">
                <a:effectLst/>
                <a:latin typeface="Arial" panose="020B0604020202020204" pitchFamily="34" charset="0"/>
                <a:cs typeface="Arial" panose="020B0604020202020204" pitchFamily="34" charset="0"/>
              </a:rPr>
              <a:t>Educational </a:t>
            </a:r>
            <a:r>
              <a:rPr lang="en-US" dirty="0">
                <a:effectLst/>
                <a:latin typeface="Arial" panose="020B0604020202020204" pitchFamily="34" charset="0"/>
                <a:cs typeface="Arial" panose="020B0604020202020204" pitchFamily="34" charset="0"/>
              </a:rPr>
              <a:t>and instructional </a:t>
            </a:r>
            <a:r>
              <a:rPr lang="en-US" dirty="0" smtClean="0">
                <a:effectLst/>
                <a:latin typeface="Arial" panose="020B0604020202020204" pitchFamily="34" charset="0"/>
                <a:cs typeface="Arial" panose="020B0604020202020204" pitchFamily="34" charset="0"/>
              </a:rPr>
              <a:t>needs</a:t>
            </a:r>
          </a:p>
        </p:txBody>
      </p:sp>
    </p:spTree>
    <p:extLst>
      <p:ext uri="{BB962C8B-B14F-4D97-AF65-F5344CB8AC3E}">
        <p14:creationId xmlns:p14="http://schemas.microsoft.com/office/powerpoint/2010/main" val="744234745"/>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 </a:t>
            </a:r>
            <a:r>
              <a:rPr lang="en-US" sz="2500" dirty="0" smtClean="0"/>
              <a:t>[5]</a:t>
            </a:r>
            <a:endParaRPr lang="en-US" sz="2500" dirty="0"/>
          </a:p>
        </p:txBody>
      </p:sp>
      <p:sp>
        <p:nvSpPr>
          <p:cNvPr id="3" name="Content Placeholder 2"/>
          <p:cNvSpPr>
            <a:spLocks noGrp="1"/>
          </p:cNvSpPr>
          <p:nvPr>
            <p:ph idx="1"/>
          </p:nvPr>
        </p:nvSpPr>
        <p:spPr>
          <a:xfrm>
            <a:off x="457200" y="1447800"/>
            <a:ext cx="8610600" cy="4525963"/>
          </a:xfrm>
        </p:spPr>
        <p:txBody>
          <a:bodyPr/>
          <a:lstStyle/>
          <a:p>
            <a:pPr marL="0" indent="0" algn="ctr">
              <a:buNone/>
            </a:pPr>
            <a:r>
              <a:rPr lang="en-US" b="1" dirty="0" smtClean="0">
                <a:effectLst/>
                <a:latin typeface="Arial" panose="020B0604020202020204" pitchFamily="34" charset="0"/>
                <a:cs typeface="Arial" panose="020B0604020202020204" pitchFamily="34" charset="0"/>
              </a:rPr>
              <a:t>Assessment </a:t>
            </a:r>
            <a:r>
              <a:rPr lang="en-US" b="1" dirty="0">
                <a:effectLst/>
                <a:latin typeface="Arial" panose="020B0604020202020204" pitchFamily="34" charset="0"/>
                <a:cs typeface="Arial" panose="020B0604020202020204" pitchFamily="34" charset="0"/>
              </a:rPr>
              <a:t>Areas</a:t>
            </a:r>
          </a:p>
          <a:p>
            <a:r>
              <a:rPr lang="en-US" dirty="0">
                <a:effectLst/>
                <a:latin typeface="Arial" panose="020B0604020202020204" pitchFamily="34" charset="0"/>
                <a:cs typeface="Arial" panose="020B0604020202020204" pitchFamily="34" charset="0"/>
              </a:rPr>
              <a:t>Comprehensive history</a:t>
            </a:r>
          </a:p>
          <a:p>
            <a:r>
              <a:rPr lang="en-US" dirty="0">
                <a:effectLst/>
                <a:latin typeface="Arial" panose="020B0604020202020204" pitchFamily="34" charset="0"/>
                <a:cs typeface="Arial" panose="020B0604020202020204" pitchFamily="34" charset="0"/>
              </a:rPr>
              <a:t>Review of child’s cumulative school records </a:t>
            </a:r>
          </a:p>
          <a:p>
            <a:pPr lvl="1"/>
            <a:r>
              <a:rPr lang="en-US" sz="3200" dirty="0" smtClean="0">
                <a:effectLst/>
                <a:latin typeface="Arial" panose="020B0604020202020204" pitchFamily="34" charset="0"/>
                <a:cs typeface="Arial" panose="020B0604020202020204" pitchFamily="34" charset="0"/>
              </a:rPr>
              <a:t>Attendance </a:t>
            </a:r>
            <a:r>
              <a:rPr lang="en-US" sz="3200" dirty="0">
                <a:effectLst/>
                <a:latin typeface="Arial" panose="020B0604020202020204" pitchFamily="34" charset="0"/>
                <a:cs typeface="Arial" panose="020B0604020202020204" pitchFamily="34" charset="0"/>
              </a:rPr>
              <a:t>history</a:t>
            </a:r>
          </a:p>
          <a:p>
            <a:pPr lvl="1"/>
            <a:r>
              <a:rPr lang="en-US" sz="3200" dirty="0" smtClean="0">
                <a:effectLst/>
                <a:latin typeface="Arial" panose="020B0604020202020204" pitchFamily="34" charset="0"/>
                <a:cs typeface="Arial" panose="020B0604020202020204" pitchFamily="34" charset="0"/>
              </a:rPr>
              <a:t>Reports </a:t>
            </a:r>
            <a:r>
              <a:rPr lang="en-US" sz="3200" dirty="0">
                <a:effectLst/>
                <a:latin typeface="Arial" panose="020B0604020202020204" pitchFamily="34" charset="0"/>
                <a:cs typeface="Arial" panose="020B0604020202020204" pitchFamily="34" charset="0"/>
              </a:rPr>
              <a:t>of behavioral problems</a:t>
            </a:r>
          </a:p>
          <a:p>
            <a:pPr lvl="1"/>
            <a:r>
              <a:rPr lang="en-US" sz="3200" dirty="0" smtClean="0">
                <a:effectLst/>
                <a:latin typeface="Arial" panose="020B0604020202020204" pitchFamily="34" charset="0"/>
                <a:cs typeface="Arial" panose="020B0604020202020204" pitchFamily="34" charset="0"/>
              </a:rPr>
              <a:t>School </a:t>
            </a:r>
            <a:r>
              <a:rPr lang="en-US" sz="3200" dirty="0">
                <a:effectLst/>
                <a:latin typeface="Arial" panose="020B0604020202020204" pitchFamily="34" charset="0"/>
                <a:cs typeface="Arial" panose="020B0604020202020204" pitchFamily="34" charset="0"/>
              </a:rPr>
              <a:t>grades</a:t>
            </a:r>
          </a:p>
          <a:p>
            <a:pPr lvl="1"/>
            <a:r>
              <a:rPr lang="en-US" sz="3200" dirty="0" smtClean="0">
                <a:effectLst/>
                <a:latin typeface="Arial" panose="020B0604020202020204" pitchFamily="34" charset="0"/>
                <a:cs typeface="Arial" panose="020B0604020202020204" pitchFamily="34" charset="0"/>
              </a:rPr>
              <a:t>Standardized </a:t>
            </a:r>
            <a:r>
              <a:rPr lang="en-US" sz="3200" dirty="0">
                <a:effectLst/>
                <a:latin typeface="Arial" panose="020B0604020202020204" pitchFamily="34" charset="0"/>
                <a:cs typeface="Arial" panose="020B0604020202020204" pitchFamily="34" charset="0"/>
              </a:rPr>
              <a:t>test scores</a:t>
            </a:r>
          </a:p>
          <a:p>
            <a:pPr lvl="1"/>
            <a:r>
              <a:rPr lang="en-US" sz="3200" dirty="0" smtClean="0">
                <a:effectLst/>
                <a:latin typeface="Arial" panose="020B0604020202020204" pitchFamily="34" charset="0"/>
                <a:cs typeface="Arial" panose="020B0604020202020204" pitchFamily="34" charset="0"/>
              </a:rPr>
              <a:t>Number </a:t>
            </a:r>
            <a:r>
              <a:rPr lang="en-US" sz="3200" dirty="0">
                <a:effectLst/>
                <a:latin typeface="Arial" panose="020B0604020202020204" pitchFamily="34" charset="0"/>
                <a:cs typeface="Arial" panose="020B0604020202020204" pitchFamily="34" charset="0"/>
              </a:rPr>
              <a:t>of schools attended</a:t>
            </a:r>
          </a:p>
          <a:p>
            <a:r>
              <a:rPr lang="en-US" dirty="0">
                <a:effectLst/>
                <a:latin typeface="Arial" panose="020B0604020202020204" pitchFamily="34" charset="0"/>
                <a:cs typeface="Arial" panose="020B0604020202020204" pitchFamily="34" charset="0"/>
              </a:rPr>
              <a:t>Review medical </a:t>
            </a:r>
            <a:r>
              <a:rPr lang="en-US" dirty="0" smtClean="0">
                <a:effectLst/>
                <a:latin typeface="Arial" panose="020B0604020202020204" pitchFamily="34" charset="0"/>
                <a:cs typeface="Arial" panose="020B0604020202020204" pitchFamily="34" charset="0"/>
              </a:rPr>
              <a:t>information</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972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Introduction and Overview</a:t>
            </a:r>
          </a:p>
          <a:p>
            <a:r>
              <a:rPr lang="en-US" dirty="0" smtClean="0">
                <a:latin typeface="Arial" panose="020B0604020202020204" pitchFamily="34" charset="0"/>
                <a:cs typeface="Arial" panose="020B0604020202020204" pitchFamily="34" charset="0"/>
              </a:rPr>
              <a:t>Session 1: Evaluator Considerations</a:t>
            </a:r>
          </a:p>
          <a:p>
            <a:r>
              <a:rPr lang="en-US" dirty="0" smtClean="0">
                <a:latin typeface="Arial" panose="020B0604020202020204" pitchFamily="34" charset="0"/>
                <a:cs typeface="Arial" panose="020B0604020202020204" pitchFamily="34" charset="0"/>
              </a:rPr>
              <a:t>Session 2: Assessment Considerations</a:t>
            </a:r>
          </a:p>
          <a:p>
            <a:r>
              <a:rPr lang="en-US" dirty="0" smtClean="0">
                <a:latin typeface="Arial" panose="020B0604020202020204" pitchFamily="34" charset="0"/>
                <a:cs typeface="Arial" panose="020B0604020202020204" pitchFamily="34" charset="0"/>
              </a:rPr>
              <a:t>Session 3: Children with Special Needs</a:t>
            </a:r>
          </a:p>
          <a:p>
            <a:r>
              <a:rPr lang="en-US" dirty="0" smtClean="0">
                <a:latin typeface="Arial" panose="020B0604020202020204" pitchFamily="34" charset="0"/>
                <a:cs typeface="Arial" panose="020B0604020202020204" pitchFamily="34" charset="0"/>
              </a:rPr>
              <a:t>Session 4: Expert Witness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2868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304800"/>
            <a:ext cx="8229600" cy="1143000"/>
          </a:xfrm>
        </p:spPr>
        <p:txBody>
          <a:bodyPr>
            <a:normAutofit/>
          </a:bodyPr>
          <a:lstStyle/>
          <a:p>
            <a:pPr eaLnBrk="1" fontAlgn="auto" hangingPunct="1">
              <a:spcAft>
                <a:spcPts val="0"/>
              </a:spcAft>
              <a:defRPr/>
            </a:pPr>
            <a:r>
              <a:rPr lang="en-US" altLang="en-US" dirty="0" smtClean="0"/>
              <a:t>Chapter 1</a:t>
            </a:r>
            <a:r>
              <a:rPr lang="en-US" altLang="en-US" sz="5600" dirty="0" smtClean="0"/>
              <a:t> </a:t>
            </a:r>
            <a:r>
              <a:rPr lang="en-US" altLang="en-US" sz="2500" dirty="0" smtClean="0"/>
              <a:t>[1]</a:t>
            </a:r>
            <a:endParaRPr lang="en-US" altLang="en-US" sz="2800" dirty="0" smtClean="0"/>
          </a:p>
        </p:txBody>
      </p:sp>
      <p:sp>
        <p:nvSpPr>
          <p:cNvPr id="158723" name="Rectangle 3"/>
          <p:cNvSpPr>
            <a:spLocks noGrp="1" noChangeArrowheads="1"/>
          </p:cNvSpPr>
          <p:nvPr>
            <p:ph idx="1"/>
          </p:nvPr>
        </p:nvSpPr>
        <p:spPr>
          <a:xfrm>
            <a:off x="533400" y="1600200"/>
            <a:ext cx="7620000" cy="4800600"/>
          </a:xfrm>
        </p:spPr>
        <p:txBody>
          <a:bodyPr>
            <a:norm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Inside front cover</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Inside </a:t>
            </a:r>
            <a:r>
              <a:rPr lang="en-US" dirty="0" smtClean="0">
                <a:latin typeface="Arial" panose="020B0604020202020204" pitchFamily="34" charset="0"/>
                <a:cs typeface="Arial" panose="020B0604020202020204" pitchFamily="34" charset="0"/>
              </a:rPr>
              <a:t>back cover</a:t>
            </a: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Informal assessments: Table 1-2 (p. 9)</a:t>
            </a: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Multimethod assessment</a:t>
            </a:r>
          </a:p>
          <a:p>
            <a:pPr lvl="1" eaLnBrk="1" fontAlgn="auto" hangingPunct="1">
              <a:spcBef>
                <a:spcPts val="800"/>
              </a:spcBef>
              <a:spcAft>
                <a:spcPts val="0"/>
              </a:spcAft>
              <a:buClr>
                <a:schemeClr val="accent3"/>
              </a:buClr>
              <a:defRPr/>
            </a:pPr>
            <a:r>
              <a:rPr lang="en-US" sz="3200" dirty="0" smtClean="0">
                <a:latin typeface="Arial" panose="020B0604020202020204" pitchFamily="34" charset="0"/>
                <a:cs typeface="Arial" panose="020B0604020202020204" pitchFamily="34" charset="0"/>
              </a:rPr>
              <a:t>p. </a:t>
            </a:r>
            <a:r>
              <a:rPr lang="en-US" sz="3200" dirty="0">
                <a:latin typeface="Arial" panose="020B0604020202020204" pitchFamily="34" charset="0"/>
                <a:cs typeface="Arial" panose="020B0604020202020204" pitchFamily="34" charset="0"/>
              </a:rPr>
              <a:t>9</a:t>
            </a:r>
          </a:p>
          <a:p>
            <a:pPr lvl="1" eaLnBrk="1" fontAlgn="auto" hangingPunct="1">
              <a:spcBef>
                <a:spcPts val="800"/>
              </a:spcBef>
              <a:spcAft>
                <a:spcPts val="0"/>
              </a:spcAft>
              <a:buClr>
                <a:schemeClr val="accent3"/>
              </a:buClr>
              <a:defRPr/>
            </a:pPr>
            <a:r>
              <a:rPr lang="en-US" sz="3200" dirty="0" smtClean="0">
                <a:latin typeface="Arial" panose="020B0604020202020204" pitchFamily="34" charset="0"/>
                <a:cs typeface="Arial" panose="020B0604020202020204" pitchFamily="34" charset="0"/>
              </a:rPr>
              <a:t>Figure 1-2 (p. 10)</a:t>
            </a:r>
          </a:p>
          <a:p>
            <a:pPr lvl="1" eaLnBrk="1" fontAlgn="auto" hangingPunct="1">
              <a:spcBef>
                <a:spcPts val="800"/>
              </a:spcBef>
              <a:spcAft>
                <a:spcPts val="0"/>
              </a:spcAft>
              <a:buClr>
                <a:schemeClr val="accent3"/>
              </a:buClr>
              <a:defRPr/>
            </a:pPr>
            <a:r>
              <a:rPr lang="en-US" sz="3200" dirty="0" smtClean="0">
                <a:latin typeface="Arial" panose="020B0604020202020204" pitchFamily="34" charset="0"/>
                <a:cs typeface="Arial" panose="020B0604020202020204" pitchFamily="34" charset="0"/>
              </a:rPr>
              <a:t>Table 1-3 (p. 11)</a:t>
            </a:r>
          </a:p>
        </p:txBody>
      </p:sp>
    </p:spTree>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 </a:t>
            </a:r>
            <a:r>
              <a:rPr lang="en-US" sz="2500" dirty="0" smtClean="0"/>
              <a:t>[6]</a:t>
            </a:r>
            <a:endParaRPr lang="en-US" sz="2500" dirty="0"/>
          </a:p>
        </p:txBody>
      </p:sp>
      <p:sp>
        <p:nvSpPr>
          <p:cNvPr id="3" name="Content Placeholder 2"/>
          <p:cNvSpPr>
            <a:spLocks noGrp="1"/>
          </p:cNvSpPr>
          <p:nvPr>
            <p:ph idx="1"/>
          </p:nvPr>
        </p:nvSpPr>
        <p:spPr>
          <a:xfrm>
            <a:off x="457200" y="1447800"/>
            <a:ext cx="8610600" cy="4525963"/>
          </a:xfrm>
        </p:spPr>
        <p:txBody>
          <a:bodyPr/>
          <a:lstStyle/>
          <a:p>
            <a:pPr marL="0" indent="0" algn="ctr">
              <a:buNone/>
            </a:pPr>
            <a:r>
              <a:rPr lang="en-US" b="1" dirty="0" smtClean="0">
                <a:effectLst/>
                <a:latin typeface="Arial" panose="020B0604020202020204" pitchFamily="34" charset="0"/>
                <a:cs typeface="Arial" panose="020B0604020202020204" pitchFamily="34" charset="0"/>
              </a:rPr>
              <a:t>Assessment Areas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r>
              <a:rPr lang="en-US" dirty="0" smtClean="0">
                <a:effectLst/>
                <a:latin typeface="Arial" panose="020B0604020202020204" pitchFamily="34" charset="0"/>
                <a:cs typeface="Arial" panose="020B0604020202020204" pitchFamily="34" charset="0"/>
              </a:rPr>
              <a:t>Review </a:t>
            </a:r>
            <a:r>
              <a:rPr lang="en-US" dirty="0">
                <a:effectLst/>
                <a:latin typeface="Arial" panose="020B0604020202020204" pitchFamily="34" charset="0"/>
                <a:cs typeface="Arial" panose="020B0604020202020204" pitchFamily="34" charset="0"/>
              </a:rPr>
              <a:t>previous psychological evaluations</a:t>
            </a:r>
          </a:p>
          <a:p>
            <a:r>
              <a:rPr lang="en-US" dirty="0">
                <a:effectLst/>
                <a:latin typeface="Arial" panose="020B0604020202020204" pitchFamily="34" charset="0"/>
                <a:cs typeface="Arial" panose="020B0604020202020204" pitchFamily="34" charset="0"/>
              </a:rPr>
              <a:t>Interviews with parents, teachers, and child</a:t>
            </a:r>
          </a:p>
          <a:p>
            <a:r>
              <a:rPr lang="en-US" dirty="0">
                <a:effectLst/>
                <a:latin typeface="Arial" panose="020B0604020202020204" pitchFamily="34" charset="0"/>
                <a:cs typeface="Arial" panose="020B0604020202020204" pitchFamily="34" charset="0"/>
              </a:rPr>
              <a:t>Observe child’s behavior in classroom and playground</a:t>
            </a:r>
          </a:p>
          <a:p>
            <a:r>
              <a:rPr lang="en-US" dirty="0">
                <a:effectLst/>
                <a:latin typeface="Arial" panose="020B0604020202020204" pitchFamily="34" charset="0"/>
                <a:cs typeface="Arial" panose="020B0604020202020204" pitchFamily="34" charset="0"/>
              </a:rPr>
              <a:t>Administer rating scales to parents, teachers, and child (if possible)</a:t>
            </a:r>
          </a:p>
          <a:p>
            <a:r>
              <a:rPr lang="en-US" dirty="0">
                <a:effectLst/>
                <a:latin typeface="Arial" panose="020B0604020202020204" pitchFamily="34" charset="0"/>
                <a:cs typeface="Arial" panose="020B0604020202020204" pitchFamily="34" charset="0"/>
              </a:rPr>
              <a:t>Administer battery of psychological tests to </a:t>
            </a:r>
            <a:r>
              <a:rPr lang="en-US" dirty="0" smtClean="0">
                <a:effectLst/>
                <a:latin typeface="Arial" panose="020B0604020202020204" pitchFamily="34" charset="0"/>
                <a:cs typeface="Arial" panose="020B0604020202020204" pitchFamily="34" charset="0"/>
              </a:rPr>
              <a:t>child</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4448955"/>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 </a:t>
            </a:r>
            <a:r>
              <a:rPr lang="en-US" sz="2500" dirty="0" smtClean="0"/>
              <a:t>[7]</a:t>
            </a:r>
            <a:endParaRPr lang="en-US" sz="2500" dirty="0"/>
          </a:p>
        </p:txBody>
      </p:sp>
      <p:sp>
        <p:nvSpPr>
          <p:cNvPr id="3" name="Content Placeholder 2"/>
          <p:cNvSpPr>
            <a:spLocks noGrp="1"/>
          </p:cNvSpPr>
          <p:nvPr>
            <p:ph idx="1"/>
          </p:nvPr>
        </p:nvSpPr>
        <p:spPr>
          <a:xfrm>
            <a:off x="457200" y="1447800"/>
            <a:ext cx="8153400" cy="4525963"/>
          </a:xfrm>
        </p:spPr>
        <p:txBody>
          <a:bodyPr/>
          <a:lstStyle/>
          <a:p>
            <a:r>
              <a:rPr lang="en-US" i="1" dirty="0" smtClean="0">
                <a:effectLst/>
                <a:latin typeface="Arial" panose="020B0604020202020204" pitchFamily="34" charset="0"/>
                <a:cs typeface="Arial" panose="020B0604020202020204" pitchFamily="34" charset="0"/>
              </a:rPr>
              <a:t>Source</a:t>
            </a:r>
            <a:r>
              <a:rPr lang="en-US" dirty="0" smtClean="0">
                <a:effectLst/>
                <a:latin typeface="Arial" panose="020B0604020202020204" pitchFamily="34" charset="0"/>
                <a:cs typeface="Arial" panose="020B0604020202020204" pitchFamily="34" charset="0"/>
              </a:rPr>
              <a:t>: Sattler, J. M. (2014). </a:t>
            </a:r>
            <a:r>
              <a:rPr lang="en-US" i="1" dirty="0" smtClean="0">
                <a:effectLst/>
                <a:latin typeface="Arial" panose="020B0604020202020204" pitchFamily="34" charset="0"/>
                <a:cs typeface="Arial" panose="020B0604020202020204" pitchFamily="34" charset="0"/>
              </a:rPr>
              <a:t>Foundations of behavioral, social, and clinical assessment of children </a:t>
            </a:r>
            <a:r>
              <a:rPr lang="en-US" dirty="0" smtClean="0">
                <a:effectLst/>
                <a:latin typeface="Arial" panose="020B0604020202020204" pitchFamily="34" charset="0"/>
                <a:cs typeface="Arial" panose="020B0604020202020204" pitchFamily="34" charset="0"/>
              </a:rPr>
              <a:t>(6</a:t>
            </a:r>
            <a:r>
              <a:rPr lang="en-US" baseline="30000" dirty="0" smtClean="0">
                <a:effectLst/>
                <a:latin typeface="Arial" panose="020B0604020202020204" pitchFamily="34" charset="0"/>
                <a:cs typeface="Arial" panose="020B0604020202020204" pitchFamily="34" charset="0"/>
              </a:rPr>
              <a:t>th</a:t>
            </a:r>
            <a:r>
              <a:rPr lang="en-US" dirty="0" smtClean="0">
                <a:effectLst/>
                <a:latin typeface="Arial" panose="020B0604020202020204" pitchFamily="34" charset="0"/>
                <a:cs typeface="Arial" panose="020B0604020202020204" pitchFamily="34" charset="0"/>
              </a:rPr>
              <a:t> Ed.). San Diego, CA: Author.</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9307175"/>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 and ADHD </a:t>
            </a:r>
            <a:r>
              <a:rPr lang="en-US" sz="2500" dirty="0" smtClean="0"/>
              <a:t>[1]</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PARTICIPANTS</a:t>
            </a:r>
          </a:p>
          <a:p>
            <a:r>
              <a:rPr lang="en-US" i="1" dirty="0" smtClean="0">
                <a:latin typeface="Arial" panose="020B0604020202020204" pitchFamily="34" charset="0"/>
                <a:cs typeface="Arial" panose="020B0604020202020204" pitchFamily="34" charset="0"/>
              </a:rPr>
              <a:t>N = 2,</a:t>
            </a:r>
            <a:r>
              <a:rPr lang="en-US" dirty="0" smtClean="0">
                <a:latin typeface="Arial" panose="020B0604020202020204" pitchFamily="34" charset="0"/>
                <a:cs typeface="Arial" panose="020B0604020202020204" pitchFamily="34" charset="0"/>
              </a:rPr>
              <a:t>221 (Ages 10 to 12 years who were in a Dutch cohort study)</a:t>
            </a:r>
          </a:p>
          <a:p>
            <a:pPr marL="0" indent="0" algn="ctr">
              <a:buNone/>
            </a:pPr>
            <a:r>
              <a:rPr lang="en-US" b="1" dirty="0" smtClean="0">
                <a:latin typeface="Arial" panose="020B0604020202020204" pitchFamily="34" charset="0"/>
                <a:cs typeface="Arial" panose="020B0604020202020204" pitchFamily="34" charset="0"/>
              </a:rPr>
              <a:t>FINDINGS</a:t>
            </a:r>
          </a:p>
          <a:p>
            <a:r>
              <a:rPr lang="en-US" dirty="0" smtClean="0">
                <a:latin typeface="Arial" panose="020B0604020202020204" pitchFamily="34" charset="0"/>
                <a:cs typeface="Arial" panose="020B0604020202020204" pitchFamily="34" charset="0"/>
              </a:rPr>
              <a:t>Fewer attention problems with higher IQs (130+)</a:t>
            </a:r>
          </a:p>
          <a:p>
            <a:r>
              <a:rPr lang="en-US" dirty="0" smtClean="0">
                <a:latin typeface="Arial" panose="020B0604020202020204" pitchFamily="34" charset="0"/>
                <a:cs typeface="Arial" panose="020B0604020202020204" pitchFamily="34" charset="0"/>
              </a:rPr>
              <a:t>Attention problems predicted functional impairment at school throughout the IQ range</a:t>
            </a: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0208284"/>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 and ADHD </a:t>
            </a:r>
            <a:r>
              <a:rPr lang="en-US" sz="2500" dirty="0" smtClean="0"/>
              <a:t>[2]</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FINDINGS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Hyperactivity/impulsivity problems only minimally predicted functional impairment at school</a:t>
            </a:r>
          </a:p>
          <a:p>
            <a:pPr marL="0" indent="0" algn="ctr">
              <a:buNone/>
            </a:pPr>
            <a:r>
              <a:rPr lang="en-US" b="1" dirty="0" smtClean="0">
                <a:latin typeface="Arial" panose="020B0604020202020204" pitchFamily="34" charset="0"/>
                <a:cs typeface="Arial" panose="020B0604020202020204" pitchFamily="34" charset="0"/>
              </a:rPr>
              <a:t>CONCLUSIONS</a:t>
            </a:r>
          </a:p>
          <a:p>
            <a:r>
              <a:rPr lang="en-US" dirty="0" smtClean="0">
                <a:latin typeface="Arial" panose="020B0604020202020204" pitchFamily="34" charset="0"/>
                <a:cs typeface="Arial" panose="020B0604020202020204" pitchFamily="34" charset="0"/>
              </a:rPr>
              <a:t>Both types of ADHD symptoms-externalizing and internalizing problems- were lower at higher IQ levels</a:t>
            </a: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549687"/>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Intelligence and ADHD </a:t>
            </a:r>
            <a:r>
              <a:rPr lang="en-US" sz="2500" dirty="0" smtClean="0"/>
              <a:t>[3]</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CONCLUSIONS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Attention problems in highly intelligent children are a reason for clinical concern</a:t>
            </a:r>
          </a:p>
          <a:p>
            <a:r>
              <a:rPr lang="en-US" i="1" dirty="0" smtClean="0">
                <a:latin typeface="Arial" panose="020B0604020202020204" pitchFamily="34" charset="0"/>
                <a:cs typeface="Arial" panose="020B0604020202020204" pitchFamily="34" charset="0"/>
              </a:rPr>
              <a:t>Source: </a:t>
            </a:r>
            <a:r>
              <a:rPr lang="en-US" dirty="0" err="1">
                <a:effectLst/>
                <a:latin typeface="Arial" panose="020B0604020202020204" pitchFamily="34" charset="0"/>
                <a:cs typeface="Arial" panose="020B0604020202020204" pitchFamily="34" charset="0"/>
              </a:rPr>
              <a:t>Rommelse</a:t>
            </a:r>
            <a:r>
              <a:rPr lang="en-US" dirty="0">
                <a:effectLst/>
                <a:latin typeface="Arial" panose="020B0604020202020204" pitchFamily="34" charset="0"/>
                <a:cs typeface="Arial" panose="020B0604020202020204" pitchFamily="34" charset="0"/>
              </a:rPr>
              <a:t>, N., </a:t>
            </a:r>
            <a:r>
              <a:rPr lang="en-US" dirty="0" err="1">
                <a:effectLst/>
                <a:latin typeface="Arial" panose="020B0604020202020204" pitchFamily="34" charset="0"/>
                <a:cs typeface="Arial" panose="020B0604020202020204" pitchFamily="34" charset="0"/>
              </a:rPr>
              <a:t>Antshel</a:t>
            </a:r>
            <a:r>
              <a:rPr lang="en-US" dirty="0">
                <a:effectLst/>
                <a:latin typeface="Arial" panose="020B0604020202020204" pitchFamily="34" charset="0"/>
                <a:cs typeface="Arial" panose="020B0604020202020204" pitchFamily="34" charset="0"/>
              </a:rPr>
              <a:t>, K., </a:t>
            </a:r>
            <a:r>
              <a:rPr lang="en-US" dirty="0" err="1">
                <a:effectLst/>
                <a:latin typeface="Arial" panose="020B0604020202020204" pitchFamily="34" charset="0"/>
                <a:cs typeface="Arial" panose="020B0604020202020204" pitchFamily="34" charset="0"/>
              </a:rPr>
              <a:t>Smeets</a:t>
            </a:r>
            <a:r>
              <a:rPr lang="en-US" dirty="0">
                <a:effectLst/>
                <a:latin typeface="Arial" panose="020B0604020202020204" pitchFamily="34" charset="0"/>
                <a:cs typeface="Arial" panose="020B0604020202020204" pitchFamily="34" charset="0"/>
              </a:rPr>
              <a:t>, S., </a:t>
            </a:r>
            <a:r>
              <a:rPr lang="en-US" dirty="0" err="1">
                <a:effectLst/>
                <a:latin typeface="Arial" panose="020B0604020202020204" pitchFamily="34" charset="0"/>
                <a:cs typeface="Arial" panose="020B0604020202020204" pitchFamily="34" charset="0"/>
              </a:rPr>
              <a:t>Greven</a:t>
            </a:r>
            <a:r>
              <a:rPr lang="en-US" dirty="0">
                <a:effectLst/>
                <a:latin typeface="Arial" panose="020B0604020202020204" pitchFamily="34" charset="0"/>
                <a:cs typeface="Arial" panose="020B0604020202020204" pitchFamily="34" charset="0"/>
              </a:rPr>
              <a:t>, C., </a:t>
            </a:r>
            <a:r>
              <a:rPr lang="en-US" dirty="0" err="1">
                <a:effectLst/>
                <a:latin typeface="Arial" panose="020B0604020202020204" pitchFamily="34" charset="0"/>
                <a:cs typeface="Arial" panose="020B0604020202020204" pitchFamily="34" charset="0"/>
              </a:rPr>
              <a:t>Hoogeveen</a:t>
            </a:r>
            <a:r>
              <a:rPr lang="en-US" dirty="0">
                <a:effectLst/>
                <a:latin typeface="Arial" panose="020B0604020202020204" pitchFamily="34" charset="0"/>
                <a:cs typeface="Arial" panose="020B0604020202020204" pitchFamily="34" charset="0"/>
              </a:rPr>
              <a:t>, L., </a:t>
            </a:r>
            <a:r>
              <a:rPr lang="en-US" dirty="0" err="1">
                <a:effectLst/>
                <a:latin typeface="Arial" panose="020B0604020202020204" pitchFamily="34" charset="0"/>
                <a:cs typeface="Arial" panose="020B0604020202020204" pitchFamily="34" charset="0"/>
              </a:rPr>
              <a:t>Faraone</a:t>
            </a:r>
            <a:r>
              <a:rPr lang="en-US" dirty="0">
                <a:effectLst/>
                <a:latin typeface="Arial" panose="020B0604020202020204" pitchFamily="34" charset="0"/>
                <a:cs typeface="Arial" panose="020B0604020202020204" pitchFamily="34" charset="0"/>
              </a:rPr>
              <a:t>, S. V., &amp; Hartman, C. A. (2017). High intelligence and the risk of ADHD and other psychopathology. </a:t>
            </a:r>
            <a:r>
              <a:rPr lang="en-US" i="1" dirty="0">
                <a:effectLst/>
                <a:latin typeface="Arial" panose="020B0604020202020204" pitchFamily="34" charset="0"/>
                <a:cs typeface="Arial" panose="020B0604020202020204" pitchFamily="34" charset="0"/>
              </a:rPr>
              <a:t>The British Journal of Psychiatry</a:t>
            </a:r>
            <a:r>
              <a:rPr lang="en-US" dirty="0">
                <a:effectLst/>
                <a:latin typeface="Arial" panose="020B0604020202020204" pitchFamily="34" charset="0"/>
                <a:cs typeface="Arial" panose="020B0604020202020204" pitchFamily="34" charset="0"/>
              </a:rPr>
              <a:t>, </a:t>
            </a:r>
            <a:r>
              <a:rPr lang="en-US" i="1" dirty="0">
                <a:effectLst/>
                <a:latin typeface="Arial" panose="020B0604020202020204" pitchFamily="34" charset="0"/>
                <a:cs typeface="Arial" panose="020B0604020202020204" pitchFamily="34" charset="0"/>
              </a:rPr>
              <a:t>211</a:t>
            </a:r>
            <a:r>
              <a:rPr lang="en-US" dirty="0">
                <a:effectLst/>
                <a:latin typeface="Arial" panose="020B0604020202020204" pitchFamily="34" charset="0"/>
                <a:cs typeface="Arial" panose="020B0604020202020204" pitchFamily="34" charset="0"/>
              </a:rPr>
              <a:t>(6), 359–364. doi:10.1192/bjp.bp.116.184382</a:t>
            </a:r>
            <a:endParaRPr lang="en-US" i="1" dirty="0" smtClean="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1737004"/>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Memory and ADHD </a:t>
            </a:r>
            <a:r>
              <a:rPr lang="en-US" sz="2500" dirty="0" smtClean="0"/>
              <a:t>[1]</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PARTICIPANTS</a:t>
            </a:r>
          </a:p>
          <a:p>
            <a:r>
              <a:rPr lang="en-US" i="1" dirty="0" smtClean="0">
                <a:latin typeface="Arial" panose="020B0604020202020204" pitchFamily="34" charset="0"/>
                <a:cs typeface="Arial" panose="020B0604020202020204" pitchFamily="34" charset="0"/>
              </a:rPr>
              <a:t>N = </a:t>
            </a:r>
            <a:r>
              <a:rPr lang="en-US" dirty="0" smtClean="0">
                <a:latin typeface="Arial" panose="020B0604020202020204" pitchFamily="34" charset="0"/>
                <a:cs typeface="Arial" panose="020B0604020202020204" pitchFamily="34" charset="0"/>
              </a:rPr>
              <a:t>160 (8-year-old children; 75% male and 25% female)</a:t>
            </a:r>
          </a:p>
          <a:p>
            <a:r>
              <a:rPr lang="en-US" dirty="0" smtClean="0">
                <a:latin typeface="Arial" panose="020B0604020202020204" pitchFamily="34" charset="0"/>
                <a:cs typeface="Arial" panose="020B0604020202020204" pitchFamily="34" charset="0"/>
              </a:rPr>
              <a:t>54% met the DSM-5 criteria for ADHD</a:t>
            </a:r>
          </a:p>
          <a:p>
            <a:r>
              <a:rPr lang="en-US" dirty="0" smtClean="0">
                <a:latin typeface="Arial" panose="020B0604020202020204" pitchFamily="34" charset="0"/>
                <a:cs typeface="Arial" panose="020B0604020202020204" pitchFamily="34" charset="0"/>
              </a:rPr>
              <a:t>WISC-IV and WIAT-2 administered</a:t>
            </a:r>
          </a:p>
          <a:p>
            <a:pPr marL="0" indent="0" algn="ctr">
              <a:buNone/>
            </a:pPr>
            <a:r>
              <a:rPr lang="en-US" b="1" dirty="0" smtClean="0">
                <a:latin typeface="Arial" panose="020B0604020202020204" pitchFamily="34" charset="0"/>
                <a:cs typeface="Arial" panose="020B0604020202020204" pitchFamily="34" charset="0"/>
              </a:rPr>
              <a:t>FINDINGS</a:t>
            </a:r>
          </a:p>
          <a:p>
            <a:r>
              <a:rPr lang="en-US" dirty="0" smtClean="0">
                <a:latin typeface="Arial" panose="020B0604020202020204" pitchFamily="34" charset="0"/>
                <a:cs typeface="Arial" panose="020B0604020202020204" pitchFamily="34" charset="0"/>
              </a:rPr>
              <a:t>Working memory but not ADHD symptoms severity significantly contributed to measures of academic achievement</a:t>
            </a: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405762"/>
      </p:ext>
    </p:extLst>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Memory and ADHD </a:t>
            </a:r>
            <a:r>
              <a:rPr lang="en-US" sz="2500" dirty="0" smtClean="0"/>
              <a:t>[2]</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FINDINGS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Inattention and hyperactivity/impulsivity, but not working memory, were significantly associated with teacher ratings of behavioral functioning and clinician-ratings of global functioning</a:t>
            </a: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5034831"/>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Memory and ADHD </a:t>
            </a:r>
            <a:r>
              <a:rPr lang="en-US" sz="2500" dirty="0" smtClean="0"/>
              <a:t>[3]</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CONCLUSION</a:t>
            </a:r>
          </a:p>
          <a:p>
            <a:r>
              <a:rPr lang="en-US" dirty="0" smtClean="0">
                <a:latin typeface="Arial" panose="020B0604020202020204" pitchFamily="34" charset="0"/>
                <a:cs typeface="Arial" panose="020B0604020202020204" pitchFamily="34" charset="0"/>
              </a:rPr>
              <a:t>Working memory in children may be uniquely related to academic functioning, but not necessarily to behavioral functioning</a:t>
            </a:r>
          </a:p>
        </p:txBody>
      </p:sp>
    </p:spTree>
    <p:extLst>
      <p:ext uri="{BB962C8B-B14F-4D97-AF65-F5344CB8AC3E}">
        <p14:creationId xmlns:p14="http://schemas.microsoft.com/office/powerpoint/2010/main" val="2413912532"/>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Memory and ADHD </a:t>
            </a:r>
            <a:r>
              <a:rPr lang="en-US" sz="2500" dirty="0" smtClean="0"/>
              <a:t>[4]</a:t>
            </a:r>
            <a:endParaRPr lang="en-US" sz="2500" dirty="0"/>
          </a:p>
        </p:txBody>
      </p:sp>
      <p:sp>
        <p:nvSpPr>
          <p:cNvPr id="3" name="Content Placeholder 2"/>
          <p:cNvSpPr>
            <a:spLocks noGrp="1"/>
          </p:cNvSpPr>
          <p:nvPr>
            <p:ph idx="1"/>
          </p:nvPr>
        </p:nvSpPr>
        <p:spPr/>
        <p:txBody>
          <a:bodyPr/>
          <a:lstStyle/>
          <a:p>
            <a:r>
              <a:rPr lang="en-US" i="1" dirty="0" smtClean="0">
                <a:latin typeface="Arial" panose="020B0604020202020204" pitchFamily="34" charset="0"/>
                <a:cs typeface="Arial" panose="020B0604020202020204" pitchFamily="34" charset="0"/>
              </a:rPr>
              <a:t>Source: </a:t>
            </a:r>
            <a:r>
              <a:rPr lang="en-US" dirty="0">
                <a:effectLst/>
                <a:latin typeface="Arial" panose="020B0604020202020204" pitchFamily="34" charset="0"/>
                <a:cs typeface="Arial" panose="020B0604020202020204" pitchFamily="34" charset="0"/>
              </a:rPr>
              <a:t>Simone, A. N., Marks, D. J., </a:t>
            </a:r>
            <a:r>
              <a:rPr lang="en-US" dirty="0" err="1">
                <a:effectLst/>
                <a:latin typeface="Arial" panose="020B0604020202020204" pitchFamily="34" charset="0"/>
                <a:cs typeface="Arial" panose="020B0604020202020204" pitchFamily="34" charset="0"/>
              </a:rPr>
              <a:t>Bédard</a:t>
            </a:r>
            <a:r>
              <a:rPr lang="en-US" dirty="0">
                <a:effectLst/>
                <a:latin typeface="Arial" panose="020B0604020202020204" pitchFamily="34" charset="0"/>
                <a:cs typeface="Arial" panose="020B0604020202020204" pitchFamily="34" charset="0"/>
              </a:rPr>
              <a:t>, A., &amp; </a:t>
            </a:r>
            <a:r>
              <a:rPr lang="en-US" dirty="0" err="1">
                <a:effectLst/>
                <a:latin typeface="Arial" panose="020B0604020202020204" pitchFamily="34" charset="0"/>
                <a:cs typeface="Arial" panose="020B0604020202020204" pitchFamily="34" charset="0"/>
              </a:rPr>
              <a:t>Halperi</a:t>
            </a:r>
            <a:r>
              <a:rPr lang="en-US" dirty="0">
                <a:effectLst/>
                <a:latin typeface="Arial" panose="020B0604020202020204" pitchFamily="34" charset="0"/>
                <a:cs typeface="Arial" panose="020B0604020202020204" pitchFamily="34" charset="0"/>
              </a:rPr>
              <a:t>, J. M. (2018). Low working memory rather than ADHD symptoms predicts poor academic achievement in school-aged children. </a:t>
            </a:r>
            <a:r>
              <a:rPr lang="en-US" i="1" dirty="0">
                <a:effectLst/>
                <a:latin typeface="Arial" panose="020B0604020202020204" pitchFamily="34" charset="0"/>
                <a:cs typeface="Arial" panose="020B0604020202020204" pitchFamily="34" charset="0"/>
              </a:rPr>
              <a:t>Journal of Abnormal Child Psychology, 46</a:t>
            </a:r>
            <a:r>
              <a:rPr lang="en-US" dirty="0">
                <a:effectLst/>
                <a:latin typeface="Arial" panose="020B0604020202020204" pitchFamily="34" charset="0"/>
                <a:cs typeface="Arial" panose="020B0604020202020204" pitchFamily="34" charset="0"/>
              </a:rPr>
              <a:t>(2), 277–290. </a:t>
            </a:r>
            <a:r>
              <a:rPr lang="en-US" dirty="0" err="1">
                <a:effectLst/>
                <a:latin typeface="Arial" panose="020B0604020202020204" pitchFamily="34" charset="0"/>
                <a:cs typeface="Arial" panose="020B0604020202020204" pitchFamily="34" charset="0"/>
              </a:rPr>
              <a:t>doi</a:t>
            </a:r>
            <a:r>
              <a:rPr lang="en-US" dirty="0">
                <a:effectLst/>
                <a:latin typeface="Arial" panose="020B0604020202020204" pitchFamily="34" charset="0"/>
                <a:cs typeface="Arial" panose="020B0604020202020204" pitchFamily="34" charset="0"/>
              </a:rPr>
              <a:t>: 10.1007/s10802-017-0288-3</a:t>
            </a:r>
            <a:endParaRPr lang="en-US" i="1" dirty="0" smtClean="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8081471"/>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Memory and </a:t>
            </a:r>
            <a:br>
              <a:rPr lang="en-US" dirty="0" smtClean="0"/>
            </a:br>
            <a:r>
              <a:rPr lang="en-US" dirty="0" smtClean="0"/>
              <a:t>ADHD Behaviors </a:t>
            </a:r>
            <a:r>
              <a:rPr lang="en-US" sz="2500" dirty="0" smtClean="0"/>
              <a:t>[1]</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pPr>
            <a:r>
              <a:rPr lang="en-US" b="1" dirty="0" smtClean="0">
                <a:latin typeface="Arial" panose="020B0604020202020204" pitchFamily="34" charset="0"/>
                <a:cs typeface="Arial" panose="020B0604020202020204" pitchFamily="34" charset="0"/>
              </a:rPr>
              <a:t>PARTICIPANTS</a:t>
            </a:r>
          </a:p>
          <a:p>
            <a:r>
              <a:rPr lang="en-US" i="1" dirty="0" smtClean="0">
                <a:latin typeface="Arial" panose="020B0604020202020204" pitchFamily="34" charset="0"/>
                <a:cs typeface="Arial" panose="020B0604020202020204" pitchFamily="34" charset="0"/>
              </a:rPr>
              <a:t>N = </a:t>
            </a:r>
            <a:r>
              <a:rPr lang="en-US" dirty="0" smtClean="0">
                <a:latin typeface="Arial" panose="020B0604020202020204" pitchFamily="34" charset="0"/>
                <a:cs typeface="Arial" panose="020B0604020202020204" pitchFamily="34" charset="0"/>
              </a:rPr>
              <a:t>50 male children ages 6 to 12 years</a:t>
            </a:r>
          </a:p>
          <a:p>
            <a:pPr marL="0" indent="0" algn="ctr">
              <a:buNone/>
            </a:pPr>
            <a:r>
              <a:rPr lang="en-US" b="1" dirty="0" smtClean="0">
                <a:latin typeface="Arial" panose="020B0604020202020204" pitchFamily="34" charset="0"/>
                <a:cs typeface="Arial" panose="020B0604020202020204" pitchFamily="34" charset="0"/>
              </a:rPr>
              <a:t>SCORES</a:t>
            </a:r>
            <a:endParaRPr lang="en-US" b="1"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Conners-3P parent report, WISC-IV AR, DSB, and WMI</a:t>
            </a:r>
          </a:p>
          <a:p>
            <a:pPr marL="0" indent="0" algn="ctr">
              <a:buNone/>
            </a:pPr>
            <a:r>
              <a:rPr lang="en-US" b="1" dirty="0" smtClean="0">
                <a:latin typeface="Arial" panose="020B0604020202020204" pitchFamily="34" charset="0"/>
                <a:cs typeface="Arial" panose="020B0604020202020204" pitchFamily="34" charset="0"/>
              </a:rPr>
              <a:t>FINDINGS</a:t>
            </a:r>
          </a:p>
          <a:p>
            <a:r>
              <a:rPr lang="en-US" dirty="0" smtClean="0">
                <a:latin typeface="Arial" panose="020B0604020202020204" pitchFamily="34" charset="0"/>
                <a:cs typeface="Arial" panose="020B0604020202020204" pitchFamily="34" charset="0"/>
              </a:rPr>
              <a:t>Arithmetic and Digit Span Backward most consistently related to inattentive behaviors</a:t>
            </a: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5088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304800"/>
            <a:ext cx="8229600" cy="1143000"/>
          </a:xfrm>
        </p:spPr>
        <p:txBody>
          <a:bodyPr>
            <a:normAutofit/>
          </a:bodyPr>
          <a:lstStyle/>
          <a:p>
            <a:pPr eaLnBrk="1" fontAlgn="auto" hangingPunct="1">
              <a:spcAft>
                <a:spcPts val="0"/>
              </a:spcAft>
              <a:defRPr/>
            </a:pPr>
            <a:r>
              <a:rPr lang="en-US" altLang="en-US" dirty="0" smtClean="0"/>
              <a:t>Chapter 1</a:t>
            </a:r>
            <a:r>
              <a:rPr lang="en-US" altLang="en-US" sz="5600" dirty="0" smtClean="0"/>
              <a:t> </a:t>
            </a:r>
            <a:r>
              <a:rPr lang="en-US" altLang="en-US" sz="2500" dirty="0" smtClean="0"/>
              <a:t>[2]</a:t>
            </a:r>
            <a:endParaRPr lang="en-US" altLang="en-US" sz="2800" dirty="0" smtClean="0"/>
          </a:p>
        </p:txBody>
      </p:sp>
      <p:sp>
        <p:nvSpPr>
          <p:cNvPr id="158723" name="Rectangle 3"/>
          <p:cNvSpPr>
            <a:spLocks noGrp="1" noChangeArrowheads="1"/>
          </p:cNvSpPr>
          <p:nvPr>
            <p:ph idx="1"/>
          </p:nvPr>
        </p:nvSpPr>
        <p:spPr>
          <a:xfrm>
            <a:off x="533400" y="1600200"/>
            <a:ext cx="8229600" cy="4800600"/>
          </a:xfrm>
        </p:spPr>
        <p:txBody>
          <a:bodyPr>
            <a:norm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Reviewing assessment measures: Table 1-4 (p. 16)</a:t>
            </a:r>
            <a:endParaRPr lang="en-US" dirty="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Decision-making model: Figure 1-4 (p. 21)</a:t>
            </a: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Memory and </a:t>
            </a:r>
            <a:br>
              <a:rPr lang="en-US" dirty="0" smtClean="0"/>
            </a:br>
            <a:r>
              <a:rPr lang="en-US" dirty="0" smtClean="0"/>
              <a:t>ADHD Behaviors </a:t>
            </a:r>
            <a:r>
              <a:rPr lang="en-US" sz="2500" dirty="0" smtClean="0"/>
              <a:t>[2]</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pPr>
            <a:r>
              <a:rPr lang="en-US" b="1" dirty="0" smtClean="0">
                <a:latin typeface="Arial" panose="020B0604020202020204" pitchFamily="34" charset="0"/>
                <a:cs typeface="Arial" panose="020B0604020202020204" pitchFamily="34" charset="0"/>
              </a:rPr>
              <a:t>FINDINGS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Working memory was not consistently related to hyperactive/impulsive behavior </a:t>
            </a:r>
          </a:p>
          <a:p>
            <a:r>
              <a:rPr lang="en-US" dirty="0" smtClean="0">
                <a:latin typeface="Arial" panose="020B0604020202020204" pitchFamily="34" charset="0"/>
                <a:cs typeface="Arial" panose="020B0604020202020204" pitchFamily="34" charset="0"/>
              </a:rPr>
              <a:t>Neither the WMI nor the Arithmetic subtest correctly classified children diagnosed with ADHD</a:t>
            </a: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332482"/>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Memory and </a:t>
            </a:r>
            <a:br>
              <a:rPr lang="en-US" dirty="0" smtClean="0"/>
            </a:br>
            <a:r>
              <a:rPr lang="en-US" dirty="0" smtClean="0"/>
              <a:t>ADHD Behaviors </a:t>
            </a:r>
            <a:r>
              <a:rPr lang="en-US" sz="2500" dirty="0" smtClean="0"/>
              <a:t>[3]</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pPr>
            <a:r>
              <a:rPr lang="en-US" b="1" dirty="0" smtClean="0">
                <a:latin typeface="Arial" panose="020B0604020202020204" pitchFamily="34" charset="0"/>
                <a:cs typeface="Arial" panose="020B0604020202020204" pitchFamily="34" charset="0"/>
              </a:rPr>
              <a:t>CONCLUSION</a:t>
            </a:r>
          </a:p>
          <a:p>
            <a:r>
              <a:rPr lang="en-US" dirty="0" smtClean="0">
                <a:latin typeface="Arial" panose="020B0604020202020204" pitchFamily="34" charset="0"/>
                <a:cs typeface="Arial" panose="020B0604020202020204" pitchFamily="34" charset="0"/>
              </a:rPr>
              <a:t>Working memory is associated with inattentive behaviors but should not be used to classify ADHD </a:t>
            </a: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3446132"/>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Memory and </a:t>
            </a:r>
            <a:br>
              <a:rPr lang="en-US" dirty="0" smtClean="0"/>
            </a:br>
            <a:r>
              <a:rPr lang="en-US" dirty="0" smtClean="0"/>
              <a:t>ADHD Behaviors </a:t>
            </a:r>
            <a:r>
              <a:rPr lang="en-US" sz="2500" dirty="0" smtClean="0"/>
              <a:t>[4]</a:t>
            </a:r>
            <a:endParaRPr lang="en-US" sz="2500" dirty="0"/>
          </a:p>
        </p:txBody>
      </p:sp>
      <p:sp>
        <p:nvSpPr>
          <p:cNvPr id="3" name="Content Placeholder 2"/>
          <p:cNvSpPr>
            <a:spLocks noGrp="1"/>
          </p:cNvSpPr>
          <p:nvPr>
            <p:ph idx="1"/>
          </p:nvPr>
        </p:nvSpPr>
        <p:spPr>
          <a:xfrm>
            <a:off x="457200" y="1600200"/>
            <a:ext cx="8458200" cy="4525963"/>
          </a:xfrm>
        </p:spPr>
        <p:txBody>
          <a:bodyPr/>
          <a:lstStyle/>
          <a:p>
            <a:r>
              <a:rPr lang="en-US" i="1" dirty="0" smtClean="0">
                <a:effectLst/>
                <a:latin typeface="Arial" panose="020B0604020202020204" pitchFamily="34" charset="0"/>
                <a:cs typeface="Arial" panose="020B0604020202020204" pitchFamily="34" charset="0"/>
              </a:rPr>
              <a:t>Source: </a:t>
            </a:r>
            <a:r>
              <a:rPr lang="en-US" dirty="0" smtClean="0">
                <a:effectLst/>
                <a:latin typeface="Arial" panose="020B0604020202020204" pitchFamily="34" charset="0"/>
                <a:cs typeface="Arial" panose="020B0604020202020204" pitchFamily="34" charset="0"/>
              </a:rPr>
              <a:t>Colbert</a:t>
            </a:r>
            <a:r>
              <a:rPr lang="en-US" dirty="0">
                <a:effectLst/>
                <a:latin typeface="Arial" panose="020B0604020202020204" pitchFamily="34" charset="0"/>
                <a:cs typeface="Arial" panose="020B0604020202020204" pitchFamily="34" charset="0"/>
              </a:rPr>
              <a:t>, A. M., &amp; Bo, J. (2017). Evaluating relationships among clinical working memory assessment and inattentive and hyperactive/impulsive behaviors in a community sample of children. </a:t>
            </a:r>
            <a:r>
              <a:rPr lang="en-US" i="1" dirty="0">
                <a:effectLst/>
                <a:latin typeface="Arial" panose="020B0604020202020204" pitchFamily="34" charset="0"/>
                <a:cs typeface="Arial" panose="020B0604020202020204" pitchFamily="34" charset="0"/>
              </a:rPr>
              <a:t>Research in Developmental Disabilities</a:t>
            </a:r>
            <a:r>
              <a:rPr lang="en-US" dirty="0">
                <a:effectLst/>
                <a:latin typeface="Arial" panose="020B0604020202020204" pitchFamily="34" charset="0"/>
                <a:cs typeface="Arial" panose="020B0604020202020204" pitchFamily="34" charset="0"/>
              </a:rPr>
              <a:t>, </a:t>
            </a:r>
            <a:r>
              <a:rPr lang="en-US" i="1" dirty="0">
                <a:effectLst/>
                <a:latin typeface="Arial" panose="020B0604020202020204" pitchFamily="34" charset="0"/>
                <a:cs typeface="Arial" panose="020B0604020202020204" pitchFamily="34" charset="0"/>
              </a:rPr>
              <a:t>66</a:t>
            </a:r>
            <a:r>
              <a:rPr lang="en-US" dirty="0">
                <a:effectLst/>
                <a:latin typeface="Arial" panose="020B0604020202020204" pitchFamily="34" charset="0"/>
                <a:cs typeface="Arial" panose="020B0604020202020204" pitchFamily="34" charset="0"/>
              </a:rPr>
              <a:t>, 34–43. doi:10.1016/j.ridd.2017.04.010</a:t>
            </a:r>
            <a:endParaRPr lang="en-US" dirty="0" smtClean="0">
              <a:latin typeface="Arial" panose="020B0604020202020204" pitchFamily="34" charset="0"/>
              <a:cs typeface="Arial" panose="020B0604020202020204" pitchFamily="34" charset="0"/>
            </a:endParaRP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1683585"/>
      </p:ext>
    </p:extLst>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1143000"/>
          </a:xfrm>
        </p:spPr>
        <p:txBody>
          <a:bodyPr/>
          <a:lstStyle/>
          <a:p>
            <a:pPr>
              <a:defRPr/>
            </a:pPr>
            <a:r>
              <a:rPr lang="en-US" sz="3600" dirty="0" smtClean="0"/>
              <a:t>Specific Learning Disability and </a:t>
            </a:r>
            <a:r>
              <a:rPr lang="en-US" sz="3600" i="1" dirty="0" smtClean="0"/>
              <a:t>DSM-5 </a:t>
            </a:r>
            <a:r>
              <a:rPr lang="en-US" sz="2500" dirty="0" smtClean="0"/>
              <a:t>[1]</a:t>
            </a:r>
            <a:endParaRPr lang="en-US" sz="2500" dirty="0"/>
          </a:p>
        </p:txBody>
      </p:sp>
      <p:sp>
        <p:nvSpPr>
          <p:cNvPr id="76803" name="Content Placeholder 2"/>
          <p:cNvSpPr>
            <a:spLocks noGrp="1"/>
          </p:cNvSpPr>
          <p:nvPr>
            <p:ph idx="1"/>
          </p:nvPr>
        </p:nvSpPr>
        <p:spPr>
          <a:xfrm>
            <a:off x="457200" y="990600"/>
            <a:ext cx="8229600" cy="4525963"/>
          </a:xfrm>
        </p:spPr>
        <p:txBody>
          <a:bodyPr/>
          <a:lstStyle/>
          <a:p>
            <a:pPr marL="0" indent="0" algn="ctr">
              <a:buNone/>
            </a:pPr>
            <a:r>
              <a:rPr lang="en-US" altLang="en-US" b="1" dirty="0" smtClean="0">
                <a:effectLst/>
                <a:latin typeface="Arial" charset="0"/>
                <a:cs typeface="Arial" charset="0"/>
              </a:rPr>
              <a:t>DIAGNOSTIC CRITERIA</a:t>
            </a:r>
          </a:p>
          <a:p>
            <a:pPr marL="0" indent="0">
              <a:buNone/>
            </a:pPr>
            <a:r>
              <a:rPr lang="en-US" altLang="en-US" dirty="0" smtClean="0">
                <a:effectLst/>
                <a:latin typeface="Arial" charset="0"/>
                <a:cs typeface="Arial" charset="0"/>
              </a:rPr>
              <a:t>A. Difficulties</a:t>
            </a:r>
          </a:p>
          <a:p>
            <a:r>
              <a:rPr lang="en-US" altLang="en-US" dirty="0" smtClean="0">
                <a:effectLst/>
                <a:latin typeface="Arial" charset="0"/>
                <a:cs typeface="Arial" charset="0"/>
              </a:rPr>
              <a:t>Difficulty reading words</a:t>
            </a:r>
          </a:p>
          <a:p>
            <a:pPr lvl="1"/>
            <a:r>
              <a:rPr lang="en-US" altLang="en-US" dirty="0" smtClean="0">
                <a:effectLst/>
                <a:latin typeface="Arial" charset="0"/>
                <a:cs typeface="Arial" charset="0"/>
              </a:rPr>
              <a:t>Phonological awareness</a:t>
            </a:r>
          </a:p>
          <a:p>
            <a:pPr lvl="1"/>
            <a:r>
              <a:rPr lang="en-US" altLang="en-US" dirty="0" smtClean="0">
                <a:effectLst/>
                <a:latin typeface="Arial" charset="0"/>
                <a:cs typeface="Arial" charset="0"/>
              </a:rPr>
              <a:t>Rapid naming</a:t>
            </a:r>
          </a:p>
          <a:p>
            <a:pPr lvl="1"/>
            <a:r>
              <a:rPr lang="en-US" altLang="en-US" dirty="0" smtClean="0">
                <a:effectLst/>
                <a:latin typeface="Arial" charset="0"/>
                <a:cs typeface="Arial" charset="0"/>
              </a:rPr>
              <a:t>Phonological memory</a:t>
            </a:r>
          </a:p>
          <a:p>
            <a:r>
              <a:rPr lang="en-US" altLang="en-US" dirty="0" smtClean="0">
                <a:effectLst/>
                <a:latin typeface="Arial" charset="0"/>
                <a:cs typeface="Arial" charset="0"/>
              </a:rPr>
              <a:t>Difficulty understanding what is read</a:t>
            </a:r>
          </a:p>
          <a:p>
            <a:pPr lvl="1"/>
            <a:r>
              <a:rPr lang="en-US" altLang="en-US" dirty="0" smtClean="0">
                <a:effectLst/>
                <a:latin typeface="Arial" charset="0"/>
                <a:cs typeface="Arial" charset="0"/>
              </a:rPr>
              <a:t>Oral language (e.g., vocabulary)</a:t>
            </a:r>
          </a:p>
          <a:p>
            <a:pPr lvl="1"/>
            <a:r>
              <a:rPr lang="en-US" altLang="en-US" dirty="0" smtClean="0">
                <a:effectLst/>
                <a:latin typeface="Arial" charset="0"/>
                <a:cs typeface="Arial" charset="0"/>
              </a:rPr>
              <a:t>Listening comprehension</a:t>
            </a:r>
          </a:p>
          <a:p>
            <a:pPr lvl="1"/>
            <a:r>
              <a:rPr lang="en-US" altLang="en-US" dirty="0" smtClean="0">
                <a:effectLst/>
                <a:latin typeface="Arial" charset="0"/>
                <a:cs typeface="Arial" charset="0"/>
              </a:rPr>
              <a:t>Working memory</a:t>
            </a:r>
          </a:p>
          <a:p>
            <a:pPr lvl="1"/>
            <a:r>
              <a:rPr lang="en-US" altLang="en-US" dirty="0" smtClean="0">
                <a:effectLst/>
                <a:latin typeface="Arial" charset="0"/>
                <a:cs typeface="Arial" charset="0"/>
              </a:rPr>
              <a:t>Executive functioning</a:t>
            </a:r>
          </a:p>
        </p:txBody>
      </p:sp>
    </p:spTree>
    <p:extLst>
      <p:ext uri="{BB962C8B-B14F-4D97-AF65-F5344CB8AC3E}">
        <p14:creationId xmlns:p14="http://schemas.microsoft.com/office/powerpoint/2010/main" val="575111963"/>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1143000"/>
          </a:xfrm>
        </p:spPr>
        <p:txBody>
          <a:bodyPr/>
          <a:lstStyle/>
          <a:p>
            <a:pPr>
              <a:defRPr/>
            </a:pPr>
            <a:r>
              <a:rPr lang="en-US" sz="3600" dirty="0" smtClean="0"/>
              <a:t>Specific Learning Disability and </a:t>
            </a:r>
            <a:r>
              <a:rPr lang="en-US" sz="3600" i="1" dirty="0" smtClean="0"/>
              <a:t>DSM-5 </a:t>
            </a:r>
            <a:r>
              <a:rPr lang="en-US" sz="2500" dirty="0" smtClean="0"/>
              <a:t>[2]</a:t>
            </a:r>
            <a:endParaRPr lang="en-US" sz="2500" dirty="0"/>
          </a:p>
        </p:txBody>
      </p:sp>
      <p:sp>
        <p:nvSpPr>
          <p:cNvPr id="76803" name="Content Placeholder 2"/>
          <p:cNvSpPr>
            <a:spLocks noGrp="1"/>
          </p:cNvSpPr>
          <p:nvPr>
            <p:ph idx="1"/>
          </p:nvPr>
        </p:nvSpPr>
        <p:spPr>
          <a:xfrm>
            <a:off x="457200" y="990600"/>
            <a:ext cx="8229600" cy="4525963"/>
          </a:xfrm>
        </p:spPr>
        <p:txBody>
          <a:bodyPr/>
          <a:lstStyle/>
          <a:p>
            <a:pPr marL="0" indent="0" algn="ctr">
              <a:buNone/>
            </a:pPr>
            <a:r>
              <a:rPr lang="en-US" altLang="en-US" b="1" dirty="0" smtClean="0">
                <a:effectLst/>
                <a:latin typeface="Arial" charset="0"/>
                <a:cs typeface="Arial" charset="0"/>
              </a:rPr>
              <a:t>DIAGNOSTIC CRITERIA</a:t>
            </a:r>
          </a:p>
          <a:p>
            <a:pPr marL="0" indent="0">
              <a:buNone/>
            </a:pPr>
            <a:r>
              <a:rPr lang="en-US" altLang="en-US" dirty="0" smtClean="0">
                <a:effectLst/>
                <a:latin typeface="Arial" charset="0"/>
                <a:cs typeface="Arial" charset="0"/>
              </a:rPr>
              <a:t>A. Difficulties (</a:t>
            </a:r>
            <a:r>
              <a:rPr lang="en-US" altLang="en-US" i="1" dirty="0" smtClean="0">
                <a:effectLst/>
                <a:latin typeface="Arial" charset="0"/>
                <a:cs typeface="Arial" charset="0"/>
              </a:rPr>
              <a:t>Cont.</a:t>
            </a:r>
            <a:r>
              <a:rPr lang="en-US" altLang="en-US" dirty="0" smtClean="0">
                <a:effectLst/>
                <a:latin typeface="Arial" charset="0"/>
                <a:cs typeface="Arial" charset="0"/>
              </a:rPr>
              <a:t>)</a:t>
            </a:r>
          </a:p>
          <a:p>
            <a:r>
              <a:rPr lang="en-US" altLang="en-US" dirty="0" smtClean="0">
                <a:effectLst/>
                <a:latin typeface="Arial" charset="0"/>
                <a:cs typeface="Arial" charset="0"/>
              </a:rPr>
              <a:t>Difficulty with spelling</a:t>
            </a:r>
          </a:p>
          <a:p>
            <a:pPr lvl="1"/>
            <a:r>
              <a:rPr lang="en-US" altLang="en-US" dirty="0" smtClean="0">
                <a:effectLst/>
                <a:latin typeface="Arial" charset="0"/>
                <a:cs typeface="Arial" charset="0"/>
              </a:rPr>
              <a:t>Phonological processing</a:t>
            </a:r>
          </a:p>
          <a:p>
            <a:pPr lvl="1"/>
            <a:r>
              <a:rPr lang="en-US" altLang="en-US" dirty="0" smtClean="0">
                <a:effectLst/>
                <a:latin typeface="Arial" charset="0"/>
                <a:cs typeface="Arial" charset="0"/>
              </a:rPr>
              <a:t>Orthographic processing/coding</a:t>
            </a:r>
          </a:p>
          <a:p>
            <a:pPr lvl="1"/>
            <a:r>
              <a:rPr lang="en-US" altLang="en-US" dirty="0" smtClean="0">
                <a:effectLst/>
                <a:latin typeface="Arial" charset="0"/>
                <a:cs typeface="Arial" charset="0"/>
              </a:rPr>
              <a:t>Motor skills</a:t>
            </a:r>
          </a:p>
          <a:p>
            <a:r>
              <a:rPr lang="en-US" altLang="en-US" dirty="0" smtClean="0">
                <a:effectLst/>
                <a:latin typeface="Arial" charset="0"/>
                <a:cs typeface="Arial" charset="0"/>
              </a:rPr>
              <a:t>Difficulty with writing</a:t>
            </a:r>
          </a:p>
          <a:p>
            <a:pPr lvl="1"/>
            <a:r>
              <a:rPr lang="en-US" altLang="en-US" dirty="0" smtClean="0">
                <a:effectLst/>
                <a:latin typeface="Arial" charset="0"/>
                <a:cs typeface="Arial" charset="0"/>
              </a:rPr>
              <a:t>Working memory</a:t>
            </a:r>
          </a:p>
          <a:p>
            <a:pPr lvl="1"/>
            <a:r>
              <a:rPr lang="en-US" altLang="en-US" dirty="0" smtClean="0">
                <a:effectLst/>
                <a:latin typeface="Arial" charset="0"/>
                <a:cs typeface="Arial" charset="0"/>
              </a:rPr>
              <a:t>Attention</a:t>
            </a:r>
          </a:p>
          <a:p>
            <a:pPr lvl="1"/>
            <a:r>
              <a:rPr lang="en-US" altLang="en-US" dirty="0" smtClean="0">
                <a:effectLst/>
                <a:latin typeface="Arial" charset="0"/>
                <a:cs typeface="Arial" charset="0"/>
              </a:rPr>
              <a:t>Executive functioning</a:t>
            </a:r>
          </a:p>
          <a:p>
            <a:pPr lvl="1"/>
            <a:r>
              <a:rPr lang="en-US" altLang="en-US" dirty="0" smtClean="0">
                <a:effectLst/>
                <a:latin typeface="Arial" charset="0"/>
                <a:cs typeface="Arial" charset="0"/>
              </a:rPr>
              <a:t>Language</a:t>
            </a:r>
          </a:p>
        </p:txBody>
      </p:sp>
    </p:spTree>
    <p:extLst>
      <p:ext uri="{BB962C8B-B14F-4D97-AF65-F5344CB8AC3E}">
        <p14:creationId xmlns:p14="http://schemas.microsoft.com/office/powerpoint/2010/main" val="3729749221"/>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lstStyle/>
          <a:p>
            <a:pPr>
              <a:defRPr/>
            </a:pPr>
            <a:r>
              <a:rPr lang="en-US" sz="3600" dirty="0" smtClean="0"/>
              <a:t>Specific Learning Disability and </a:t>
            </a:r>
            <a:r>
              <a:rPr lang="en-US" sz="3600" i="1" dirty="0" smtClean="0"/>
              <a:t>DSM-5 </a:t>
            </a:r>
            <a:r>
              <a:rPr lang="en-US" sz="2500" dirty="0" smtClean="0"/>
              <a:t>[3]</a:t>
            </a:r>
            <a:endParaRPr lang="en-US" sz="2500" dirty="0"/>
          </a:p>
        </p:txBody>
      </p:sp>
      <p:sp>
        <p:nvSpPr>
          <p:cNvPr id="76803" name="Content Placeholder 2"/>
          <p:cNvSpPr>
            <a:spLocks noGrp="1"/>
          </p:cNvSpPr>
          <p:nvPr>
            <p:ph idx="1"/>
          </p:nvPr>
        </p:nvSpPr>
        <p:spPr>
          <a:xfrm>
            <a:off x="457200" y="1447800"/>
            <a:ext cx="8229600" cy="4525963"/>
          </a:xfrm>
        </p:spPr>
        <p:txBody>
          <a:bodyPr/>
          <a:lstStyle/>
          <a:p>
            <a:pPr marL="0" indent="0" algn="ctr">
              <a:buNone/>
            </a:pPr>
            <a:r>
              <a:rPr lang="en-US" altLang="en-US" b="1" dirty="0" smtClean="0">
                <a:effectLst/>
                <a:latin typeface="Arial" charset="0"/>
                <a:cs typeface="Arial" charset="0"/>
              </a:rPr>
              <a:t>DIAGNOSTIC CRITERIA</a:t>
            </a:r>
          </a:p>
          <a:p>
            <a:pPr marL="0" indent="0">
              <a:buNone/>
            </a:pPr>
            <a:r>
              <a:rPr lang="en-US" altLang="en-US" dirty="0" smtClean="0">
                <a:effectLst/>
                <a:latin typeface="Arial" charset="0"/>
                <a:cs typeface="Arial" charset="0"/>
              </a:rPr>
              <a:t>A. Difficulties (</a:t>
            </a:r>
            <a:r>
              <a:rPr lang="en-US" altLang="en-US" i="1" dirty="0" smtClean="0">
                <a:effectLst/>
                <a:latin typeface="Arial" charset="0"/>
                <a:cs typeface="Arial" charset="0"/>
              </a:rPr>
              <a:t>Cont.</a:t>
            </a:r>
            <a:r>
              <a:rPr lang="en-US" altLang="en-US" dirty="0" smtClean="0">
                <a:effectLst/>
                <a:latin typeface="Arial" charset="0"/>
                <a:cs typeface="Arial" charset="0"/>
              </a:rPr>
              <a:t>)</a:t>
            </a:r>
          </a:p>
          <a:p>
            <a:r>
              <a:rPr lang="en-US" altLang="en-US" dirty="0" smtClean="0">
                <a:effectLst/>
                <a:latin typeface="Arial" charset="0"/>
                <a:cs typeface="Arial" charset="0"/>
              </a:rPr>
              <a:t>Difficulty understanding number</a:t>
            </a:r>
          </a:p>
          <a:p>
            <a:pPr lvl="1"/>
            <a:r>
              <a:rPr lang="en-US" altLang="en-US" dirty="0" smtClean="0">
                <a:effectLst/>
                <a:latin typeface="Arial" charset="0"/>
                <a:cs typeface="Arial" charset="0"/>
              </a:rPr>
              <a:t>Number representation</a:t>
            </a:r>
          </a:p>
          <a:p>
            <a:pPr lvl="1"/>
            <a:r>
              <a:rPr lang="en-US" altLang="en-US" dirty="0" smtClean="0">
                <a:effectLst/>
                <a:latin typeface="Arial" charset="0"/>
                <a:cs typeface="Arial" charset="0"/>
              </a:rPr>
              <a:t>Number comparison</a:t>
            </a:r>
          </a:p>
          <a:p>
            <a:r>
              <a:rPr lang="en-US" altLang="en-US" dirty="0" smtClean="0">
                <a:effectLst/>
                <a:latin typeface="Arial" charset="0"/>
                <a:cs typeface="Arial" charset="0"/>
              </a:rPr>
              <a:t>Difficulty with mathematical reasoning</a:t>
            </a:r>
          </a:p>
          <a:p>
            <a:pPr lvl="1"/>
            <a:r>
              <a:rPr lang="en-US" altLang="en-US" dirty="0" smtClean="0">
                <a:effectLst/>
                <a:latin typeface="Arial" charset="0"/>
                <a:cs typeface="Arial" charset="0"/>
              </a:rPr>
              <a:t>Long-term retrieval</a:t>
            </a:r>
          </a:p>
          <a:p>
            <a:pPr lvl="1"/>
            <a:r>
              <a:rPr lang="en-US" altLang="en-US" dirty="0" smtClean="0">
                <a:effectLst/>
                <a:latin typeface="Arial" charset="0"/>
                <a:cs typeface="Arial" charset="0"/>
              </a:rPr>
              <a:t>Rapid naming</a:t>
            </a:r>
          </a:p>
          <a:p>
            <a:pPr lvl="1"/>
            <a:r>
              <a:rPr lang="en-US" altLang="en-US" dirty="0" smtClean="0">
                <a:effectLst/>
                <a:latin typeface="Arial" charset="0"/>
                <a:cs typeface="Arial" charset="0"/>
              </a:rPr>
              <a:t>Processing speed</a:t>
            </a:r>
          </a:p>
          <a:p>
            <a:pPr lvl="1"/>
            <a:r>
              <a:rPr lang="en-US" altLang="en-US" dirty="0" smtClean="0">
                <a:effectLst/>
                <a:latin typeface="Arial" charset="0"/>
                <a:cs typeface="Arial" charset="0"/>
              </a:rPr>
              <a:t>Working memory</a:t>
            </a:r>
          </a:p>
        </p:txBody>
      </p:sp>
    </p:spTree>
    <p:extLst>
      <p:ext uri="{BB962C8B-B14F-4D97-AF65-F5344CB8AC3E}">
        <p14:creationId xmlns:p14="http://schemas.microsoft.com/office/powerpoint/2010/main" val="2944606887"/>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lstStyle/>
          <a:p>
            <a:pPr>
              <a:defRPr/>
            </a:pPr>
            <a:r>
              <a:rPr lang="en-US" sz="3600" dirty="0" smtClean="0"/>
              <a:t>Specific Learning Disability and </a:t>
            </a:r>
            <a:r>
              <a:rPr lang="en-US" sz="3600" i="1" dirty="0" smtClean="0"/>
              <a:t>DSM-5 </a:t>
            </a:r>
            <a:r>
              <a:rPr lang="en-US" sz="2500" dirty="0" smtClean="0"/>
              <a:t>[4]</a:t>
            </a:r>
            <a:endParaRPr lang="en-US" sz="2500" dirty="0"/>
          </a:p>
        </p:txBody>
      </p:sp>
      <p:sp>
        <p:nvSpPr>
          <p:cNvPr id="76803" name="Content Placeholder 2"/>
          <p:cNvSpPr>
            <a:spLocks noGrp="1"/>
          </p:cNvSpPr>
          <p:nvPr>
            <p:ph idx="1"/>
          </p:nvPr>
        </p:nvSpPr>
        <p:spPr>
          <a:xfrm>
            <a:off x="457200" y="1447800"/>
            <a:ext cx="8229600" cy="4525963"/>
          </a:xfrm>
        </p:spPr>
        <p:txBody>
          <a:bodyPr/>
          <a:lstStyle/>
          <a:p>
            <a:pPr marL="0" indent="0" algn="ctr">
              <a:buNone/>
            </a:pPr>
            <a:r>
              <a:rPr lang="en-US" altLang="en-US" b="1" dirty="0" smtClean="0">
                <a:effectLst/>
                <a:latin typeface="Arial" charset="0"/>
                <a:cs typeface="Arial" charset="0"/>
              </a:rPr>
              <a:t>DIAGNOSTIC CRITERIA</a:t>
            </a:r>
          </a:p>
          <a:p>
            <a:pPr marL="0" indent="0">
              <a:buNone/>
            </a:pPr>
            <a:r>
              <a:rPr lang="en-US" altLang="en-US" dirty="0" smtClean="0">
                <a:effectLst/>
                <a:latin typeface="Arial" charset="0"/>
                <a:cs typeface="Arial" charset="0"/>
              </a:rPr>
              <a:t>A. Difficulties (</a:t>
            </a:r>
            <a:r>
              <a:rPr lang="en-US" altLang="en-US" i="1" dirty="0" smtClean="0">
                <a:effectLst/>
                <a:latin typeface="Arial" charset="0"/>
                <a:cs typeface="Arial" charset="0"/>
              </a:rPr>
              <a:t>Cont.</a:t>
            </a:r>
            <a:r>
              <a:rPr lang="en-US" altLang="en-US" dirty="0" smtClean="0">
                <a:effectLst/>
                <a:latin typeface="Arial" charset="0"/>
                <a:cs typeface="Arial" charset="0"/>
              </a:rPr>
              <a:t>)</a:t>
            </a:r>
          </a:p>
          <a:p>
            <a:r>
              <a:rPr lang="en-US" altLang="en-US" dirty="0" smtClean="0">
                <a:effectLst/>
                <a:latin typeface="Arial" charset="0"/>
                <a:cs typeface="Arial" charset="0"/>
              </a:rPr>
              <a:t>Difficulty with mathematical reasoning (</a:t>
            </a:r>
            <a:r>
              <a:rPr lang="en-US" altLang="en-US" i="1" dirty="0" smtClean="0">
                <a:effectLst/>
                <a:latin typeface="Arial" charset="0"/>
                <a:cs typeface="Arial" charset="0"/>
              </a:rPr>
              <a:t>Cont.</a:t>
            </a:r>
            <a:r>
              <a:rPr lang="en-US" altLang="en-US" dirty="0" smtClean="0">
                <a:effectLst/>
                <a:latin typeface="Arial" charset="0"/>
                <a:cs typeface="Arial" charset="0"/>
              </a:rPr>
              <a:t>)</a:t>
            </a:r>
          </a:p>
          <a:p>
            <a:pPr lvl="1"/>
            <a:r>
              <a:rPr lang="en-US" altLang="en-US" dirty="0" smtClean="0">
                <a:effectLst/>
                <a:latin typeface="Arial" charset="0"/>
                <a:cs typeface="Arial" charset="0"/>
              </a:rPr>
              <a:t>Visual-spatial ability</a:t>
            </a:r>
          </a:p>
          <a:p>
            <a:pPr lvl="1"/>
            <a:r>
              <a:rPr lang="en-US" altLang="en-US" dirty="0" smtClean="0">
                <a:effectLst/>
                <a:latin typeface="Arial" charset="0"/>
                <a:cs typeface="Arial" charset="0"/>
              </a:rPr>
              <a:t>Attention</a:t>
            </a:r>
          </a:p>
          <a:p>
            <a:pPr lvl="1"/>
            <a:r>
              <a:rPr lang="en-US" altLang="en-US" dirty="0" smtClean="0">
                <a:effectLst/>
                <a:latin typeface="Arial" charset="0"/>
                <a:cs typeface="Arial" charset="0"/>
              </a:rPr>
              <a:t>Executive functioning</a:t>
            </a:r>
          </a:p>
        </p:txBody>
      </p:sp>
    </p:spTree>
    <p:extLst>
      <p:ext uri="{BB962C8B-B14F-4D97-AF65-F5344CB8AC3E}">
        <p14:creationId xmlns:p14="http://schemas.microsoft.com/office/powerpoint/2010/main" val="1047229380"/>
      </p:ext>
    </p:extLst>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lstStyle/>
          <a:p>
            <a:pPr>
              <a:defRPr/>
            </a:pPr>
            <a:r>
              <a:rPr lang="en-US" sz="3600" dirty="0" smtClean="0"/>
              <a:t>Specific Learning Disability and </a:t>
            </a:r>
            <a:r>
              <a:rPr lang="en-US" sz="3600" i="1" dirty="0" smtClean="0"/>
              <a:t>DSM-5 </a:t>
            </a:r>
            <a:r>
              <a:rPr lang="en-US" sz="2500" dirty="0" smtClean="0"/>
              <a:t>[5]</a:t>
            </a:r>
            <a:endParaRPr lang="en-US" sz="2500" dirty="0"/>
          </a:p>
        </p:txBody>
      </p:sp>
      <p:sp>
        <p:nvSpPr>
          <p:cNvPr id="76803" name="Content Placeholder 2"/>
          <p:cNvSpPr>
            <a:spLocks noGrp="1"/>
          </p:cNvSpPr>
          <p:nvPr>
            <p:ph idx="1"/>
          </p:nvPr>
        </p:nvSpPr>
        <p:spPr>
          <a:xfrm>
            <a:off x="457200" y="1447800"/>
            <a:ext cx="8229600" cy="4525963"/>
          </a:xfrm>
        </p:spPr>
        <p:txBody>
          <a:bodyPr/>
          <a:lstStyle/>
          <a:p>
            <a:pPr marL="0" indent="0">
              <a:buNone/>
            </a:pPr>
            <a:r>
              <a:rPr lang="en-US" altLang="en-US" dirty="0" smtClean="0">
                <a:effectLst/>
                <a:latin typeface="Arial" charset="0"/>
                <a:cs typeface="Arial" charset="0"/>
              </a:rPr>
              <a:t>“B. The affected academic skills are substantially and quantifiably below those expected for the individual’s chronological age, and cause significant interference with academic or occupational performance, or with activities of daily living, as confirmed by individually administered standardized achievement measures and comprehensive clinical assessment.” (p. 67)</a:t>
            </a:r>
          </a:p>
        </p:txBody>
      </p:sp>
    </p:spTree>
    <p:extLst>
      <p:ext uri="{BB962C8B-B14F-4D97-AF65-F5344CB8AC3E}">
        <p14:creationId xmlns:p14="http://schemas.microsoft.com/office/powerpoint/2010/main" val="9354313"/>
      </p:ext>
    </p:extLst>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lstStyle/>
          <a:p>
            <a:pPr>
              <a:defRPr/>
            </a:pPr>
            <a:r>
              <a:rPr lang="en-US" sz="3600" dirty="0" smtClean="0"/>
              <a:t>Specific Learning Disability and </a:t>
            </a:r>
            <a:r>
              <a:rPr lang="en-US" sz="3600" i="1" dirty="0" smtClean="0"/>
              <a:t>DSM-5 </a:t>
            </a:r>
            <a:r>
              <a:rPr lang="en-US" sz="2500" dirty="0" smtClean="0"/>
              <a:t>[6]</a:t>
            </a:r>
            <a:endParaRPr lang="en-US" sz="2500" dirty="0"/>
          </a:p>
        </p:txBody>
      </p:sp>
      <p:sp>
        <p:nvSpPr>
          <p:cNvPr id="76803" name="Content Placeholder 2"/>
          <p:cNvSpPr>
            <a:spLocks noGrp="1"/>
          </p:cNvSpPr>
          <p:nvPr>
            <p:ph idx="1"/>
          </p:nvPr>
        </p:nvSpPr>
        <p:spPr>
          <a:xfrm>
            <a:off x="457200" y="1447800"/>
            <a:ext cx="8229600" cy="4525963"/>
          </a:xfrm>
        </p:spPr>
        <p:txBody>
          <a:bodyPr/>
          <a:lstStyle/>
          <a:p>
            <a:pPr marL="0" indent="0">
              <a:buNone/>
            </a:pPr>
            <a:r>
              <a:rPr lang="en-US" altLang="en-US" dirty="0" smtClean="0">
                <a:effectLst/>
                <a:latin typeface="Arial" charset="0"/>
                <a:cs typeface="Arial" charset="0"/>
              </a:rPr>
              <a:t>“C. The learning difficulties begin during school-age years but may not become fully manifest until the demands for those affected academic skills exceed the individual’s limited capacities ….” (p. 67)</a:t>
            </a:r>
          </a:p>
        </p:txBody>
      </p:sp>
    </p:spTree>
    <p:extLst>
      <p:ext uri="{BB962C8B-B14F-4D97-AF65-F5344CB8AC3E}">
        <p14:creationId xmlns:p14="http://schemas.microsoft.com/office/powerpoint/2010/main" val="2973158265"/>
      </p:ext>
    </p:extLst>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143000"/>
          </a:xfrm>
        </p:spPr>
        <p:txBody>
          <a:bodyPr/>
          <a:lstStyle/>
          <a:p>
            <a:pPr>
              <a:defRPr/>
            </a:pPr>
            <a:r>
              <a:rPr lang="en-US" sz="3600" dirty="0" smtClean="0"/>
              <a:t>Specific Learning Disability and </a:t>
            </a:r>
            <a:r>
              <a:rPr lang="en-US" sz="3600" i="1" dirty="0" smtClean="0"/>
              <a:t>DSM-5 </a:t>
            </a:r>
            <a:r>
              <a:rPr lang="en-US" sz="2500" dirty="0" smtClean="0"/>
              <a:t>[7]</a:t>
            </a:r>
            <a:endParaRPr lang="en-US" sz="2500" dirty="0"/>
          </a:p>
        </p:txBody>
      </p:sp>
      <p:sp>
        <p:nvSpPr>
          <p:cNvPr id="76803" name="Content Placeholder 2"/>
          <p:cNvSpPr>
            <a:spLocks noGrp="1"/>
          </p:cNvSpPr>
          <p:nvPr>
            <p:ph idx="1"/>
          </p:nvPr>
        </p:nvSpPr>
        <p:spPr>
          <a:xfrm>
            <a:off x="457200" y="1447800"/>
            <a:ext cx="8229600" cy="4525963"/>
          </a:xfrm>
        </p:spPr>
        <p:txBody>
          <a:bodyPr/>
          <a:lstStyle/>
          <a:p>
            <a:pPr marL="0" indent="0">
              <a:buNone/>
            </a:pPr>
            <a:r>
              <a:rPr lang="en-US" altLang="en-US" dirty="0" smtClean="0">
                <a:effectLst/>
                <a:latin typeface="Arial" charset="0"/>
                <a:cs typeface="Arial" charset="0"/>
              </a:rPr>
              <a:t>“D. The learning difficulties are not better accounted for by intellectual disabilities, uncorrected visual or auditory acuity, or other mental or neurological disorders, psychosocial adversity, lack of proficiency in the language of academic instruction, or inadequate educational instruction.” (p. 67)</a:t>
            </a:r>
          </a:p>
        </p:txBody>
      </p:sp>
    </p:spTree>
    <p:extLst>
      <p:ext uri="{BB962C8B-B14F-4D97-AF65-F5344CB8AC3E}">
        <p14:creationId xmlns:p14="http://schemas.microsoft.com/office/powerpoint/2010/main" val="1824871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sz="4800" dirty="0">
                <a:cs typeface="Times New Roman" panose="02020603050405020304" pitchFamily="18" charset="0"/>
              </a:rPr>
              <a:t>A Successive Level of Approach to Test </a:t>
            </a:r>
            <a:r>
              <a:rPr lang="en-US" sz="4800" dirty="0" smtClean="0">
                <a:cs typeface="Times New Roman" panose="02020603050405020304" pitchFamily="18" charset="0"/>
              </a:rPr>
              <a:t>Interpretation</a:t>
            </a:r>
            <a:endParaRPr lang="en-US" sz="2800" dirty="0"/>
          </a:p>
        </p:txBody>
      </p:sp>
      <p:sp>
        <p:nvSpPr>
          <p:cNvPr id="3" name="Content Placeholder 2"/>
          <p:cNvSpPr>
            <a:spLocks noGrp="1"/>
          </p:cNvSpPr>
          <p:nvPr>
            <p:ph idx="1"/>
          </p:nvPr>
        </p:nvSpPr>
        <p:spPr/>
        <p:txBody>
          <a:bodyPr/>
          <a:lstStyle/>
          <a:p>
            <a:pPr>
              <a:defRPr/>
            </a:pPr>
            <a:r>
              <a:rPr lang="en-US" dirty="0" smtClean="0">
                <a:latin typeface="Arial" panose="020B0604020202020204" pitchFamily="34" charset="0"/>
                <a:cs typeface="Arial" panose="020B0604020202020204" pitchFamily="34" charset="0"/>
              </a:rPr>
              <a:t>Level 1: Full Scale, Total Scale, General Intellectual Ability</a:t>
            </a:r>
          </a:p>
          <a:p>
            <a:pPr>
              <a:defRPr/>
            </a:pPr>
            <a:r>
              <a:rPr lang="en-US" dirty="0" smtClean="0">
                <a:latin typeface="Arial" panose="020B0604020202020204" pitchFamily="34" charset="0"/>
                <a:cs typeface="Arial" panose="020B0604020202020204" pitchFamily="34" charset="0"/>
              </a:rPr>
              <a:t>Level 2: Index, composite, or cluster standard scores</a:t>
            </a:r>
          </a:p>
          <a:p>
            <a:pPr>
              <a:defRPr/>
            </a:pPr>
            <a:r>
              <a:rPr lang="en-US" dirty="0" smtClean="0">
                <a:latin typeface="Arial" panose="020B0604020202020204" pitchFamily="34" charset="0"/>
                <a:cs typeface="Arial" panose="020B0604020202020204" pitchFamily="34" charset="0"/>
              </a:rPr>
              <a:t>Level 3: Scaled scores</a:t>
            </a:r>
          </a:p>
          <a:p>
            <a:pPr>
              <a:defRPr/>
            </a:pPr>
            <a:r>
              <a:rPr lang="en-US" dirty="0" smtClean="0">
                <a:latin typeface="Arial" panose="020B0604020202020204" pitchFamily="34" charset="0"/>
                <a:cs typeface="Arial" panose="020B0604020202020204" pitchFamily="34" charset="0"/>
              </a:rPr>
              <a:t>Level 4: </a:t>
            </a:r>
            <a:r>
              <a:rPr lang="en-US" dirty="0" err="1" smtClean="0">
                <a:latin typeface="Arial" panose="020B0604020202020204" pitchFamily="34" charset="0"/>
                <a:cs typeface="Arial" panose="020B0604020202020204" pitchFamily="34" charset="0"/>
              </a:rPr>
              <a:t>Intersubtest</a:t>
            </a:r>
            <a:r>
              <a:rPr lang="en-US" dirty="0" smtClean="0">
                <a:latin typeface="Arial" panose="020B0604020202020204" pitchFamily="34" charset="0"/>
                <a:cs typeface="Arial" panose="020B0604020202020204" pitchFamily="34" charset="0"/>
              </a:rPr>
              <a:t> variability</a:t>
            </a:r>
          </a:p>
          <a:p>
            <a:pPr>
              <a:defRPr/>
            </a:pPr>
            <a:r>
              <a:rPr lang="en-US" dirty="0" smtClean="0">
                <a:latin typeface="Arial" panose="020B0604020202020204" pitchFamily="34" charset="0"/>
                <a:cs typeface="Arial" panose="020B0604020202020204" pitchFamily="34" charset="0"/>
              </a:rPr>
              <a:t>Level 5: </a:t>
            </a:r>
            <a:r>
              <a:rPr lang="en-US" dirty="0" err="1" smtClean="0">
                <a:latin typeface="Arial" panose="020B0604020202020204" pitchFamily="34" charset="0"/>
                <a:cs typeface="Arial" panose="020B0604020202020204" pitchFamily="34" charset="0"/>
              </a:rPr>
              <a:t>Intrasubtest</a:t>
            </a:r>
            <a:r>
              <a:rPr lang="en-US" dirty="0" smtClean="0">
                <a:latin typeface="Arial" panose="020B0604020202020204" pitchFamily="34" charset="0"/>
                <a:cs typeface="Arial" panose="020B0604020202020204" pitchFamily="34" charset="0"/>
              </a:rPr>
              <a:t> variability</a:t>
            </a:r>
          </a:p>
          <a:p>
            <a:pPr>
              <a:defRPr/>
            </a:pPr>
            <a:r>
              <a:rPr lang="en-US" dirty="0" smtClean="0">
                <a:latin typeface="Arial" panose="020B0604020202020204" pitchFamily="34" charset="0"/>
                <a:cs typeface="Arial" panose="020B0604020202020204" pitchFamily="34" charset="0"/>
              </a:rPr>
              <a:t>Level 6: Qualitative analysis</a:t>
            </a:r>
          </a:p>
          <a:p>
            <a:pPr>
              <a:defRP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501218"/>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defRPr/>
            </a:pPr>
            <a:r>
              <a:rPr lang="en-US" sz="4000" dirty="0" smtClean="0">
                <a:effectLst/>
              </a:rPr>
              <a:t>Reasons </a:t>
            </a:r>
            <a:r>
              <a:rPr lang="en-US" sz="4000" dirty="0">
                <a:effectLst/>
              </a:rPr>
              <a:t>for Poor Performance </a:t>
            </a:r>
            <a:r>
              <a:rPr lang="en-US" sz="4000" dirty="0" smtClean="0">
                <a:effectLst/>
              </a:rPr>
              <a:t>of Children </a:t>
            </a:r>
            <a:r>
              <a:rPr lang="en-US" sz="4000" dirty="0">
                <a:effectLst/>
              </a:rPr>
              <a:t>with Readings </a:t>
            </a:r>
            <a:r>
              <a:rPr lang="en-US" sz="4000" dirty="0" smtClean="0">
                <a:effectLst/>
              </a:rPr>
              <a:t>Disorders </a:t>
            </a:r>
            <a:r>
              <a:rPr lang="en-US" sz="2500" dirty="0" smtClean="0">
                <a:effectLst/>
              </a:rPr>
              <a:t>[1]</a:t>
            </a:r>
            <a:endParaRPr lang="en-US" sz="4000" dirty="0"/>
          </a:p>
        </p:txBody>
      </p:sp>
      <p:sp>
        <p:nvSpPr>
          <p:cNvPr id="19459" name="Content Placeholder 2"/>
          <p:cNvSpPr>
            <a:spLocks noGrp="1"/>
          </p:cNvSpPr>
          <p:nvPr>
            <p:ph idx="1"/>
          </p:nvPr>
        </p:nvSpPr>
        <p:spPr>
          <a:xfrm>
            <a:off x="381000" y="1798637"/>
            <a:ext cx="8229600" cy="4525963"/>
          </a:xfrm>
        </p:spPr>
        <p:txBody>
          <a:bodyPr/>
          <a:lstStyle/>
          <a:p>
            <a:pPr marL="0" indent="0">
              <a:buFont typeface="Wingdings" pitchFamily="2" charset="2"/>
              <a:buNone/>
              <a:defRPr/>
            </a:pPr>
            <a:r>
              <a:rPr lang="en-US" altLang="en-US" i="1" dirty="0" smtClean="0">
                <a:effectLst/>
                <a:latin typeface="Arial" charset="0"/>
                <a:cs typeface="Arial" charset="0"/>
              </a:rPr>
              <a:t>Problem areas</a:t>
            </a:r>
          </a:p>
          <a:p>
            <a:pPr>
              <a:defRPr/>
            </a:pPr>
            <a:r>
              <a:rPr lang="en-US" altLang="en-US" dirty="0" smtClean="0">
                <a:effectLst/>
                <a:latin typeface="Arial" charset="0"/>
                <a:cs typeface="Arial" charset="0"/>
              </a:rPr>
              <a:t>Attention and concentration</a:t>
            </a:r>
          </a:p>
          <a:p>
            <a:pPr>
              <a:defRPr/>
            </a:pPr>
            <a:r>
              <a:rPr lang="en-US" altLang="en-US" dirty="0" smtClean="0">
                <a:effectLst/>
                <a:latin typeface="Arial" charset="0"/>
                <a:cs typeface="Arial" charset="0"/>
              </a:rPr>
              <a:t>Phonological awareness </a:t>
            </a:r>
            <a:r>
              <a:rPr lang="en-US" altLang="en-US" sz="2800" dirty="0" smtClean="0">
                <a:effectLst/>
                <a:latin typeface="Arial" charset="0"/>
                <a:cs typeface="Arial" charset="0"/>
              </a:rPr>
              <a:t>(knowledge of sounds)</a:t>
            </a:r>
          </a:p>
          <a:p>
            <a:pPr>
              <a:defRPr/>
            </a:pPr>
            <a:r>
              <a:rPr lang="en-US" altLang="en-US" dirty="0" smtClean="0">
                <a:effectLst/>
                <a:latin typeface="Arial" charset="0"/>
                <a:cs typeface="Arial" charset="0"/>
              </a:rPr>
              <a:t>Orthographic awareness </a:t>
            </a:r>
            <a:r>
              <a:rPr lang="en-US" altLang="en-US" sz="2800" dirty="0" smtClean="0">
                <a:effectLst/>
                <a:latin typeface="Arial" charset="0"/>
                <a:cs typeface="Arial" charset="0"/>
              </a:rPr>
              <a:t>(knowledge of spelling conventions in a language)</a:t>
            </a:r>
          </a:p>
          <a:p>
            <a:pPr>
              <a:defRPr/>
            </a:pPr>
            <a:r>
              <a:rPr lang="en-US" altLang="en-US" dirty="0" smtClean="0">
                <a:effectLst/>
                <a:latin typeface="Arial" charset="0"/>
                <a:cs typeface="Arial" charset="0"/>
              </a:rPr>
              <a:t>Word awareness </a:t>
            </a:r>
            <a:r>
              <a:rPr lang="en-US" altLang="en-US" sz="2800" dirty="0" smtClean="0">
                <a:effectLst/>
                <a:latin typeface="Arial" charset="0"/>
                <a:cs typeface="Arial" charset="0"/>
              </a:rPr>
              <a:t>(knowledge of words)</a:t>
            </a:r>
          </a:p>
          <a:p>
            <a:pPr>
              <a:defRPr/>
            </a:pPr>
            <a:r>
              <a:rPr lang="en-US" altLang="en-US" dirty="0" smtClean="0">
                <a:effectLst/>
                <a:latin typeface="Arial" charset="0"/>
                <a:cs typeface="Arial" charset="0"/>
              </a:rPr>
              <a:t>Semantic awareness </a:t>
            </a:r>
            <a:r>
              <a:rPr lang="en-US" altLang="en-US" sz="2800" dirty="0" smtClean="0">
                <a:effectLst/>
                <a:latin typeface="Arial" charset="0"/>
                <a:cs typeface="Arial" charset="0"/>
              </a:rPr>
              <a:t>(knowledge of meaning in language)</a:t>
            </a:r>
          </a:p>
        </p:txBody>
      </p:sp>
    </p:spTree>
    <p:extLst>
      <p:ext uri="{BB962C8B-B14F-4D97-AF65-F5344CB8AC3E}">
        <p14:creationId xmlns:p14="http://schemas.microsoft.com/office/powerpoint/2010/main" val="2099652611"/>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defRPr/>
            </a:pPr>
            <a:r>
              <a:rPr lang="en-US" sz="4000" dirty="0" smtClean="0">
                <a:effectLst/>
              </a:rPr>
              <a:t>Reasons </a:t>
            </a:r>
            <a:r>
              <a:rPr lang="en-US" sz="4000" dirty="0">
                <a:effectLst/>
              </a:rPr>
              <a:t>for Poor Performance With Children with Readings </a:t>
            </a:r>
            <a:r>
              <a:rPr lang="en-US" sz="4000" dirty="0" smtClean="0">
                <a:effectLst/>
              </a:rPr>
              <a:t>Disorders </a:t>
            </a:r>
            <a:r>
              <a:rPr lang="en-US" sz="2500" dirty="0" smtClean="0">
                <a:effectLst/>
              </a:rPr>
              <a:t>[2]</a:t>
            </a:r>
            <a:endParaRPr lang="en-US" sz="4000" dirty="0"/>
          </a:p>
        </p:txBody>
      </p:sp>
      <p:sp>
        <p:nvSpPr>
          <p:cNvPr id="3" name="Content Placeholder 2"/>
          <p:cNvSpPr>
            <a:spLocks noGrp="1"/>
          </p:cNvSpPr>
          <p:nvPr>
            <p:ph idx="1"/>
          </p:nvPr>
        </p:nvSpPr>
        <p:spPr>
          <a:xfrm>
            <a:off x="228600" y="1295400"/>
            <a:ext cx="8763000" cy="4525963"/>
          </a:xfrm>
        </p:spPr>
        <p:txBody>
          <a:bodyPr/>
          <a:lstStyle/>
          <a:p>
            <a:pPr marL="0" indent="0">
              <a:buFont typeface="Wingdings" pitchFamily="2" charset="2"/>
              <a:buNone/>
              <a:defRPr/>
            </a:pPr>
            <a:r>
              <a:rPr lang="en-US" i="1" dirty="0" smtClean="0">
                <a:effectLst/>
                <a:latin typeface="Arial" panose="020B0604020202020204" pitchFamily="34" charset="0"/>
                <a:cs typeface="Arial" panose="020B0604020202020204" pitchFamily="34" charset="0"/>
              </a:rPr>
              <a:t>Problem areas </a:t>
            </a:r>
            <a:r>
              <a:rPr lang="en-US" dirty="0" smtClean="0">
                <a:effectLst/>
                <a:latin typeface="Arial" panose="020B0604020202020204" pitchFamily="34" charset="0"/>
                <a:cs typeface="Arial" panose="020B0604020202020204" pitchFamily="34" charset="0"/>
              </a:rPr>
              <a:t>(</a:t>
            </a:r>
            <a:r>
              <a:rPr lang="en-US" i="1" dirty="0"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a:t>
            </a:r>
            <a:endParaRPr lang="en-US" i="1" dirty="0" smtClean="0">
              <a:effectLst/>
              <a:latin typeface="Arial" panose="020B0604020202020204" pitchFamily="34" charset="0"/>
              <a:cs typeface="Arial" panose="020B0604020202020204" pitchFamily="34" charset="0"/>
            </a:endParaRPr>
          </a:p>
          <a:p>
            <a:pPr>
              <a:defRPr/>
            </a:pPr>
            <a:r>
              <a:rPr lang="en-US" altLang="en-US" dirty="0" smtClean="0">
                <a:effectLst/>
                <a:latin typeface="Arial" charset="0"/>
                <a:cs typeface="Arial" charset="0"/>
              </a:rPr>
              <a:t>Syntactic awareness (knowledge of structural and grammatical aspects of language)</a:t>
            </a:r>
            <a:endParaRPr lang="en-US" altLang="en-US" dirty="0">
              <a:effectLst/>
              <a:latin typeface="Arial" charset="0"/>
              <a:cs typeface="Arial" charset="0"/>
            </a:endParaRPr>
          </a:p>
          <a:p>
            <a:pPr>
              <a:defRPr/>
            </a:pPr>
            <a:r>
              <a:rPr lang="en-US" altLang="en-US" dirty="0">
                <a:effectLst/>
                <a:latin typeface="Arial" charset="0"/>
                <a:cs typeface="Arial" charset="0"/>
              </a:rPr>
              <a:t>Rapid </a:t>
            </a:r>
            <a:r>
              <a:rPr lang="en-US" altLang="en-US" dirty="0" smtClean="0">
                <a:effectLst/>
                <a:latin typeface="Arial" charset="0"/>
                <a:cs typeface="Arial" charset="0"/>
              </a:rPr>
              <a:t>decoding (</a:t>
            </a:r>
            <a:r>
              <a:rPr lang="en-US" dirty="0" smtClean="0">
                <a:effectLst/>
                <a:latin typeface="Arial" panose="020B0604020202020204" pitchFamily="34" charset="0"/>
                <a:cs typeface="Arial" panose="020B0604020202020204" pitchFamily="34" charset="0"/>
              </a:rPr>
              <a:t>ability </a:t>
            </a:r>
            <a:r>
              <a:rPr lang="en-US" dirty="0">
                <a:effectLst/>
                <a:latin typeface="Arial" panose="020B0604020202020204" pitchFamily="34" charset="0"/>
                <a:cs typeface="Arial" panose="020B0604020202020204" pitchFamily="34" charset="0"/>
              </a:rPr>
              <a:t>to recognize the basic </a:t>
            </a:r>
            <a:r>
              <a:rPr lang="en-US" dirty="0" smtClean="0">
                <a:effectLst/>
                <a:latin typeface="Arial" panose="020B0604020202020204" pitchFamily="34" charset="0"/>
                <a:cs typeface="Arial" panose="020B0604020202020204" pitchFamily="34" charset="0"/>
              </a:rPr>
              <a:t>sounds (</a:t>
            </a:r>
            <a:r>
              <a:rPr lang="en-US" i="1" dirty="0" smtClean="0">
                <a:effectLst/>
                <a:latin typeface="Arial" panose="020B0604020202020204" pitchFamily="34" charset="0"/>
                <a:cs typeface="Arial" panose="020B0604020202020204" pitchFamily="34" charset="0"/>
              </a:rPr>
              <a:t>phonemes</a:t>
            </a:r>
            <a:r>
              <a:rPr lang="en-US" dirty="0" smtClean="0">
                <a:effectLst/>
                <a:latin typeface="Arial" panose="020B0604020202020204" pitchFamily="34" charset="0"/>
                <a:cs typeface="Arial" panose="020B0604020202020204" pitchFamily="34" charset="0"/>
              </a:rPr>
              <a:t>) and meanings </a:t>
            </a:r>
            <a:r>
              <a:rPr lang="en-US" dirty="0">
                <a:effectLst/>
                <a:latin typeface="Arial" panose="020B0604020202020204" pitchFamily="34" charset="0"/>
                <a:cs typeface="Arial" panose="020B0604020202020204" pitchFamily="34" charset="0"/>
              </a:rPr>
              <a:t>of words </a:t>
            </a:r>
            <a:r>
              <a:rPr lang="en-US" dirty="0" smtClean="0">
                <a:effectLst/>
              </a:rPr>
              <a:t>)</a:t>
            </a:r>
            <a:endParaRPr lang="en-US" dirty="0">
              <a:effectLst/>
            </a:endParaRPr>
          </a:p>
          <a:p>
            <a:pPr>
              <a:defRPr/>
            </a:pPr>
            <a:r>
              <a:rPr lang="en-US" altLang="en-US" sz="2400" dirty="0" smtClean="0">
                <a:effectLst/>
                <a:latin typeface="Arial" charset="0"/>
                <a:cs typeface="Arial" charset="0"/>
              </a:rPr>
              <a:t>)</a:t>
            </a:r>
            <a:r>
              <a:rPr lang="en-US" altLang="en-US" dirty="0" smtClean="0">
                <a:effectLst/>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Rapid naming </a:t>
            </a:r>
            <a:r>
              <a:rPr lang="en-US" altLang="en-US" dirty="0">
                <a:effectLst/>
                <a:latin typeface="Arial" panose="020B0604020202020204" pitchFamily="34" charset="0"/>
                <a:cs typeface="Arial" panose="020B0604020202020204" pitchFamily="34" charset="0"/>
              </a:rPr>
              <a:t>(</a:t>
            </a:r>
            <a:r>
              <a:rPr lang="en-US" dirty="0">
                <a:effectLst/>
                <a:latin typeface="Arial" panose="020B0604020202020204" pitchFamily="34" charset="0"/>
                <a:cs typeface="Arial" panose="020B0604020202020204" pitchFamily="34" charset="0"/>
              </a:rPr>
              <a:t>ability to name symbols, words, </a:t>
            </a:r>
            <a:r>
              <a:rPr lang="en-US" b="1" dirty="0">
                <a:effectLst/>
                <a:latin typeface="Arial" panose="020B0604020202020204" pitchFamily="34" charset="0"/>
                <a:cs typeface="Arial" panose="020B0604020202020204" pitchFamily="34" charset="0"/>
              </a:rPr>
              <a:t>or </a:t>
            </a:r>
            <a:r>
              <a:rPr lang="en-US" dirty="0">
                <a:effectLst/>
                <a:latin typeface="Arial" panose="020B0604020202020204" pitchFamily="34" charset="0"/>
                <a:cs typeface="Arial" panose="020B0604020202020204" pitchFamily="34" charset="0"/>
              </a:rPr>
              <a:t>pictures </a:t>
            </a:r>
            <a:r>
              <a:rPr lang="en-US" dirty="0" smtClean="0">
                <a:effectLst/>
                <a:latin typeface="Arial" panose="020B0604020202020204" pitchFamily="34" charset="0"/>
                <a:cs typeface="Arial" panose="020B0604020202020204" pitchFamily="34" charset="0"/>
              </a:rPr>
              <a:t>rapidly</a:t>
            </a:r>
            <a:r>
              <a:rPr lang="en-US" b="1" dirty="0" smtClean="0">
                <a:effectLst/>
                <a:latin typeface="Arial" panose="020B0604020202020204" pitchFamily="34" charset="0"/>
                <a:cs typeface="Arial" panose="020B0604020202020204" pitchFamily="34" charset="0"/>
              </a:rPr>
              <a:t>)</a:t>
            </a:r>
            <a:endParaRPr lang="en-US" dirty="0" smtClean="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Verbal comprehension </a:t>
            </a:r>
          </a:p>
          <a:p>
            <a:pPr>
              <a:defRPr/>
            </a:pPr>
            <a:r>
              <a:rPr lang="en-US" dirty="0" smtClean="0">
                <a:effectLst/>
                <a:latin typeface="Arial" panose="020B0604020202020204" pitchFamily="34" charset="0"/>
                <a:cs typeface="Arial" panose="020B0604020202020204" pitchFamily="34" charset="0"/>
              </a:rPr>
              <a:t>Pragmatic awareness (</a:t>
            </a:r>
            <a:r>
              <a:rPr lang="en-US" dirty="0">
                <a:effectLst/>
                <a:latin typeface="Arial" panose="020B0604020202020204" pitchFamily="34" charset="0"/>
                <a:cs typeface="Arial" panose="020B0604020202020204" pitchFamily="34" charset="0"/>
              </a:rPr>
              <a:t>knowledge </a:t>
            </a:r>
            <a:r>
              <a:rPr lang="en-US" dirty="0" smtClean="0">
                <a:effectLst/>
                <a:latin typeface="Arial" panose="020B0604020202020204" pitchFamily="34" charset="0"/>
                <a:cs typeface="Arial" panose="020B0604020202020204" pitchFamily="34" charset="0"/>
              </a:rPr>
              <a:t>of rules </a:t>
            </a:r>
            <a:r>
              <a:rPr lang="en-US" dirty="0">
                <a:effectLst/>
                <a:latin typeface="Arial" panose="020B0604020202020204" pitchFamily="34" charset="0"/>
                <a:cs typeface="Arial" panose="020B0604020202020204" pitchFamily="34" charset="0"/>
              </a:rPr>
              <a:t>and conventions </a:t>
            </a:r>
            <a:r>
              <a:rPr lang="en-US" dirty="0" smtClean="0">
                <a:effectLst/>
                <a:latin typeface="Arial" panose="020B0604020202020204" pitchFamily="34" charset="0"/>
                <a:cs typeface="Arial" panose="020B0604020202020204" pitchFamily="34" charset="0"/>
              </a:rPr>
              <a:t>for </a:t>
            </a:r>
            <a:r>
              <a:rPr lang="en-US" dirty="0">
                <a:effectLst/>
                <a:latin typeface="Arial" panose="020B0604020202020204" pitchFamily="34" charset="0"/>
                <a:cs typeface="Arial" panose="020B0604020202020204" pitchFamily="34" charset="0"/>
              </a:rPr>
              <a:t>appropriate language </a:t>
            </a:r>
            <a:r>
              <a:rPr lang="en-US" dirty="0" smtClean="0">
                <a:effectLst/>
                <a:latin typeface="Arial" panose="020B0604020202020204" pitchFamily="34" charset="0"/>
                <a:cs typeface="Arial" panose="020B0604020202020204" pitchFamily="34" charset="0"/>
              </a:rPr>
              <a:t>use)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7404578"/>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Title 1"/>
          <p:cNvSpPr>
            <a:spLocks noGrp="1"/>
          </p:cNvSpPr>
          <p:nvPr>
            <p:ph type="title"/>
          </p:nvPr>
        </p:nvSpPr>
        <p:spPr/>
        <p:txBody>
          <a:bodyPr/>
          <a:lstStyle/>
          <a:p>
            <a:pPr eaLnBrk="1" hangingPunct="1"/>
            <a:r>
              <a:rPr lang="en-US" b="1" dirty="0" smtClean="0"/>
              <a:t>Rapid Automatized Naming (RAN) </a:t>
            </a:r>
            <a:r>
              <a:rPr lang="en-US" sz="2500" dirty="0" smtClean="0"/>
              <a:t>[1]</a:t>
            </a:r>
          </a:p>
        </p:txBody>
      </p:sp>
      <p:sp>
        <p:nvSpPr>
          <p:cNvPr id="3" name="Content Placeholder 2"/>
          <p:cNvSpPr>
            <a:spLocks noGrp="1"/>
          </p:cNvSpPr>
          <p:nvPr>
            <p:ph idx="1"/>
          </p:nvPr>
        </p:nvSpPr>
        <p:spPr/>
        <p:txBody>
          <a:bodyPr>
            <a:noAutofit/>
          </a:bodyPr>
          <a:lstStyle/>
          <a:p>
            <a:pPr marL="0" indent="0" algn="ctr">
              <a:buNone/>
            </a:pPr>
            <a:r>
              <a:rPr lang="en-US" b="1" dirty="0" smtClean="0">
                <a:latin typeface="Arial" panose="020B0604020202020204" pitchFamily="34" charset="0"/>
                <a:cs typeface="Arial" panose="020B0604020202020204" pitchFamily="34" charset="0"/>
              </a:rPr>
              <a:t>Review of Literature</a:t>
            </a:r>
          </a:p>
          <a:p>
            <a:pPr marL="0" indent="0">
              <a:buNone/>
            </a:pPr>
            <a:r>
              <a:rPr lang="en-US" dirty="0" smtClean="0">
                <a:latin typeface="Arial" panose="020B0604020202020204" pitchFamily="34" charset="0"/>
                <a:cs typeface="Arial" panose="020B0604020202020204" pitchFamily="34" charset="0"/>
              </a:rPr>
              <a:t>Norton </a:t>
            </a:r>
            <a:r>
              <a:rPr lang="en-US" dirty="0">
                <a:latin typeface="Arial" panose="020B0604020202020204" pitchFamily="34" charset="0"/>
                <a:cs typeface="Arial" panose="020B0604020202020204" pitchFamily="34" charset="0"/>
              </a:rPr>
              <a:t>and Wolf (2012) reviewed the literature on </a:t>
            </a:r>
            <a:r>
              <a:rPr lang="en-US" dirty="0" smtClean="0">
                <a:latin typeface="Arial" panose="020B0604020202020204" pitchFamily="34" charset="0"/>
                <a:cs typeface="Arial" panose="020B0604020202020204" pitchFamily="34" charset="0"/>
              </a:rPr>
              <a:t>RAN </a:t>
            </a:r>
            <a:r>
              <a:rPr lang="en-US" dirty="0">
                <a:latin typeface="Arial" panose="020B0604020202020204" pitchFamily="34" charset="0"/>
                <a:cs typeface="Arial" panose="020B0604020202020204" pitchFamily="34" charset="0"/>
              </a:rPr>
              <a:t>and reading fluency. </a:t>
            </a:r>
            <a:r>
              <a:rPr lang="en-US" dirty="0" smtClean="0">
                <a:latin typeface="Arial" panose="020B0604020202020204" pitchFamily="34" charset="0"/>
                <a:cs typeface="Arial" panose="020B0604020202020204" pitchFamily="34" charset="0"/>
              </a:rPr>
              <a:t>Their conclusions: </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RAN provides an index of </a:t>
            </a:r>
            <a:r>
              <a:rPr lang="en-US" dirty="0" smtClean="0">
                <a:latin typeface="Arial" panose="020B0604020202020204" pitchFamily="34" charset="0"/>
                <a:cs typeface="Arial" panose="020B0604020202020204" pitchFamily="34" charset="0"/>
              </a:rPr>
              <a:t>ability </a:t>
            </a:r>
            <a:r>
              <a:rPr lang="en-US" dirty="0">
                <a:latin typeface="Arial" panose="020B0604020202020204" pitchFamily="34" charset="0"/>
                <a:cs typeface="Arial" panose="020B0604020202020204" pitchFamily="34" charset="0"/>
              </a:rPr>
              <a:t>to integrate multiple neural processes </a:t>
            </a:r>
          </a:p>
          <a:p>
            <a:r>
              <a:rPr lang="en-US" dirty="0">
                <a:latin typeface="Arial" panose="020B0604020202020204" pitchFamily="34" charset="0"/>
                <a:cs typeface="Arial" panose="020B0604020202020204" pitchFamily="34" charset="0"/>
              </a:rPr>
              <a:t>RAN and phonological awareness are both robust early predictors of reading ability, and one or both are often impaired in </a:t>
            </a:r>
            <a:r>
              <a:rPr lang="en-US" dirty="0" smtClean="0">
                <a:latin typeface="Arial" panose="020B0604020202020204" pitchFamily="34" charset="0"/>
                <a:cs typeface="Arial" panose="020B0604020202020204" pitchFamily="34" charset="0"/>
              </a:rPr>
              <a:t>cases of </a:t>
            </a:r>
            <a:r>
              <a:rPr lang="en-US" dirty="0">
                <a:latin typeface="Arial" panose="020B0604020202020204" pitchFamily="34" charset="0"/>
                <a:cs typeface="Arial" panose="020B0604020202020204" pitchFamily="34" charset="0"/>
              </a:rPr>
              <a:t>dyslexia</a:t>
            </a:r>
          </a:p>
        </p:txBody>
      </p:sp>
    </p:spTree>
    <p:extLst>
      <p:ext uri="{BB962C8B-B14F-4D97-AF65-F5344CB8AC3E}">
        <p14:creationId xmlns:p14="http://schemas.microsoft.com/office/powerpoint/2010/main" val="1073124194"/>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Title 1"/>
          <p:cNvSpPr>
            <a:spLocks noGrp="1"/>
          </p:cNvSpPr>
          <p:nvPr>
            <p:ph type="title"/>
          </p:nvPr>
        </p:nvSpPr>
        <p:spPr/>
        <p:txBody>
          <a:bodyPr/>
          <a:lstStyle/>
          <a:p>
            <a:pPr eaLnBrk="1" hangingPunct="1"/>
            <a:r>
              <a:rPr lang="en-US" b="1" dirty="0"/>
              <a:t>Rapid Automatized Naming (RAN) </a:t>
            </a:r>
            <a:r>
              <a:rPr lang="en-US" sz="2500" dirty="0" smtClean="0"/>
              <a:t>[2]</a:t>
            </a:r>
            <a:endParaRPr lang="en-US" sz="2200" dirty="0" smtClean="0"/>
          </a:p>
        </p:txBody>
      </p:sp>
      <p:sp>
        <p:nvSpPr>
          <p:cNvPr id="3" name="Content Placeholder 2"/>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Fluent reading can be conceptualized as a complex ability that depends on automaticity across all levels of cognitive and linguistic processing </a:t>
            </a:r>
            <a:r>
              <a:rPr lang="en-US" dirty="0" smtClean="0">
                <a:latin typeface="Arial" panose="020B0604020202020204" pitchFamily="34" charset="0"/>
                <a:cs typeface="Arial" panose="020B0604020202020204" pitchFamily="34" charset="0"/>
              </a:rPr>
              <a:t>involved </a:t>
            </a:r>
            <a:r>
              <a:rPr lang="en-US" dirty="0">
                <a:latin typeface="Arial" panose="020B0604020202020204" pitchFamily="34" charset="0"/>
                <a:cs typeface="Arial" panose="020B0604020202020204" pitchFamily="34" charset="0"/>
              </a:rPr>
              <a:t>in reading, allowing </a:t>
            </a:r>
            <a:r>
              <a:rPr lang="en-US" dirty="0" smtClean="0">
                <a:latin typeface="Arial" panose="020B0604020202020204" pitchFamily="34" charset="0"/>
                <a:cs typeface="Arial" panose="020B0604020202020204" pitchFamily="34" charset="0"/>
              </a:rPr>
              <a:t>the individual time </a:t>
            </a:r>
            <a:r>
              <a:rPr lang="en-US" dirty="0">
                <a:latin typeface="Arial" panose="020B0604020202020204" pitchFamily="34" charset="0"/>
                <a:cs typeface="Arial" panose="020B0604020202020204" pitchFamily="34" charset="0"/>
              </a:rPr>
              <a:t>and thought to be devoted to </a:t>
            </a:r>
            <a:r>
              <a:rPr lang="en-US" dirty="0" smtClean="0">
                <a:latin typeface="Arial" panose="020B0604020202020204" pitchFamily="34" charset="0"/>
                <a:cs typeface="Arial" panose="020B0604020202020204" pitchFamily="34" charset="0"/>
              </a:rPr>
              <a:t>comprehension</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WISC-V Naming Speed Literacy and Naming Speed Quantity serve as measures of RAN</a:t>
            </a:r>
          </a:p>
        </p:txBody>
      </p:sp>
    </p:spTree>
    <p:extLst>
      <p:ext uri="{BB962C8B-B14F-4D97-AF65-F5344CB8AC3E}">
        <p14:creationId xmlns:p14="http://schemas.microsoft.com/office/powerpoint/2010/main" val="1015474303"/>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Title 1"/>
          <p:cNvSpPr>
            <a:spLocks noGrp="1"/>
          </p:cNvSpPr>
          <p:nvPr>
            <p:ph type="title"/>
          </p:nvPr>
        </p:nvSpPr>
        <p:spPr/>
        <p:txBody>
          <a:bodyPr/>
          <a:lstStyle/>
          <a:p>
            <a:pPr eaLnBrk="1" hangingPunct="1"/>
            <a:r>
              <a:rPr lang="en-US" b="1" dirty="0"/>
              <a:t>Rapid Automatized Naming (RAN) </a:t>
            </a:r>
            <a:r>
              <a:rPr lang="en-US" sz="2500" dirty="0" smtClean="0"/>
              <a:t>[3]</a:t>
            </a:r>
            <a:endParaRPr lang="en-US" sz="2200" dirty="0" smtClean="0"/>
          </a:p>
        </p:txBody>
      </p:sp>
      <p:sp>
        <p:nvSpPr>
          <p:cNvPr id="3" name="Content Placeholder 2"/>
          <p:cNvSpPr>
            <a:spLocks noGrp="1"/>
          </p:cNvSpPr>
          <p:nvPr>
            <p:ph idx="1"/>
          </p:nvPr>
        </p:nvSpPr>
        <p:spPr/>
        <p:txBody>
          <a:bodyPr>
            <a:noAutofit/>
          </a:bodyPr>
          <a:lstStyle/>
          <a:p>
            <a:r>
              <a:rPr lang="en-US" dirty="0">
                <a:latin typeface="Arial" panose="020B0604020202020204" pitchFamily="34" charset="0"/>
                <a:cs typeface="Arial" panose="020B0604020202020204" pitchFamily="34" charset="0"/>
              </a:rPr>
              <a:t>Successful intervention depends on accurate assessment of both </a:t>
            </a:r>
            <a:r>
              <a:rPr lang="en-US" i="1" dirty="0">
                <a:latin typeface="Arial" panose="020B0604020202020204" pitchFamily="34" charset="0"/>
                <a:cs typeface="Arial" panose="020B0604020202020204" pitchFamily="34" charset="0"/>
              </a:rPr>
              <a:t>accuracy</a:t>
            </a:r>
            <a:r>
              <a:rPr lang="en-US" dirty="0">
                <a:latin typeface="Arial" panose="020B0604020202020204" pitchFamily="34" charset="0"/>
                <a:cs typeface="Arial" panose="020B0604020202020204" pitchFamily="34" charset="0"/>
              </a:rPr>
              <a:t> and </a:t>
            </a:r>
            <a:r>
              <a:rPr lang="en-US" i="1" dirty="0">
                <a:latin typeface="Arial" panose="020B0604020202020204" pitchFamily="34" charset="0"/>
                <a:cs typeface="Arial" panose="020B0604020202020204" pitchFamily="34" charset="0"/>
              </a:rPr>
              <a:t>speed</a:t>
            </a:r>
            <a:r>
              <a:rPr lang="en-US" dirty="0">
                <a:latin typeface="Arial" panose="020B0604020202020204" pitchFamily="34" charset="0"/>
                <a:cs typeface="Arial" panose="020B0604020202020204" pitchFamily="34" charset="0"/>
              </a:rPr>
              <a:t> across all levels of reading</a:t>
            </a:r>
          </a:p>
          <a:p>
            <a:pPr lvl="1"/>
            <a:r>
              <a:rPr lang="en-US" sz="3200" dirty="0">
                <a:latin typeface="Arial" panose="020B0604020202020204" pitchFamily="34" charset="0"/>
                <a:cs typeface="Arial" panose="020B0604020202020204" pitchFamily="34" charset="0"/>
              </a:rPr>
              <a:t>Best interventions </a:t>
            </a:r>
            <a:r>
              <a:rPr lang="en-US" sz="3200" dirty="0" smtClean="0">
                <a:latin typeface="Arial" panose="020B0604020202020204" pitchFamily="34" charset="0"/>
                <a:cs typeface="Arial" panose="020B0604020202020204" pitchFamily="34" charset="0"/>
              </a:rPr>
              <a:t>involve </a:t>
            </a:r>
            <a:r>
              <a:rPr lang="en-US" sz="3200" i="1" dirty="0" err="1">
                <a:latin typeface="Arial" panose="020B0604020202020204" pitchFamily="34" charset="0"/>
                <a:cs typeface="Arial" panose="020B0604020202020204" pitchFamily="34" charset="0"/>
              </a:rPr>
              <a:t>multicomponential</a:t>
            </a:r>
            <a:r>
              <a:rPr lang="en-US" sz="3200" dirty="0">
                <a:latin typeface="Arial" panose="020B0604020202020204" pitchFamily="34" charset="0"/>
                <a:cs typeface="Arial" panose="020B0604020202020204" pitchFamily="34" charset="0"/>
              </a:rPr>
              <a:t> </a:t>
            </a:r>
            <a:r>
              <a:rPr lang="en-US" sz="3200" i="1" dirty="0" smtClean="0">
                <a:latin typeface="Arial" panose="020B0604020202020204" pitchFamily="34" charset="0"/>
                <a:cs typeface="Arial" panose="020B0604020202020204" pitchFamily="34" charset="0"/>
              </a:rPr>
              <a:t>programs </a:t>
            </a:r>
            <a:r>
              <a:rPr lang="en-US" sz="3200" dirty="0">
                <a:latin typeface="Arial" panose="020B0604020202020204" pitchFamily="34" charset="0"/>
                <a:cs typeface="Arial" panose="020B0604020202020204" pitchFamily="34" charset="0"/>
              </a:rPr>
              <a:t>that target phonology and multiple levels of language, </a:t>
            </a:r>
            <a:r>
              <a:rPr lang="en-US" sz="3200" dirty="0" smtClean="0">
                <a:latin typeface="Arial" panose="020B0604020202020204" pitchFamily="34" charset="0"/>
                <a:cs typeface="Arial" panose="020B0604020202020204" pitchFamily="34" charset="0"/>
              </a:rPr>
              <a:t>including: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1674490"/>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Title 1"/>
          <p:cNvSpPr>
            <a:spLocks noGrp="1"/>
          </p:cNvSpPr>
          <p:nvPr>
            <p:ph type="title"/>
          </p:nvPr>
        </p:nvSpPr>
        <p:spPr/>
        <p:txBody>
          <a:bodyPr/>
          <a:lstStyle/>
          <a:p>
            <a:pPr eaLnBrk="1" hangingPunct="1"/>
            <a:r>
              <a:rPr lang="en-US" b="1" dirty="0"/>
              <a:t>Rapid Automatized Naming (RAN) </a:t>
            </a:r>
            <a:r>
              <a:rPr lang="en-US" sz="2500" dirty="0" smtClean="0"/>
              <a:t>[4]</a:t>
            </a:r>
            <a:endParaRPr lang="en-US" sz="2200" dirty="0" smtClean="0"/>
          </a:p>
        </p:txBody>
      </p:sp>
      <p:sp>
        <p:nvSpPr>
          <p:cNvPr id="3" name="Content Placeholder 2"/>
          <p:cNvSpPr>
            <a:spLocks noGrp="1"/>
          </p:cNvSpPr>
          <p:nvPr>
            <p:ph idx="1"/>
          </p:nvPr>
        </p:nvSpPr>
        <p:spPr>
          <a:xfrm>
            <a:off x="457200" y="1935163"/>
            <a:ext cx="8458200" cy="4389437"/>
          </a:xfrm>
        </p:spPr>
        <p:txBody>
          <a:bodyPr>
            <a:noAutofit/>
          </a:bodyPr>
          <a:lstStyle/>
          <a:p>
            <a:pPr lvl="1"/>
            <a:r>
              <a:rPr lang="en-US" sz="3200" dirty="0" smtClean="0">
                <a:latin typeface="Arial" panose="020B0604020202020204" pitchFamily="34" charset="0"/>
                <a:cs typeface="Arial" panose="020B0604020202020204" pitchFamily="34" charset="0"/>
              </a:rPr>
              <a:t>Best interventions: (</a:t>
            </a:r>
            <a:r>
              <a:rPr lang="en-US" sz="3200" i="1" dirty="0" smtClean="0">
                <a:latin typeface="Arial" panose="020B0604020202020204" pitchFamily="34" charset="0"/>
                <a:cs typeface="Arial" panose="020B0604020202020204" pitchFamily="34" charset="0"/>
              </a:rPr>
              <a:t>Cont.</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p>
            <a:pPr lvl="2"/>
            <a:r>
              <a:rPr lang="en-US" sz="3200" dirty="0" smtClean="0">
                <a:latin typeface="Arial" panose="020B0604020202020204" pitchFamily="34" charset="0"/>
                <a:cs typeface="Arial" panose="020B0604020202020204" pitchFamily="34" charset="0"/>
              </a:rPr>
              <a:t>Orthography—study </a:t>
            </a:r>
            <a:r>
              <a:rPr lang="en-US" sz="3200" dirty="0">
                <a:latin typeface="Arial" panose="020B0604020202020204" pitchFamily="34" charset="0"/>
                <a:cs typeface="Arial" panose="020B0604020202020204" pitchFamily="34" charset="0"/>
              </a:rPr>
              <a:t>of letters and spelling of words</a:t>
            </a:r>
          </a:p>
          <a:p>
            <a:pPr lvl="2"/>
            <a:r>
              <a:rPr lang="en-US" sz="3200" dirty="0">
                <a:latin typeface="Arial" panose="020B0604020202020204" pitchFamily="34" charset="0"/>
                <a:cs typeface="Arial" panose="020B0604020202020204" pitchFamily="34" charset="0"/>
              </a:rPr>
              <a:t>Morphology—study of how words are formed</a:t>
            </a:r>
          </a:p>
          <a:p>
            <a:pPr lvl="2"/>
            <a:r>
              <a:rPr lang="en-US" sz="3200" dirty="0">
                <a:latin typeface="Arial" panose="020B0604020202020204" pitchFamily="34" charset="0"/>
                <a:cs typeface="Arial" panose="020B0604020202020204" pitchFamily="34" charset="0"/>
              </a:rPr>
              <a:t>Syntax—study </a:t>
            </a:r>
            <a:r>
              <a:rPr lang="en-US" sz="3200" dirty="0" smtClean="0">
                <a:latin typeface="Arial" panose="020B0604020202020204" pitchFamily="34" charset="0"/>
                <a:cs typeface="Arial" panose="020B0604020202020204" pitchFamily="34" charset="0"/>
              </a:rPr>
              <a:t>how </a:t>
            </a:r>
            <a:r>
              <a:rPr lang="en-US" sz="3200" dirty="0">
                <a:latin typeface="Arial" panose="020B0604020202020204" pitchFamily="34" charset="0"/>
                <a:cs typeface="Arial" panose="020B0604020202020204" pitchFamily="34" charset="0"/>
              </a:rPr>
              <a:t>words are ordered to form logical, meaningful sentences </a:t>
            </a:r>
          </a:p>
          <a:p>
            <a:pPr lvl="2"/>
            <a:r>
              <a:rPr lang="en-US" sz="3200" dirty="0">
                <a:latin typeface="Arial" panose="020B0604020202020204" pitchFamily="34" charset="0"/>
                <a:cs typeface="Arial" panose="020B0604020202020204" pitchFamily="34" charset="0"/>
              </a:rPr>
              <a:t>Semantics—study of the meaning and interpretation of words</a:t>
            </a:r>
          </a:p>
        </p:txBody>
      </p:sp>
    </p:spTree>
    <p:extLst>
      <p:ext uri="{BB962C8B-B14F-4D97-AF65-F5344CB8AC3E}">
        <p14:creationId xmlns:p14="http://schemas.microsoft.com/office/powerpoint/2010/main" val="2749680783"/>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Title 1"/>
          <p:cNvSpPr>
            <a:spLocks noGrp="1"/>
          </p:cNvSpPr>
          <p:nvPr>
            <p:ph type="title"/>
          </p:nvPr>
        </p:nvSpPr>
        <p:spPr/>
        <p:txBody>
          <a:bodyPr/>
          <a:lstStyle/>
          <a:p>
            <a:pPr eaLnBrk="1" hangingPunct="1"/>
            <a:r>
              <a:rPr lang="en-US" b="1" dirty="0"/>
              <a:t>Rapid Automatized Naming (RAN) </a:t>
            </a:r>
            <a:r>
              <a:rPr lang="en-US" sz="2500" dirty="0" smtClean="0"/>
              <a:t>[5]</a:t>
            </a:r>
            <a:endParaRPr lang="en-US" sz="2200" dirty="0" smtClean="0"/>
          </a:p>
        </p:txBody>
      </p:sp>
      <p:sp>
        <p:nvSpPr>
          <p:cNvPr id="3" name="Content Placeholder 2"/>
          <p:cNvSpPr>
            <a:spLocks noGrp="1"/>
          </p:cNvSpPr>
          <p:nvPr>
            <p:ph idx="1"/>
          </p:nvPr>
        </p:nvSpPr>
        <p:spPr>
          <a:xfrm>
            <a:off x="457200" y="1371600"/>
            <a:ext cx="8610600" cy="4525963"/>
          </a:xfrm>
        </p:spPr>
        <p:txBody>
          <a:bodyPr>
            <a:noAutofit/>
          </a:bodyPr>
          <a:lstStyle/>
          <a:p>
            <a:pPr marL="0" lvl="0" indent="0" algn="ctr">
              <a:buNone/>
            </a:pPr>
            <a:r>
              <a:rPr lang="en-US" b="1" dirty="0" smtClean="0">
                <a:latin typeface="Arial" panose="020B0604020202020204" pitchFamily="34" charset="0"/>
                <a:cs typeface="Arial" panose="020B0604020202020204" pitchFamily="34" charset="0"/>
              </a:rPr>
              <a:t>Example of Research</a:t>
            </a:r>
          </a:p>
          <a:p>
            <a:pPr marL="0" lvl="0" indent="0">
              <a:buNone/>
            </a:pPr>
            <a:r>
              <a:rPr lang="en-US" dirty="0" err="1">
                <a:latin typeface="Arial" panose="020B0604020202020204" pitchFamily="34" charset="0"/>
                <a:cs typeface="Arial" panose="020B0604020202020204" pitchFamily="34" charset="0"/>
              </a:rPr>
              <a:t>Willburger</a:t>
            </a:r>
            <a:r>
              <a:rPr lang="en-US" dirty="0">
                <a:latin typeface="Arial" panose="020B0604020202020204" pitchFamily="34" charset="0"/>
                <a:cs typeface="Arial" panose="020B0604020202020204" pitchFamily="34" charset="0"/>
              </a:rPr>
              <a:t> et al. (2008) reported the </a:t>
            </a:r>
            <a:r>
              <a:rPr lang="en-US" dirty="0" smtClean="0">
                <a:latin typeface="Arial" panose="020B0604020202020204" pitchFamily="34" charset="0"/>
                <a:cs typeface="Arial" panose="020B0604020202020204" pitchFamily="34" charset="0"/>
              </a:rPr>
              <a:t>following:</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Sample size:</a:t>
            </a:r>
            <a:r>
              <a:rPr lang="en-US" i="1" dirty="0">
                <a:latin typeface="Arial" panose="020B0604020202020204" pitchFamily="34" charset="0"/>
                <a:cs typeface="Arial" panose="020B0604020202020204" pitchFamily="34" charset="0"/>
              </a:rPr>
              <a:t> N </a:t>
            </a:r>
            <a:r>
              <a:rPr lang="en-US" dirty="0">
                <a:latin typeface="Arial" panose="020B0604020202020204" pitchFamily="34" charset="0"/>
                <a:cs typeface="Arial" panose="020B0604020202020204" pitchFamily="34" charset="0"/>
              </a:rPr>
              <a:t>= 267 children</a:t>
            </a:r>
          </a:p>
          <a:p>
            <a:r>
              <a:rPr lang="en-US" dirty="0">
                <a:latin typeface="Arial" panose="020B0604020202020204" pitchFamily="34" charset="0"/>
                <a:cs typeface="Arial" panose="020B0604020202020204" pitchFamily="34" charset="0"/>
              </a:rPr>
              <a:t>Children with dyslexia had a deficit in rapid naming </a:t>
            </a:r>
            <a:r>
              <a:rPr lang="en-US" dirty="0" smtClean="0">
                <a:latin typeface="Arial" panose="020B0604020202020204" pitchFamily="34" charset="0"/>
                <a:cs typeface="Arial" panose="020B0604020202020204" pitchFamily="34" charset="0"/>
              </a:rPr>
              <a:t>of digits, letters, and pictured objects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Children with dyscalculia had a deficit in rapid naming of </a:t>
            </a:r>
            <a:r>
              <a:rPr lang="en-US" dirty="0" smtClean="0">
                <a:latin typeface="Arial" panose="020B0604020202020204" pitchFamily="34" charset="0"/>
                <a:cs typeface="Arial" panose="020B0604020202020204" pitchFamily="34" charset="0"/>
              </a:rPr>
              <a:t>quantities</a:t>
            </a:r>
          </a:p>
          <a:p>
            <a:r>
              <a:rPr lang="en-US" dirty="0" smtClean="0">
                <a:latin typeface="Arial" panose="020B0604020202020204" pitchFamily="34" charset="0"/>
                <a:cs typeface="Arial" panose="020B0604020202020204" pitchFamily="34" charset="0"/>
              </a:rPr>
              <a:t>Children </a:t>
            </a:r>
            <a:r>
              <a:rPr lang="en-US" dirty="0">
                <a:latin typeface="Arial" panose="020B0604020202020204" pitchFamily="34" charset="0"/>
                <a:cs typeface="Arial" panose="020B0604020202020204" pitchFamily="34" charset="0"/>
              </a:rPr>
              <a:t>with both dyslexia and dyscalculia had deficits in both rapid naming of items and rapid naming of quantities</a:t>
            </a:r>
          </a:p>
        </p:txBody>
      </p:sp>
    </p:spTree>
    <p:extLst>
      <p:ext uri="{BB962C8B-B14F-4D97-AF65-F5344CB8AC3E}">
        <p14:creationId xmlns:p14="http://schemas.microsoft.com/office/powerpoint/2010/main" val="47154888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Title 1"/>
          <p:cNvSpPr>
            <a:spLocks noGrp="1"/>
          </p:cNvSpPr>
          <p:nvPr>
            <p:ph type="title"/>
          </p:nvPr>
        </p:nvSpPr>
        <p:spPr/>
        <p:txBody>
          <a:bodyPr/>
          <a:lstStyle/>
          <a:p>
            <a:pPr eaLnBrk="1" hangingPunct="1"/>
            <a:r>
              <a:rPr lang="en-US" b="1" dirty="0"/>
              <a:t>Rapid Automatized Naming (RAN) </a:t>
            </a:r>
            <a:r>
              <a:rPr lang="en-US" sz="2500" dirty="0" smtClean="0"/>
              <a:t>[6]</a:t>
            </a:r>
            <a:endParaRPr lang="en-US" sz="2200" dirty="0" smtClean="0"/>
          </a:p>
        </p:txBody>
      </p:sp>
      <p:sp>
        <p:nvSpPr>
          <p:cNvPr id="3" name="Content Placeholder 2"/>
          <p:cNvSpPr>
            <a:spLocks noGrp="1"/>
          </p:cNvSpPr>
          <p:nvPr>
            <p:ph idx="1"/>
          </p:nvPr>
        </p:nvSpPr>
        <p:spPr/>
        <p:txBody>
          <a:bodyPr>
            <a:noAutofit/>
          </a:bodyPr>
          <a:lstStyle/>
          <a:p>
            <a:pPr marL="0" lvl="0" indent="0">
              <a:buNone/>
            </a:pPr>
            <a:r>
              <a:rPr lang="en-US" i="1" dirty="0" smtClean="0">
                <a:latin typeface="Arial" panose="020B0604020202020204" pitchFamily="34" charset="0"/>
                <a:cs typeface="Arial" panose="020B0604020202020204" pitchFamily="34" charset="0"/>
              </a:rPr>
              <a:t>Sources</a:t>
            </a:r>
            <a:r>
              <a:rPr lang="en-US" dirty="0" smtClean="0">
                <a:latin typeface="Arial" panose="020B0604020202020204" pitchFamily="34" charset="0"/>
                <a:cs typeface="Arial" panose="020B0604020202020204" pitchFamily="34" charset="0"/>
              </a:rPr>
              <a:t>: </a:t>
            </a:r>
          </a:p>
          <a:p>
            <a:pPr lvl="0">
              <a:buFont typeface="Arial" panose="020B0604020202020204" pitchFamily="34" charset="0"/>
              <a:buChar char="•"/>
            </a:pPr>
            <a:r>
              <a:rPr lang="en-US" dirty="0" smtClean="0">
                <a:latin typeface="Arial" panose="020B0604020202020204" pitchFamily="34" charset="0"/>
                <a:cs typeface="Arial" panose="020B0604020202020204" pitchFamily="34" charset="0"/>
              </a:rPr>
              <a:t>Norton</a:t>
            </a:r>
            <a:r>
              <a:rPr lang="en-US" dirty="0">
                <a:latin typeface="Arial" panose="020B0604020202020204" pitchFamily="34" charset="0"/>
                <a:cs typeface="Arial" panose="020B0604020202020204" pitchFamily="34" charset="0"/>
              </a:rPr>
              <a:t>, E. S., &amp; Wolf, M. (2012). Rapid Automatized Naming (RAN) and Reading Fluency: Implications for understanding and treatment of reading disabilities. </a:t>
            </a:r>
            <a:r>
              <a:rPr lang="en-US" i="1" dirty="0">
                <a:latin typeface="Arial" panose="020B0604020202020204" pitchFamily="34" charset="0"/>
                <a:cs typeface="Arial" panose="020B0604020202020204" pitchFamily="34" charset="0"/>
              </a:rPr>
              <a:t>Annual Review Psychology, 63, </a:t>
            </a:r>
            <a:r>
              <a:rPr lang="en-US" dirty="0">
                <a:latin typeface="Arial" panose="020B0604020202020204" pitchFamily="34" charset="0"/>
                <a:cs typeface="Arial" panose="020B0604020202020204" pitchFamily="34" charset="0"/>
              </a:rPr>
              <a:t>427–452. doi:10.1146/annurev-psych-120710-100431</a:t>
            </a:r>
          </a:p>
        </p:txBody>
      </p:sp>
    </p:spTree>
    <p:extLst>
      <p:ext uri="{BB962C8B-B14F-4D97-AF65-F5344CB8AC3E}">
        <p14:creationId xmlns:p14="http://schemas.microsoft.com/office/powerpoint/2010/main" val="347368575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Title 1"/>
          <p:cNvSpPr>
            <a:spLocks noGrp="1"/>
          </p:cNvSpPr>
          <p:nvPr>
            <p:ph type="title"/>
          </p:nvPr>
        </p:nvSpPr>
        <p:spPr/>
        <p:txBody>
          <a:bodyPr/>
          <a:lstStyle/>
          <a:p>
            <a:pPr eaLnBrk="1" hangingPunct="1"/>
            <a:r>
              <a:rPr lang="en-US" b="1" dirty="0"/>
              <a:t>Rapid Automatized Naming (RAN) </a:t>
            </a:r>
            <a:r>
              <a:rPr lang="en-US" sz="2500" dirty="0" smtClean="0"/>
              <a:t>[7]</a:t>
            </a:r>
            <a:endParaRPr lang="en-US" sz="2200" dirty="0" smtClean="0"/>
          </a:p>
        </p:txBody>
      </p:sp>
      <p:sp>
        <p:nvSpPr>
          <p:cNvPr id="3" name="Content Placeholder 2"/>
          <p:cNvSpPr>
            <a:spLocks noGrp="1"/>
          </p:cNvSpPr>
          <p:nvPr>
            <p:ph idx="1"/>
          </p:nvPr>
        </p:nvSpPr>
        <p:spPr/>
        <p:txBody>
          <a:bodyPr>
            <a:noAutofit/>
          </a:bodyPr>
          <a:lstStyle/>
          <a:p>
            <a:pPr lvl="0">
              <a:buFont typeface="Arial" panose="020B0604020202020204" pitchFamily="34" charset="0"/>
              <a:buChar char="•"/>
            </a:pPr>
            <a:r>
              <a:rPr lang="en-US" dirty="0" err="1" smtClean="0">
                <a:latin typeface="Arial" panose="020B0604020202020204" pitchFamily="34" charset="0"/>
                <a:cs typeface="Arial" panose="020B0604020202020204" pitchFamily="34" charset="0"/>
              </a:rPr>
              <a:t>Willburger</a:t>
            </a:r>
            <a:r>
              <a:rPr lang="en-US" dirty="0">
                <a:latin typeface="Arial" panose="020B0604020202020204" pitchFamily="34" charset="0"/>
                <a:cs typeface="Arial" panose="020B0604020202020204" pitchFamily="34" charset="0"/>
              </a:rPr>
              <a:t>, E., </a:t>
            </a:r>
            <a:r>
              <a:rPr lang="en-US" dirty="0" err="1">
                <a:latin typeface="Arial" panose="020B0604020202020204" pitchFamily="34" charset="0"/>
                <a:cs typeface="Arial" panose="020B0604020202020204" pitchFamily="34" charset="0"/>
              </a:rPr>
              <a:t>Fussenegger</a:t>
            </a:r>
            <a:r>
              <a:rPr lang="en-US" dirty="0">
                <a:latin typeface="Arial" panose="020B0604020202020204" pitchFamily="34" charset="0"/>
                <a:cs typeface="Arial" panose="020B0604020202020204" pitchFamily="34" charset="0"/>
              </a:rPr>
              <a:t>, B., Moll, K., Wood, G., &amp; </a:t>
            </a:r>
            <a:r>
              <a:rPr lang="en-US" dirty="0" err="1">
                <a:latin typeface="Arial" panose="020B0604020202020204" pitchFamily="34" charset="0"/>
                <a:cs typeface="Arial" panose="020B0604020202020204" pitchFamily="34" charset="0"/>
              </a:rPr>
              <a:t>Landerl</a:t>
            </a:r>
            <a:r>
              <a:rPr lang="en-US" dirty="0">
                <a:latin typeface="Arial" panose="020B0604020202020204" pitchFamily="34" charset="0"/>
                <a:cs typeface="Arial" panose="020B0604020202020204" pitchFamily="34" charset="0"/>
              </a:rPr>
              <a:t>, K. (2008). Naming speed in dyslexia and dyscalculia. </a:t>
            </a:r>
            <a:r>
              <a:rPr lang="en-US" i="1" dirty="0">
                <a:latin typeface="Arial" panose="020B0604020202020204" pitchFamily="34" charset="0"/>
                <a:cs typeface="Arial" panose="020B0604020202020204" pitchFamily="34" charset="0"/>
              </a:rPr>
              <a:t>Learning and Individual Differences, 18</a:t>
            </a:r>
            <a:r>
              <a:rPr lang="en-US" dirty="0">
                <a:latin typeface="Arial" panose="020B0604020202020204" pitchFamily="34" charset="0"/>
                <a:cs typeface="Arial" panose="020B0604020202020204" pitchFamily="34" charset="0"/>
              </a:rPr>
              <a:t>(2), 224–236. doi:</a:t>
            </a:r>
            <a:r>
              <a:rPr lang="en-US" u="sng" dirty="0">
                <a:latin typeface="Arial" panose="020B0604020202020204" pitchFamily="34" charset="0"/>
                <a:cs typeface="Arial" panose="020B0604020202020204" pitchFamily="34" charset="0"/>
                <a:hlinkClick r:id="rId3"/>
              </a:rPr>
              <a:t>10.1016/j.lindif.2008.01.003</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382309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Comment on SLD </a:t>
            </a:r>
            <a:r>
              <a:rPr lang="en-US" sz="2500" dirty="0" smtClean="0">
                <a:effectLst/>
              </a:rPr>
              <a:t>[1]</a:t>
            </a:r>
            <a:endParaRPr lang="en-US" dirty="0"/>
          </a:p>
        </p:txBody>
      </p:sp>
      <p:sp>
        <p:nvSpPr>
          <p:cNvPr id="3" name="Content Placeholder 2"/>
          <p:cNvSpPr>
            <a:spLocks noGrp="1"/>
          </p:cNvSpPr>
          <p:nvPr>
            <p:ph idx="1"/>
          </p:nvPr>
        </p:nvSpPr>
        <p:spPr/>
        <p:txBody>
          <a:bodyPr/>
          <a:lstStyle/>
          <a:p>
            <a:pPr>
              <a:defRPr/>
            </a:pPr>
            <a:r>
              <a:rPr lang="en-US" altLang="en-US" dirty="0" smtClean="0">
                <a:effectLst/>
                <a:latin typeface="Arial" charset="0"/>
                <a:cs typeface="Arial" charset="0"/>
              </a:rPr>
              <a:t>Academic underachievement is a key characteristic usually shared by children with SLD</a:t>
            </a:r>
          </a:p>
          <a:p>
            <a:pPr>
              <a:defRPr/>
            </a:pPr>
            <a:r>
              <a:rPr lang="en-US" altLang="en-US" dirty="0" smtClean="0">
                <a:effectLst/>
                <a:latin typeface="Arial" charset="0"/>
                <a:cs typeface="Arial" charset="0"/>
              </a:rPr>
              <a:t>Language-based dysfunctions underlie many children with SLD</a:t>
            </a:r>
          </a:p>
          <a:p>
            <a:pPr>
              <a:defRPr/>
            </a:pPr>
            <a:r>
              <a:rPr lang="en-US" altLang="en-US" dirty="0" smtClean="0">
                <a:effectLst/>
                <a:latin typeface="Arial" charset="0"/>
                <a:cs typeface="Arial" charset="0"/>
              </a:rPr>
              <a:t>Important to compare</a:t>
            </a:r>
          </a:p>
          <a:p>
            <a:pPr lvl="1">
              <a:defRPr/>
            </a:pPr>
            <a:r>
              <a:rPr lang="en-US" altLang="en-US" sz="3200" dirty="0" smtClean="0">
                <a:effectLst/>
                <a:latin typeface="Arial" charset="0"/>
                <a:cs typeface="Arial" charset="0"/>
              </a:rPr>
              <a:t>Decoding vs comprehension</a:t>
            </a:r>
          </a:p>
          <a:p>
            <a:pPr lvl="1">
              <a:defRPr/>
            </a:pPr>
            <a:r>
              <a:rPr lang="en-US" altLang="en-US" sz="3200" dirty="0" smtClean="0">
                <a:effectLst/>
                <a:latin typeface="Arial" charset="0"/>
                <a:cs typeface="Arial" charset="0"/>
              </a:rPr>
              <a:t>Oral vs written skills</a:t>
            </a:r>
          </a:p>
          <a:p>
            <a:pPr lvl="1">
              <a:defRPr/>
            </a:pPr>
            <a:r>
              <a:rPr lang="en-US" altLang="en-US" sz="3200" dirty="0" smtClean="0">
                <a:effectLst/>
                <a:latin typeface="Arial" charset="0"/>
                <a:cs typeface="Arial" charset="0"/>
              </a:rPr>
              <a:t>Abilities in different subject areas</a:t>
            </a:r>
          </a:p>
        </p:txBody>
      </p:sp>
    </p:spTree>
    <p:extLst>
      <p:ext uri="{BB962C8B-B14F-4D97-AF65-F5344CB8AC3E}">
        <p14:creationId xmlns:p14="http://schemas.microsoft.com/office/powerpoint/2010/main" val="1849023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304800"/>
            <a:ext cx="8229600" cy="1143000"/>
          </a:xfrm>
        </p:spPr>
        <p:txBody>
          <a:bodyPr>
            <a:normAutofit/>
          </a:bodyPr>
          <a:lstStyle/>
          <a:p>
            <a:pPr eaLnBrk="1" fontAlgn="auto" hangingPunct="1">
              <a:spcAft>
                <a:spcPts val="0"/>
              </a:spcAft>
              <a:defRPr/>
            </a:pPr>
            <a:r>
              <a:rPr lang="en-US" altLang="en-US" dirty="0" smtClean="0"/>
              <a:t>Chapter 2</a:t>
            </a:r>
            <a:endParaRPr lang="en-US" altLang="en-US" sz="2800" dirty="0" smtClean="0"/>
          </a:p>
        </p:txBody>
      </p:sp>
      <p:sp>
        <p:nvSpPr>
          <p:cNvPr id="158723" name="Rectangle 3"/>
          <p:cNvSpPr>
            <a:spLocks noGrp="1" noChangeArrowheads="1"/>
          </p:cNvSpPr>
          <p:nvPr>
            <p:ph idx="1"/>
          </p:nvPr>
        </p:nvSpPr>
        <p:spPr>
          <a:xfrm>
            <a:off x="533400" y="1600200"/>
            <a:ext cx="76200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Normal functioning contrasted with deviant functioning: see pp. 38-39</a:t>
            </a: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Comment on SLD </a:t>
            </a:r>
            <a:r>
              <a:rPr lang="en-US" sz="2500" dirty="0" smtClean="0">
                <a:effectLst/>
              </a:rPr>
              <a:t>[2]</a:t>
            </a:r>
            <a:endParaRPr lang="en-US" dirty="0"/>
          </a:p>
        </p:txBody>
      </p:sp>
      <p:sp>
        <p:nvSpPr>
          <p:cNvPr id="3" name="Content Placeholder 2"/>
          <p:cNvSpPr>
            <a:spLocks noGrp="1"/>
          </p:cNvSpPr>
          <p:nvPr>
            <p:ph idx="1"/>
          </p:nvPr>
        </p:nvSpPr>
        <p:spPr/>
        <p:txBody>
          <a:bodyPr/>
          <a:lstStyle/>
          <a:p>
            <a:pPr>
              <a:defRPr/>
            </a:pPr>
            <a:r>
              <a:rPr lang="en-US" altLang="en-US" dirty="0">
                <a:effectLst/>
                <a:latin typeface="Arial" charset="0"/>
                <a:cs typeface="Arial" charset="0"/>
              </a:rPr>
              <a:t>Reading disability most frequent SLD </a:t>
            </a:r>
            <a:endParaRPr lang="en-US" altLang="en-US" dirty="0">
              <a:latin typeface="Arial" charset="0"/>
              <a:cs typeface="Arial" charset="0"/>
            </a:endParaRPr>
          </a:p>
          <a:p>
            <a:pPr>
              <a:defRPr/>
            </a:pPr>
            <a:r>
              <a:rPr lang="en-US" dirty="0" smtClean="0">
                <a:effectLst/>
                <a:latin typeface="Arial" panose="020B0604020202020204" pitchFamily="34" charset="0"/>
                <a:cs typeface="Arial" panose="020B0604020202020204" pitchFamily="34" charset="0"/>
              </a:rPr>
              <a:t>Examine </a:t>
            </a:r>
            <a:r>
              <a:rPr lang="en-US" dirty="0">
                <a:effectLst/>
                <a:latin typeface="Arial" panose="020B0604020202020204" pitchFamily="34" charset="0"/>
                <a:cs typeface="Arial" panose="020B0604020202020204" pitchFamily="34" charset="0"/>
              </a:rPr>
              <a:t>patterns of cognitive and linguistic functioning </a:t>
            </a:r>
            <a:endParaRPr lang="en-US" dirty="0" smtClean="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Don’t </a:t>
            </a:r>
            <a:r>
              <a:rPr lang="en-US" dirty="0">
                <a:effectLst/>
                <a:latin typeface="Arial" panose="020B0604020202020204" pitchFamily="34" charset="0"/>
                <a:cs typeface="Arial" panose="020B0604020202020204" pitchFamily="34" charset="0"/>
              </a:rPr>
              <a:t>rely on somewhat arbitrary cutoff </a:t>
            </a:r>
            <a:r>
              <a:rPr lang="en-US" dirty="0" smtClean="0">
                <a:effectLst/>
                <a:latin typeface="Arial" panose="020B0604020202020204" pitchFamily="34" charset="0"/>
                <a:cs typeface="Arial" panose="020B0604020202020204" pitchFamily="34" charset="0"/>
              </a:rPr>
              <a:t>scores</a:t>
            </a:r>
          </a:p>
          <a:p>
            <a:pPr>
              <a:defRPr/>
            </a:pPr>
            <a:r>
              <a:rPr lang="en-US" dirty="0" smtClean="0">
                <a:effectLst/>
                <a:latin typeface="Arial" panose="020B0604020202020204" pitchFamily="34" charset="0"/>
                <a:cs typeface="Arial" panose="020B0604020202020204" pitchFamily="34" charset="0"/>
              </a:rPr>
              <a:t>Use child’s unique </a:t>
            </a:r>
            <a:r>
              <a:rPr lang="en-US" dirty="0">
                <a:effectLst/>
                <a:latin typeface="Arial" panose="020B0604020202020204" pitchFamily="34" charset="0"/>
                <a:cs typeface="Arial" panose="020B0604020202020204" pitchFamily="34" charset="0"/>
              </a:rPr>
              <a:t>pattern of </a:t>
            </a:r>
            <a:r>
              <a:rPr lang="en-US" dirty="0" smtClean="0">
                <a:effectLst/>
                <a:latin typeface="Arial" panose="020B0604020202020204" pitchFamily="34" charset="0"/>
                <a:cs typeface="Arial" panose="020B0604020202020204" pitchFamily="34" charset="0"/>
              </a:rPr>
              <a:t>abilities and </a:t>
            </a:r>
            <a:r>
              <a:rPr lang="en-US" dirty="0">
                <a:effectLst/>
                <a:latin typeface="Arial" panose="020B0604020202020204" pitchFamily="34" charset="0"/>
                <a:cs typeface="Arial" panose="020B0604020202020204" pitchFamily="34" charset="0"/>
              </a:rPr>
              <a:t>other assessment results </a:t>
            </a:r>
            <a:r>
              <a:rPr lang="en-US" dirty="0" smtClean="0">
                <a:effectLst/>
                <a:latin typeface="Arial" panose="020B0604020202020204" pitchFamily="34" charset="0"/>
                <a:cs typeface="Arial" panose="020B0604020202020204" pitchFamily="34" charset="0"/>
              </a:rPr>
              <a:t>to serve </a:t>
            </a:r>
            <a:r>
              <a:rPr lang="en-US" dirty="0">
                <a:effectLst/>
                <a:latin typeface="Arial" panose="020B0604020202020204" pitchFamily="34" charset="0"/>
                <a:cs typeface="Arial" panose="020B0604020202020204" pitchFamily="34" charset="0"/>
              </a:rPr>
              <a:t>as the foundation for developing </a:t>
            </a:r>
            <a:r>
              <a:rPr lang="en-US" dirty="0" smtClean="0">
                <a:effectLst/>
                <a:latin typeface="Arial" panose="020B0604020202020204" pitchFamily="34" charset="0"/>
                <a:cs typeface="Arial" panose="020B0604020202020204" pitchFamily="34" charset="0"/>
              </a:rPr>
              <a:t>interventions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048774"/>
      </p:ext>
    </p:extLst>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Comment on SLD </a:t>
            </a:r>
            <a:r>
              <a:rPr lang="en-US" sz="2500" dirty="0" smtClean="0">
                <a:effectLst/>
              </a:rPr>
              <a:t>[3]</a:t>
            </a:r>
            <a:endParaRPr lang="en-US" dirty="0"/>
          </a:p>
        </p:txBody>
      </p:sp>
      <p:sp>
        <p:nvSpPr>
          <p:cNvPr id="81923" name="Content Placeholder 2"/>
          <p:cNvSpPr>
            <a:spLocks noGrp="1"/>
          </p:cNvSpPr>
          <p:nvPr>
            <p:ph idx="1"/>
          </p:nvPr>
        </p:nvSpPr>
        <p:spPr/>
        <p:txBody>
          <a:bodyPr/>
          <a:lstStyle/>
          <a:p>
            <a:r>
              <a:rPr lang="en-US" altLang="en-US" dirty="0" smtClean="0">
                <a:effectLst/>
                <a:latin typeface="Arial" charset="0"/>
                <a:cs typeface="Arial" charset="0"/>
              </a:rPr>
              <a:t>Important to evaluate</a:t>
            </a:r>
          </a:p>
          <a:p>
            <a:pPr lvl="1"/>
            <a:r>
              <a:rPr lang="en-US" altLang="en-US" sz="3200" dirty="0" smtClean="0">
                <a:effectLst/>
                <a:latin typeface="Arial" charset="0"/>
                <a:cs typeface="Arial" charset="0"/>
              </a:rPr>
              <a:t>Cognitive-academic deficits</a:t>
            </a:r>
          </a:p>
          <a:p>
            <a:pPr lvl="1"/>
            <a:r>
              <a:rPr lang="en-US" altLang="en-US" sz="3200" dirty="0" smtClean="0">
                <a:effectLst/>
                <a:latin typeface="Arial" charset="0"/>
                <a:cs typeface="Arial" charset="0"/>
              </a:rPr>
              <a:t>Information-processing and executive functioning deficits</a:t>
            </a:r>
          </a:p>
          <a:p>
            <a:pPr lvl="1"/>
            <a:r>
              <a:rPr lang="en-US" altLang="en-US" sz="3200" dirty="0" smtClean="0">
                <a:effectLst/>
                <a:latin typeface="Arial" charset="0"/>
                <a:cs typeface="Arial" charset="0"/>
              </a:rPr>
              <a:t>Perceptual deficits</a:t>
            </a:r>
          </a:p>
          <a:p>
            <a:pPr lvl="1"/>
            <a:r>
              <a:rPr lang="en-US" altLang="en-US" sz="3200" dirty="0" smtClean="0">
                <a:effectLst/>
                <a:latin typeface="Arial" charset="0"/>
                <a:cs typeface="Arial" charset="0"/>
              </a:rPr>
              <a:t>Social-behavioral deficits</a:t>
            </a:r>
          </a:p>
        </p:txBody>
      </p:sp>
    </p:spTree>
    <p:extLst>
      <p:ext uri="{BB962C8B-B14F-4D97-AF65-F5344CB8AC3E}">
        <p14:creationId xmlns:p14="http://schemas.microsoft.com/office/powerpoint/2010/main" val="903477064"/>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SLD </a:t>
            </a:r>
            <a:r>
              <a:rPr lang="en-US" dirty="0">
                <a:effectLst/>
              </a:rPr>
              <a:t>and English Language </a:t>
            </a:r>
            <a:r>
              <a:rPr lang="en-US" dirty="0" smtClean="0">
                <a:effectLst/>
              </a:rPr>
              <a:t>Learners (ELL) </a:t>
            </a:r>
            <a:r>
              <a:rPr lang="en-US" sz="2500" dirty="0" smtClean="0">
                <a:effectLst/>
              </a:rPr>
              <a:t>[1]</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dirty="0" smtClean="0">
                <a:effectLst/>
                <a:latin typeface="Arial" panose="020B0604020202020204" pitchFamily="34" charset="0"/>
                <a:cs typeface="Arial" panose="020B0604020202020204" pitchFamily="34" charset="0"/>
              </a:rPr>
              <a:t>Assessment Considerations</a:t>
            </a:r>
          </a:p>
          <a:p>
            <a:pPr>
              <a:defRPr/>
            </a:pPr>
            <a:r>
              <a:rPr lang="en-US" i="1" dirty="0">
                <a:effectLst/>
                <a:latin typeface="Arial" panose="020B0604020202020204" pitchFamily="34" charset="0"/>
                <a:cs typeface="Arial" panose="020B0604020202020204" pitchFamily="34" charset="0"/>
              </a:rPr>
              <a:t>Experiential background</a:t>
            </a:r>
            <a:r>
              <a:rPr lang="en-US" i="1" dirty="0" smtClean="0">
                <a:effectLst/>
                <a:latin typeface="Arial" panose="020B0604020202020204" pitchFamily="34" charset="0"/>
                <a:cs typeface="Arial" panose="020B0604020202020204" pitchFamily="34" charset="0"/>
              </a:rPr>
              <a:t>.</a:t>
            </a:r>
            <a:r>
              <a:rPr lang="en-US" dirty="0" smtClean="0">
                <a:effectLst/>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Consider </a:t>
            </a:r>
            <a:r>
              <a:rPr lang="en-US" dirty="0" smtClean="0">
                <a:effectLst/>
                <a:latin typeface="Arial" panose="020B0604020202020204" pitchFamily="34" charset="0"/>
                <a:cs typeface="Arial" panose="020B0604020202020204" pitchFamily="34" charset="0"/>
              </a:rPr>
              <a:t>their:</a:t>
            </a:r>
          </a:p>
          <a:p>
            <a:pPr lvl="1">
              <a:defRPr/>
            </a:pPr>
            <a:r>
              <a:rPr lang="en-US" sz="3200" dirty="0" smtClean="0">
                <a:effectLst/>
                <a:latin typeface="Arial" panose="020B0604020202020204" pitchFamily="34" charset="0"/>
                <a:cs typeface="Arial" panose="020B0604020202020204" pitchFamily="34" charset="0"/>
              </a:rPr>
              <a:t>Length </a:t>
            </a:r>
            <a:r>
              <a:rPr lang="en-US" sz="3200" dirty="0">
                <a:effectLst/>
                <a:latin typeface="Arial" panose="020B0604020202020204" pitchFamily="34" charset="0"/>
                <a:cs typeface="Arial" panose="020B0604020202020204" pitchFamily="34" charset="0"/>
              </a:rPr>
              <a:t>of residence in </a:t>
            </a:r>
            <a:r>
              <a:rPr lang="en-US" sz="3200" dirty="0" smtClean="0">
                <a:effectLst/>
                <a:latin typeface="Arial" panose="020B0604020202020204" pitchFamily="34" charset="0"/>
                <a:cs typeface="Arial" panose="020B0604020202020204" pitchFamily="34" charset="0"/>
              </a:rPr>
              <a:t>their new country</a:t>
            </a:r>
          </a:p>
          <a:p>
            <a:pPr lvl="1">
              <a:defRPr/>
            </a:pPr>
            <a:r>
              <a:rPr lang="en-US" sz="3200" dirty="0" smtClean="0">
                <a:effectLst/>
                <a:latin typeface="Arial" panose="020B0604020202020204" pitchFamily="34" charset="0"/>
                <a:cs typeface="Arial" panose="020B0604020202020204" pitchFamily="34" charset="0"/>
              </a:rPr>
              <a:t>Quality </a:t>
            </a:r>
            <a:r>
              <a:rPr lang="en-US" sz="3200" dirty="0">
                <a:effectLst/>
                <a:latin typeface="Arial" panose="020B0604020202020204" pitchFamily="34" charset="0"/>
                <a:cs typeface="Arial" panose="020B0604020202020204" pitchFamily="34" charset="0"/>
              </a:rPr>
              <a:t>of instruction in </a:t>
            </a:r>
            <a:r>
              <a:rPr lang="en-US" sz="3200" dirty="0" smtClean="0">
                <a:effectLst/>
                <a:latin typeface="Arial" panose="020B0604020202020204" pitchFamily="34" charset="0"/>
                <a:cs typeface="Arial" panose="020B0604020202020204" pitchFamily="34" charset="0"/>
              </a:rPr>
              <a:t>school</a:t>
            </a:r>
          </a:p>
          <a:p>
            <a:pPr lvl="1">
              <a:defRPr/>
            </a:pPr>
            <a:r>
              <a:rPr lang="en-US" sz="3200" dirty="0" smtClean="0">
                <a:effectLst/>
                <a:latin typeface="Arial" panose="020B0604020202020204" pitchFamily="34" charset="0"/>
                <a:cs typeface="Arial" panose="020B0604020202020204" pitchFamily="34" charset="0"/>
              </a:rPr>
              <a:t>School </a:t>
            </a:r>
            <a:r>
              <a:rPr lang="en-US" sz="3200" dirty="0">
                <a:effectLst/>
                <a:latin typeface="Arial" panose="020B0604020202020204" pitchFamily="34" charset="0"/>
                <a:cs typeface="Arial" panose="020B0604020202020204" pitchFamily="34" charset="0"/>
              </a:rPr>
              <a:t>attendance </a:t>
            </a:r>
            <a:r>
              <a:rPr lang="en-US" sz="3200" dirty="0" smtClean="0">
                <a:effectLst/>
                <a:latin typeface="Arial" panose="020B0604020202020204" pitchFamily="34" charset="0"/>
                <a:cs typeface="Arial" panose="020B0604020202020204" pitchFamily="34" charset="0"/>
              </a:rPr>
              <a:t>record</a:t>
            </a:r>
          </a:p>
          <a:p>
            <a:pPr lvl="1">
              <a:defRPr/>
            </a:pPr>
            <a:r>
              <a:rPr lang="en-US" sz="3200" dirty="0">
                <a:effectLst/>
                <a:latin typeface="Arial" panose="020B0604020202020204" pitchFamily="34" charset="0"/>
                <a:cs typeface="Arial" panose="020B0604020202020204" pitchFamily="34" charset="0"/>
              </a:rPr>
              <a:t>H</a:t>
            </a:r>
            <a:r>
              <a:rPr lang="en-US" sz="3200" dirty="0" smtClean="0">
                <a:effectLst/>
                <a:latin typeface="Arial" panose="020B0604020202020204" pitchFamily="34" charset="0"/>
                <a:cs typeface="Arial" panose="020B0604020202020204" pitchFamily="34" charset="0"/>
              </a:rPr>
              <a:t>ealth history</a:t>
            </a:r>
          </a:p>
          <a:p>
            <a:pPr lvl="1">
              <a:defRPr/>
            </a:pPr>
            <a:r>
              <a:rPr lang="en-US" sz="3200" dirty="0" smtClean="0">
                <a:effectLst/>
                <a:latin typeface="Arial" panose="020B0604020202020204" pitchFamily="34" charset="0"/>
                <a:cs typeface="Arial" panose="020B0604020202020204" pitchFamily="34" charset="0"/>
              </a:rPr>
              <a:t>Family history</a:t>
            </a: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7293326"/>
      </p:ext>
    </p:extLst>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SLD </a:t>
            </a:r>
            <a:r>
              <a:rPr lang="en-US" dirty="0">
                <a:effectLst/>
              </a:rPr>
              <a:t>and </a:t>
            </a:r>
            <a:r>
              <a:rPr lang="en-US" dirty="0" smtClean="0">
                <a:effectLst/>
              </a:rPr>
              <a:t>ELL </a:t>
            </a:r>
            <a:r>
              <a:rPr lang="en-US" sz="2500" dirty="0" smtClean="0">
                <a:effectLst/>
              </a:rPr>
              <a:t>[2]</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altLang="en-US" b="1" dirty="0" smtClean="0">
                <a:effectLst/>
                <a:latin typeface="Arial" charset="0"/>
                <a:cs typeface="Arial" charset="0"/>
              </a:rPr>
              <a:t>Assessment Considerations (</a:t>
            </a:r>
            <a:r>
              <a:rPr lang="en-US" altLang="en-US" b="1" i="1" dirty="0" smtClean="0">
                <a:effectLst/>
                <a:latin typeface="Arial" charset="0"/>
                <a:cs typeface="Arial" charset="0"/>
              </a:rPr>
              <a:t>Cont.</a:t>
            </a:r>
            <a:r>
              <a:rPr lang="en-US" altLang="en-US" b="1" dirty="0" smtClean="0">
                <a:effectLst/>
                <a:latin typeface="Arial" charset="0"/>
                <a:cs typeface="Arial" charset="0"/>
              </a:rPr>
              <a:t>)</a:t>
            </a:r>
          </a:p>
          <a:p>
            <a:pPr>
              <a:defRPr/>
            </a:pPr>
            <a:r>
              <a:rPr lang="en-US" altLang="en-US" i="1" dirty="0" smtClean="0">
                <a:effectLst/>
                <a:latin typeface="Arial" charset="0"/>
                <a:cs typeface="Arial" charset="0"/>
              </a:rPr>
              <a:t>Language ability of peers.</a:t>
            </a:r>
            <a:r>
              <a:rPr lang="en-US" altLang="en-US" dirty="0" smtClean="0">
                <a:effectLst/>
                <a:latin typeface="Arial" charset="0"/>
                <a:cs typeface="Arial" charset="0"/>
              </a:rPr>
              <a:t> Compare their language abilities with peers with similar </a:t>
            </a:r>
          </a:p>
          <a:p>
            <a:pPr lvl="1">
              <a:defRPr/>
            </a:pPr>
            <a:r>
              <a:rPr lang="en-US" altLang="en-US" sz="3200" dirty="0" smtClean="0">
                <a:effectLst/>
                <a:latin typeface="Arial" charset="0"/>
                <a:cs typeface="Arial" charset="0"/>
              </a:rPr>
              <a:t>Linguistic/cultural backgrounds</a:t>
            </a:r>
          </a:p>
          <a:p>
            <a:pPr lvl="1">
              <a:defRPr/>
            </a:pPr>
            <a:r>
              <a:rPr lang="en-US" altLang="en-US" sz="3200" dirty="0" smtClean="0">
                <a:effectLst/>
                <a:latin typeface="Arial" charset="0"/>
                <a:cs typeface="Arial" charset="0"/>
              </a:rPr>
              <a:t>Exposure to second language instruction</a:t>
            </a:r>
            <a:endParaRPr lang="en-US" altLang="en-US" sz="3200" dirty="0" smtClean="0">
              <a:latin typeface="Arial" charset="0"/>
              <a:cs typeface="Arial" charset="0"/>
            </a:endParaRPr>
          </a:p>
        </p:txBody>
      </p:sp>
    </p:spTree>
    <p:extLst>
      <p:ext uri="{BB962C8B-B14F-4D97-AF65-F5344CB8AC3E}">
        <p14:creationId xmlns:p14="http://schemas.microsoft.com/office/powerpoint/2010/main" val="4100951553"/>
      </p:ext>
    </p:extLst>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rPr>
              <a:t>SLD and ELL </a:t>
            </a:r>
            <a:r>
              <a:rPr lang="en-US" sz="2500" dirty="0" smtClean="0">
                <a:effectLst/>
              </a:rPr>
              <a:t>[3]</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dirty="0">
                <a:effectLst/>
                <a:latin typeface="Arial" panose="020B0604020202020204" pitchFamily="34" charset="0"/>
                <a:cs typeface="Arial" panose="020B0604020202020204" pitchFamily="34" charset="0"/>
              </a:rPr>
              <a:t>Assessment </a:t>
            </a:r>
            <a:r>
              <a:rPr lang="en-US" b="1" dirty="0" smtClean="0">
                <a:effectLst/>
                <a:latin typeface="Arial" panose="020B0604020202020204" pitchFamily="34" charset="0"/>
                <a:cs typeface="Arial" panose="020B0604020202020204" pitchFamily="34" charset="0"/>
              </a:rPr>
              <a:t>Considerations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p>
          <a:p>
            <a:pPr>
              <a:defRPr/>
            </a:pPr>
            <a:r>
              <a:rPr lang="en-US" i="1" dirty="0">
                <a:effectLst/>
                <a:latin typeface="Arial" panose="020B0604020202020204" pitchFamily="34" charset="0"/>
                <a:cs typeface="Arial" panose="020B0604020202020204" pitchFamily="34" charset="0"/>
              </a:rPr>
              <a:t>Language ability of siblings. </a:t>
            </a:r>
            <a:r>
              <a:rPr lang="en-US" dirty="0">
                <a:effectLst/>
                <a:latin typeface="Arial" panose="020B0604020202020204" pitchFamily="34" charset="0"/>
                <a:cs typeface="Arial" panose="020B0604020202020204" pitchFamily="34" charset="0"/>
              </a:rPr>
              <a:t>Compare their language abilities with those of their siblings when they were of the same </a:t>
            </a:r>
            <a:r>
              <a:rPr lang="en-US" dirty="0" smtClean="0">
                <a:effectLst/>
                <a:latin typeface="Arial" panose="020B0604020202020204" pitchFamily="34" charset="0"/>
                <a:cs typeface="Arial" panose="020B0604020202020204" pitchFamily="34" charset="0"/>
              </a:rPr>
              <a:t>age </a:t>
            </a:r>
            <a:endParaRPr lang="en-US" dirty="0">
              <a:effectLst/>
              <a:latin typeface="Arial" panose="020B0604020202020204" pitchFamily="34" charset="0"/>
              <a:cs typeface="Arial" panose="020B0604020202020204" pitchFamily="34" charset="0"/>
            </a:endParaRPr>
          </a:p>
          <a:p>
            <a:pPr>
              <a:defRPr/>
            </a:pPr>
            <a:r>
              <a:rPr lang="en-US" i="1" dirty="0">
                <a:effectLst/>
                <a:latin typeface="Arial" panose="020B0604020202020204" pitchFamily="34" charset="0"/>
                <a:cs typeface="Arial" panose="020B0604020202020204" pitchFamily="34" charset="0"/>
              </a:rPr>
              <a:t>Typical difficulties in learning a second language.</a:t>
            </a:r>
            <a:r>
              <a:rPr lang="en-US" dirty="0">
                <a:effectLst/>
                <a:latin typeface="Arial" panose="020B0604020202020204" pitchFamily="34" charset="0"/>
                <a:cs typeface="Arial" panose="020B0604020202020204" pitchFamily="34" charset="0"/>
              </a:rPr>
              <a:t> Compare their learning difficulties with those of other English language </a:t>
            </a:r>
            <a:r>
              <a:rPr lang="en-US" dirty="0" smtClean="0">
                <a:effectLst/>
                <a:latin typeface="Arial" panose="020B0604020202020204" pitchFamily="34" charset="0"/>
                <a:cs typeface="Arial" panose="020B0604020202020204" pitchFamily="34" charset="0"/>
              </a:rPr>
              <a:t>learners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4755335"/>
      </p:ext>
    </p:extLst>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rPr>
              <a:t>SLD and ELL </a:t>
            </a:r>
            <a:r>
              <a:rPr lang="en-US" sz="2500" dirty="0" smtClean="0">
                <a:effectLst/>
              </a:rPr>
              <a:t>[4]</a:t>
            </a:r>
            <a:endParaRPr lang="en-US" dirty="0"/>
          </a:p>
        </p:txBody>
      </p:sp>
      <p:sp>
        <p:nvSpPr>
          <p:cNvPr id="3" name="Content Placeholder 2"/>
          <p:cNvSpPr>
            <a:spLocks noGrp="1"/>
          </p:cNvSpPr>
          <p:nvPr>
            <p:ph idx="1"/>
          </p:nvPr>
        </p:nvSpPr>
        <p:spPr>
          <a:xfrm>
            <a:off x="457200" y="1600200"/>
            <a:ext cx="8458200" cy="4525963"/>
          </a:xfrm>
        </p:spPr>
        <p:txBody>
          <a:bodyPr/>
          <a:lstStyle/>
          <a:p>
            <a:pPr marL="0" indent="0" algn="ctr">
              <a:buFont typeface="Wingdings" pitchFamily="2" charset="2"/>
              <a:buNone/>
              <a:defRPr/>
            </a:pPr>
            <a:r>
              <a:rPr lang="en-US" b="1" dirty="0">
                <a:effectLst/>
                <a:latin typeface="Arial" panose="020B0604020202020204" pitchFamily="34" charset="0"/>
                <a:cs typeface="Arial" panose="020B0604020202020204" pitchFamily="34" charset="0"/>
              </a:rPr>
              <a:t>Assessment </a:t>
            </a:r>
            <a:r>
              <a:rPr lang="en-US" b="1" dirty="0" smtClean="0">
                <a:effectLst/>
                <a:latin typeface="Arial" panose="020B0604020202020204" pitchFamily="34" charset="0"/>
                <a:cs typeface="Arial" panose="020B0604020202020204" pitchFamily="34" charset="0"/>
              </a:rPr>
              <a:t>Considerations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p>
          <a:p>
            <a:pPr>
              <a:defRPr/>
            </a:pPr>
            <a:r>
              <a:rPr lang="en-US" i="1" dirty="0">
                <a:effectLst/>
                <a:latin typeface="Arial" panose="020B0604020202020204" pitchFamily="34" charset="0"/>
                <a:cs typeface="Arial" panose="020B0604020202020204" pitchFamily="34" charset="0"/>
              </a:rPr>
              <a:t>Linguistic proficiency. </a:t>
            </a:r>
            <a:r>
              <a:rPr lang="en-US" dirty="0">
                <a:effectLst/>
                <a:latin typeface="Arial" panose="020B0604020202020204" pitchFamily="34" charset="0"/>
                <a:cs typeface="Arial" panose="020B0604020202020204" pitchFamily="34" charset="0"/>
              </a:rPr>
              <a:t>Compare their linguistic proficiency in their primary language and in </a:t>
            </a:r>
            <a:r>
              <a:rPr lang="en-US" dirty="0" smtClean="0">
                <a:effectLst/>
                <a:latin typeface="Arial" panose="020B0604020202020204" pitchFamily="34" charset="0"/>
                <a:cs typeface="Arial" panose="020B0604020202020204" pitchFamily="34" charset="0"/>
              </a:rPr>
              <a:t>English</a:t>
            </a:r>
          </a:p>
          <a:p>
            <a:pPr>
              <a:defRPr/>
            </a:pPr>
            <a:r>
              <a:rPr lang="en-US" i="1" dirty="0">
                <a:effectLst/>
                <a:latin typeface="Arial" panose="020B0604020202020204" pitchFamily="34" charset="0"/>
                <a:cs typeface="Arial" panose="020B0604020202020204" pitchFamily="34" charset="0"/>
              </a:rPr>
              <a:t>Appropriate assessment </a:t>
            </a:r>
            <a:r>
              <a:rPr lang="en-US" i="1" dirty="0" smtClean="0">
                <a:effectLst/>
                <a:latin typeface="Arial" panose="020B0604020202020204" pitchFamily="34" charset="0"/>
                <a:cs typeface="Arial" panose="020B0604020202020204" pitchFamily="34" charset="0"/>
              </a:rPr>
              <a:t>battery</a:t>
            </a:r>
            <a:endParaRPr lang="en-US" dirty="0" smtClean="0">
              <a:effectLst/>
              <a:latin typeface="Arial" panose="020B0604020202020204" pitchFamily="34" charset="0"/>
              <a:cs typeface="Arial" panose="020B0604020202020204" pitchFamily="34" charset="0"/>
            </a:endParaRPr>
          </a:p>
          <a:p>
            <a:pPr lvl="1">
              <a:defRPr/>
            </a:pPr>
            <a:r>
              <a:rPr lang="en-US" sz="3200" dirty="0" smtClean="0">
                <a:effectLst/>
                <a:latin typeface="Arial" panose="020B0604020202020204" pitchFamily="34" charset="0"/>
                <a:cs typeface="Arial" panose="020B0604020202020204" pitchFamily="34" charset="0"/>
              </a:rPr>
              <a:t>Standardized tests</a:t>
            </a:r>
          </a:p>
          <a:p>
            <a:pPr lvl="1">
              <a:defRPr/>
            </a:pPr>
            <a:r>
              <a:rPr lang="en-US" sz="3200" dirty="0" smtClean="0">
                <a:effectLst/>
                <a:latin typeface="Arial" panose="020B0604020202020204" pitchFamily="34" charset="0"/>
                <a:cs typeface="Arial" panose="020B0604020202020204" pitchFamily="34" charset="0"/>
              </a:rPr>
              <a:t>Checklists</a:t>
            </a:r>
          </a:p>
          <a:p>
            <a:pPr lvl="1">
              <a:defRPr/>
            </a:pPr>
            <a:r>
              <a:rPr lang="en-US" sz="3200" dirty="0" smtClean="0">
                <a:effectLst/>
                <a:latin typeface="Arial" panose="020B0604020202020204" pitchFamily="34" charset="0"/>
                <a:cs typeface="Arial" panose="020B0604020202020204" pitchFamily="34" charset="0"/>
              </a:rPr>
              <a:t>Language samples (written compositions)</a:t>
            </a:r>
          </a:p>
          <a:p>
            <a:pPr lvl="1">
              <a:defRPr/>
            </a:pPr>
            <a:r>
              <a:rPr lang="en-US" sz="3200" dirty="0" smtClean="0">
                <a:effectLst/>
                <a:latin typeface="Arial" panose="020B0604020202020204" pitchFamily="34" charset="0"/>
                <a:cs typeface="Arial" panose="020B0604020202020204" pitchFamily="34" charset="0"/>
              </a:rPr>
              <a:t>Interviews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792229"/>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rPr>
              <a:t>SLD and ELL </a:t>
            </a:r>
            <a:r>
              <a:rPr lang="en-US" sz="2500" dirty="0" smtClean="0">
                <a:effectLst/>
              </a:rPr>
              <a:t>[5]</a:t>
            </a:r>
            <a:endParaRPr lang="en-US" dirty="0"/>
          </a:p>
        </p:txBody>
      </p:sp>
      <p:sp>
        <p:nvSpPr>
          <p:cNvPr id="3" name="Content Placeholder 2"/>
          <p:cNvSpPr>
            <a:spLocks noGrp="1"/>
          </p:cNvSpPr>
          <p:nvPr>
            <p:ph idx="1"/>
          </p:nvPr>
        </p:nvSpPr>
        <p:spPr>
          <a:xfrm>
            <a:off x="457200" y="1447800"/>
            <a:ext cx="8229600" cy="4525963"/>
          </a:xfrm>
        </p:spPr>
        <p:txBody>
          <a:bodyPr/>
          <a:lstStyle/>
          <a:p>
            <a:pPr marL="0" indent="0" algn="ctr">
              <a:buFont typeface="Wingdings" pitchFamily="2" charset="2"/>
              <a:buNone/>
              <a:defRPr/>
            </a:pPr>
            <a:r>
              <a:rPr lang="en-US" b="1" dirty="0" smtClean="0">
                <a:effectLst/>
                <a:latin typeface="Arial" panose="020B0604020202020204" pitchFamily="34" charset="0"/>
                <a:cs typeface="Arial" panose="020B0604020202020204" pitchFamily="34" charset="0"/>
              </a:rPr>
              <a:t>Assessment Considerations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p>
          <a:p>
            <a:pPr>
              <a:defRPr/>
            </a:pPr>
            <a:r>
              <a:rPr lang="en-US" i="1" dirty="0" smtClean="0">
                <a:effectLst/>
                <a:latin typeface="Arial" panose="020B0604020202020204" pitchFamily="34" charset="0"/>
                <a:cs typeface="Arial" panose="020B0604020202020204" pitchFamily="34" charset="0"/>
              </a:rPr>
              <a:t>Appropriate </a:t>
            </a:r>
            <a:r>
              <a:rPr lang="en-US" i="1" dirty="0">
                <a:effectLst/>
                <a:latin typeface="Arial" panose="020B0604020202020204" pitchFamily="34" charset="0"/>
                <a:cs typeface="Arial" panose="020B0604020202020204" pitchFamily="34" charset="0"/>
              </a:rPr>
              <a:t>assessment </a:t>
            </a:r>
            <a:r>
              <a:rPr lang="en-US" i="1" dirty="0" smtClean="0">
                <a:effectLst/>
                <a:latin typeface="Arial" panose="020B0604020202020204" pitchFamily="34" charset="0"/>
                <a:cs typeface="Arial" panose="020B0604020202020204" pitchFamily="34" charset="0"/>
              </a:rPr>
              <a:t>battery</a:t>
            </a:r>
            <a:r>
              <a:rPr lang="en-US" dirty="0" smtClean="0">
                <a:effectLst/>
                <a:latin typeface="Arial" panose="020B0604020202020204" pitchFamily="34" charset="0"/>
                <a:cs typeface="Arial" panose="020B0604020202020204" pitchFamily="34" charset="0"/>
              </a:rPr>
              <a:t> (</a:t>
            </a:r>
            <a:r>
              <a:rPr lang="en-US" i="1" dirty="0"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a:t>
            </a:r>
          </a:p>
          <a:p>
            <a:pPr lvl="1">
              <a:defRPr/>
            </a:pPr>
            <a:r>
              <a:rPr lang="en-US" sz="3200" dirty="0" smtClean="0">
                <a:effectLst/>
                <a:latin typeface="Arial" panose="020B0604020202020204" pitchFamily="34" charset="0"/>
                <a:cs typeface="Arial" panose="020B0604020202020204" pitchFamily="34" charset="0"/>
              </a:rPr>
              <a:t>Questionnaires</a:t>
            </a:r>
          </a:p>
          <a:p>
            <a:pPr lvl="1">
              <a:defRPr/>
            </a:pPr>
            <a:r>
              <a:rPr lang="en-US" sz="3200" dirty="0" smtClean="0">
                <a:effectLst/>
                <a:latin typeface="Arial" panose="020B0604020202020204" pitchFamily="34" charset="0"/>
                <a:cs typeface="Arial" panose="020B0604020202020204" pitchFamily="34" charset="0"/>
              </a:rPr>
              <a:t>Observations</a:t>
            </a:r>
          </a:p>
          <a:p>
            <a:pPr lvl="1">
              <a:defRPr/>
            </a:pPr>
            <a:r>
              <a:rPr lang="en-US" sz="3200" dirty="0" smtClean="0">
                <a:effectLst/>
                <a:latin typeface="Arial" panose="020B0604020202020204" pitchFamily="34" charset="0"/>
                <a:cs typeface="Arial" panose="020B0604020202020204" pitchFamily="34" charset="0"/>
              </a:rPr>
              <a:t>Portfolios</a:t>
            </a:r>
          </a:p>
          <a:p>
            <a:pPr lvl="1">
              <a:defRPr/>
            </a:pPr>
            <a:r>
              <a:rPr lang="en-US" sz="3200" dirty="0" smtClean="0">
                <a:effectLst/>
                <a:latin typeface="Arial" panose="020B0604020202020204" pitchFamily="34" charset="0"/>
                <a:cs typeface="Arial" panose="020B0604020202020204" pitchFamily="34" charset="0"/>
              </a:rPr>
              <a:t>Journals</a:t>
            </a:r>
          </a:p>
          <a:p>
            <a:pPr lvl="1">
              <a:defRPr/>
            </a:pPr>
            <a:r>
              <a:rPr lang="en-US" sz="3200" dirty="0" smtClean="0">
                <a:effectLst/>
                <a:latin typeface="Arial" panose="020B0604020202020204" pitchFamily="34" charset="0"/>
                <a:cs typeface="Arial" panose="020B0604020202020204" pitchFamily="34" charset="0"/>
              </a:rPr>
              <a:t>Work samples</a:t>
            </a:r>
          </a:p>
          <a:p>
            <a:pPr lvl="1">
              <a:defRPr/>
            </a:pPr>
            <a:r>
              <a:rPr lang="en-US" sz="3200" smtClean="0">
                <a:effectLst/>
                <a:latin typeface="Arial" panose="020B0604020202020204" pitchFamily="34" charset="0"/>
                <a:cs typeface="Arial" panose="020B0604020202020204" pitchFamily="34" charset="0"/>
              </a:rPr>
              <a:t>Curriculum-based </a:t>
            </a:r>
            <a:r>
              <a:rPr lang="en-US" sz="3200" dirty="0" smtClean="0">
                <a:effectLst/>
                <a:latin typeface="Arial" panose="020B0604020202020204" pitchFamily="34" charset="0"/>
                <a:cs typeface="Arial" panose="020B0604020202020204" pitchFamily="34" charset="0"/>
              </a:rPr>
              <a:t>measures</a:t>
            </a:r>
          </a:p>
          <a:p>
            <a:pPr lvl="1">
              <a:defRPr/>
            </a:pPr>
            <a:r>
              <a:rPr lang="en-US" sz="3200" smtClean="0">
                <a:effectLst/>
                <a:latin typeface="Arial" panose="020B0604020202020204" pitchFamily="34" charset="0"/>
                <a:cs typeface="Arial" panose="020B0604020202020204" pitchFamily="34" charset="0"/>
              </a:rPr>
              <a:t>Language-reduced </a:t>
            </a:r>
            <a:r>
              <a:rPr lang="en-US" sz="3200" dirty="0">
                <a:effectLst/>
                <a:latin typeface="Arial" panose="020B0604020202020204" pitchFamily="34" charset="0"/>
                <a:cs typeface="Arial" panose="020B0604020202020204" pitchFamily="34" charset="0"/>
              </a:rPr>
              <a:t>measures </a:t>
            </a:r>
          </a:p>
        </p:txBody>
      </p:sp>
    </p:spTree>
    <p:extLst>
      <p:ext uri="{BB962C8B-B14F-4D97-AF65-F5344CB8AC3E}">
        <p14:creationId xmlns:p14="http://schemas.microsoft.com/office/powerpoint/2010/main" val="3411738043"/>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Developmental Disabilities </a:t>
            </a:r>
            <a:r>
              <a:rPr lang="en-US" sz="2500" dirty="0" smtClean="0"/>
              <a:t>[1]</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Areas to Consider</a:t>
            </a:r>
          </a:p>
          <a:p>
            <a:r>
              <a:rPr lang="en-US" dirty="0">
                <a:effectLst/>
                <a:latin typeface="Arial" panose="020B0604020202020204" pitchFamily="34" charset="0"/>
                <a:cs typeface="Arial" panose="020B0604020202020204" pitchFamily="34" charset="0"/>
              </a:rPr>
              <a:t>Use of eye contact, facial expressions, gestures, and vocalizations. </a:t>
            </a:r>
          </a:p>
          <a:p>
            <a:pPr lvl="1"/>
            <a:r>
              <a:rPr lang="en-US" sz="3200" dirty="0">
                <a:effectLst/>
                <a:latin typeface="Arial" panose="020B0604020202020204" pitchFamily="34" charset="0"/>
                <a:cs typeface="Arial" panose="020B0604020202020204" pitchFamily="34" charset="0"/>
              </a:rPr>
              <a:t>Are these behaviors well coordinated or not? </a:t>
            </a:r>
          </a:p>
        </p:txBody>
      </p:sp>
    </p:spTree>
    <p:extLst>
      <p:ext uri="{BB962C8B-B14F-4D97-AF65-F5344CB8AC3E}">
        <p14:creationId xmlns:p14="http://schemas.microsoft.com/office/powerpoint/2010/main" val="4188492315"/>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[2]</a:t>
            </a:r>
            <a:endParaRPr lang="en-US" sz="2500" dirty="0"/>
          </a:p>
        </p:txBody>
      </p:sp>
      <p:sp>
        <p:nvSpPr>
          <p:cNvPr id="3" name="Content Placeholder 2"/>
          <p:cNvSpPr>
            <a:spLocks noGrp="1"/>
          </p:cNvSpPr>
          <p:nvPr>
            <p:ph idx="1"/>
          </p:nvPr>
        </p:nvSpPr>
        <p:spPr>
          <a:xfrm>
            <a:off x="76200" y="1066800"/>
            <a:ext cx="9067800" cy="45259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Interactions </a:t>
            </a:r>
            <a:r>
              <a:rPr lang="en-US" dirty="0">
                <a:effectLst/>
                <a:latin typeface="Arial" panose="020B0604020202020204" pitchFamily="34" charset="0"/>
                <a:cs typeface="Arial" panose="020B0604020202020204" pitchFamily="34" charset="0"/>
              </a:rPr>
              <a:t>with others. </a:t>
            </a:r>
          </a:p>
          <a:p>
            <a:pPr lvl="1"/>
            <a:r>
              <a:rPr lang="en-US" sz="3200" dirty="0" smtClean="0">
                <a:effectLst/>
                <a:latin typeface="Arial" panose="020B0604020202020204" pitchFamily="34" charset="0"/>
                <a:cs typeface="Arial" panose="020B0604020202020204" pitchFamily="34" charset="0"/>
              </a:rPr>
              <a:t>Does child …</a:t>
            </a:r>
            <a:endParaRPr lang="en-US" sz="3200" dirty="0">
              <a:effectLst/>
              <a:latin typeface="Arial" panose="020B0604020202020204" pitchFamily="34" charset="0"/>
              <a:cs typeface="Arial" panose="020B0604020202020204" pitchFamily="34" charset="0"/>
            </a:endParaRPr>
          </a:p>
          <a:p>
            <a:pPr lvl="2"/>
            <a:r>
              <a:rPr lang="en-US" sz="3000" dirty="0" smtClean="0">
                <a:effectLst/>
                <a:latin typeface="Arial" panose="020B0604020202020204" pitchFamily="34" charset="0"/>
                <a:cs typeface="Arial" panose="020B0604020202020204" pitchFamily="34" charset="0"/>
              </a:rPr>
              <a:t>show </a:t>
            </a:r>
            <a:r>
              <a:rPr lang="en-US" sz="3000" dirty="0">
                <a:effectLst/>
                <a:latin typeface="Arial" panose="020B0604020202020204" pitchFamily="34" charset="0"/>
                <a:cs typeface="Arial" panose="020B0604020202020204" pitchFamily="34" charset="0"/>
              </a:rPr>
              <a:t>objects to others, share his or her interests with them, or try to involve them in activities? </a:t>
            </a:r>
          </a:p>
          <a:p>
            <a:pPr lvl="2"/>
            <a:r>
              <a:rPr lang="en-US" sz="3000" dirty="0" smtClean="0">
                <a:effectLst/>
                <a:latin typeface="Arial" panose="020B0604020202020204" pitchFamily="34" charset="0"/>
                <a:cs typeface="Arial" panose="020B0604020202020204" pitchFamily="34" charset="0"/>
              </a:rPr>
              <a:t>point </a:t>
            </a:r>
            <a:r>
              <a:rPr lang="en-US" sz="3000" dirty="0">
                <a:effectLst/>
                <a:latin typeface="Arial" panose="020B0604020202020204" pitchFamily="34" charset="0"/>
                <a:cs typeface="Arial" panose="020B0604020202020204" pitchFamily="34" charset="0"/>
              </a:rPr>
              <a:t>to </a:t>
            </a:r>
            <a:r>
              <a:rPr lang="en-US" sz="3000" dirty="0" smtClean="0">
                <a:effectLst/>
                <a:latin typeface="Arial" panose="020B0604020202020204" pitchFamily="34" charset="0"/>
                <a:cs typeface="Arial" panose="020B0604020202020204" pitchFamily="34" charset="0"/>
              </a:rPr>
              <a:t>or show </a:t>
            </a:r>
            <a:r>
              <a:rPr lang="en-US" sz="3000" dirty="0">
                <a:effectLst/>
                <a:latin typeface="Arial" panose="020B0604020202020204" pitchFamily="34" charset="0"/>
                <a:cs typeface="Arial" panose="020B0604020202020204" pitchFamily="34" charset="0"/>
              </a:rPr>
              <a:t>things to </a:t>
            </a:r>
            <a:r>
              <a:rPr lang="en-US" sz="3000" dirty="0" smtClean="0">
                <a:effectLst/>
                <a:latin typeface="Arial" panose="020B0604020202020204" pitchFamily="34" charset="0"/>
                <a:cs typeface="Arial" panose="020B0604020202020204" pitchFamily="34" charset="0"/>
              </a:rPr>
              <a:t>others?</a:t>
            </a:r>
          </a:p>
          <a:p>
            <a:pPr lvl="2"/>
            <a:r>
              <a:rPr lang="en-US" sz="3000" dirty="0" smtClean="0">
                <a:effectLst/>
                <a:latin typeface="Arial" panose="020B0604020202020204" pitchFamily="34" charset="0"/>
                <a:cs typeface="Arial" panose="020B0604020202020204" pitchFamily="34" charset="0"/>
              </a:rPr>
              <a:t>point </a:t>
            </a:r>
            <a:r>
              <a:rPr lang="en-US" sz="3000" dirty="0">
                <a:effectLst/>
                <a:latin typeface="Arial" panose="020B0604020202020204" pitchFamily="34" charset="0"/>
                <a:cs typeface="Arial" panose="020B0604020202020204" pitchFamily="34" charset="0"/>
              </a:rPr>
              <a:t>only when he or she asks for something? </a:t>
            </a:r>
          </a:p>
          <a:p>
            <a:pPr lvl="2"/>
            <a:r>
              <a:rPr lang="en-US" sz="3000" dirty="0" smtClean="0">
                <a:effectLst/>
                <a:latin typeface="Arial" panose="020B0604020202020204" pitchFamily="34" charset="0"/>
                <a:cs typeface="Arial" panose="020B0604020202020204" pitchFamily="34" charset="0"/>
              </a:rPr>
              <a:t>express </a:t>
            </a:r>
            <a:r>
              <a:rPr lang="en-US" sz="3000" dirty="0">
                <a:effectLst/>
                <a:latin typeface="Arial" panose="020B0604020202020204" pitchFamily="34" charset="0"/>
                <a:cs typeface="Arial" panose="020B0604020202020204" pitchFamily="34" charset="0"/>
              </a:rPr>
              <a:t>his or her enjoyment in activities by smiling when looking at others? </a:t>
            </a:r>
          </a:p>
        </p:txBody>
      </p:sp>
    </p:spTree>
    <p:extLst>
      <p:ext uri="{BB962C8B-B14F-4D97-AF65-F5344CB8AC3E}">
        <p14:creationId xmlns:p14="http://schemas.microsoft.com/office/powerpoint/2010/main" val="470946871"/>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[3]</a:t>
            </a:r>
            <a:endParaRPr lang="en-US" sz="2500" dirty="0"/>
          </a:p>
        </p:txBody>
      </p:sp>
      <p:sp>
        <p:nvSpPr>
          <p:cNvPr id="3" name="Content Placeholder 2"/>
          <p:cNvSpPr>
            <a:spLocks noGrp="1"/>
          </p:cNvSpPr>
          <p:nvPr>
            <p:ph idx="1"/>
          </p:nvPr>
        </p:nvSpPr>
        <p:spPr>
          <a:xfrm>
            <a:off x="76200" y="1295400"/>
            <a:ext cx="8763000" cy="42973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Interactions </a:t>
            </a:r>
            <a:r>
              <a:rPr lang="en-US" dirty="0">
                <a:effectLst/>
                <a:latin typeface="Arial" panose="020B0604020202020204" pitchFamily="34" charset="0"/>
                <a:cs typeface="Arial" panose="020B0604020202020204" pitchFamily="34" charset="0"/>
              </a:rPr>
              <a:t>with you. </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interact in a reciprocal manner with you? </a:t>
            </a:r>
          </a:p>
          <a:p>
            <a:pPr lvl="1"/>
            <a:r>
              <a:rPr lang="en-US" sz="3200" dirty="0" smtClean="0">
                <a:effectLst/>
                <a:latin typeface="Arial" panose="020B0604020202020204" pitchFamily="34" charset="0"/>
                <a:cs typeface="Arial" panose="020B0604020202020204" pitchFamily="34" charset="0"/>
              </a:rPr>
              <a:t>Do </a:t>
            </a:r>
            <a:r>
              <a:rPr lang="en-US" sz="3200" dirty="0">
                <a:effectLst/>
                <a:latin typeface="Arial" panose="020B0604020202020204" pitchFamily="34" charset="0"/>
                <a:cs typeface="Arial" panose="020B0604020202020204" pitchFamily="34" charset="0"/>
              </a:rPr>
              <a:t>you have to initiate social interactions with </a:t>
            </a:r>
            <a:r>
              <a:rPr lang="en-US" sz="3200" dirty="0" smtClean="0">
                <a:effectLst/>
                <a:latin typeface="Arial" panose="020B0604020202020204" pitchFamily="34" charset="0"/>
                <a:cs typeface="Arial" panose="020B0604020202020204" pitchFamily="34" charset="0"/>
              </a:rPr>
              <a:t>child, </a:t>
            </a:r>
            <a:r>
              <a:rPr lang="en-US" sz="3200" dirty="0">
                <a:effectLst/>
                <a:latin typeface="Arial" panose="020B0604020202020204" pitchFamily="34" charset="0"/>
                <a:cs typeface="Arial" panose="020B0604020202020204" pitchFamily="34" charset="0"/>
              </a:rPr>
              <a:t>or does </a:t>
            </a:r>
            <a:r>
              <a:rPr lang="en-US" sz="3200" dirty="0" smtClean="0">
                <a:effectLst/>
                <a:latin typeface="Arial" panose="020B0604020202020204" pitchFamily="34" charset="0"/>
                <a:cs typeface="Arial" panose="020B0604020202020204" pitchFamily="34" charset="0"/>
              </a:rPr>
              <a:t>child </a:t>
            </a:r>
            <a:r>
              <a:rPr lang="en-US" sz="3200" dirty="0">
                <a:effectLst/>
                <a:latin typeface="Arial" panose="020B0604020202020204" pitchFamily="34" charset="0"/>
                <a:cs typeface="Arial" panose="020B0604020202020204" pitchFamily="34" charset="0"/>
              </a:rPr>
              <a:t>try to involve you in some way? </a:t>
            </a:r>
          </a:p>
          <a:p>
            <a:pPr lvl="1"/>
            <a:r>
              <a:rPr lang="en-US" sz="3200" dirty="0">
                <a:effectLst/>
                <a:latin typeface="Arial" panose="020B0604020202020204" pitchFamily="34" charset="0"/>
                <a:cs typeface="Arial" panose="020B0604020202020204" pitchFamily="34" charset="0"/>
              </a:rPr>
              <a:t>How does </a:t>
            </a:r>
            <a:r>
              <a:rPr lang="en-US" sz="3200" dirty="0" smtClean="0">
                <a:effectLst/>
                <a:latin typeface="Arial" panose="020B0604020202020204" pitchFamily="34" charset="0"/>
                <a:cs typeface="Arial" panose="020B0604020202020204" pitchFamily="34" charset="0"/>
              </a:rPr>
              <a:t>child </a:t>
            </a:r>
            <a:r>
              <a:rPr lang="en-US" sz="3200" dirty="0">
                <a:effectLst/>
                <a:latin typeface="Arial" panose="020B0604020202020204" pitchFamily="34" charset="0"/>
                <a:cs typeface="Arial" panose="020B0604020202020204" pitchFamily="34" charset="0"/>
              </a:rPr>
              <a:t>respond when you make a social overture or try to play with him or her? </a:t>
            </a:r>
          </a:p>
        </p:txBody>
      </p:sp>
    </p:spTree>
    <p:extLst>
      <p:ext uri="{BB962C8B-B14F-4D97-AF65-F5344CB8AC3E}">
        <p14:creationId xmlns:p14="http://schemas.microsoft.com/office/powerpoint/2010/main" val="41912757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Computer-Based Administration </a:t>
            </a:r>
            <a:r>
              <a:rPr lang="en-US" sz="2500" dirty="0" smtClean="0"/>
              <a:t>[1]</a:t>
            </a:r>
            <a:endParaRPr lang="en-US" sz="2500" dirty="0"/>
          </a:p>
        </p:txBody>
      </p:sp>
      <p:sp>
        <p:nvSpPr>
          <p:cNvPr id="3" name="Content Placeholder 2"/>
          <p:cNvSpPr>
            <a:spLocks noGrp="1"/>
          </p:cNvSpPr>
          <p:nvPr>
            <p:ph idx="1"/>
          </p:nvPr>
        </p:nvSpPr>
        <p:spPr>
          <a:xfrm>
            <a:off x="457200" y="1371600"/>
            <a:ext cx="8229600" cy="4525963"/>
          </a:xfrm>
        </p:spPr>
        <p:txBody>
          <a:bodyPr/>
          <a:lstStyle/>
          <a:p>
            <a:pPr marL="0" indent="0">
              <a:buNone/>
            </a:pPr>
            <a:r>
              <a:rPr lang="en-US" dirty="0" smtClean="0">
                <a:latin typeface="Arial" panose="020B0604020202020204" pitchFamily="34" charset="0"/>
                <a:cs typeface="Arial" panose="020B0604020202020204" pitchFamily="34" charset="0"/>
              </a:rPr>
              <a:t>(Material below is in addition to that covered on pp. 47-50)</a:t>
            </a:r>
          </a:p>
          <a:p>
            <a:pPr marL="0" indent="0" algn="ctr">
              <a:buNone/>
            </a:pPr>
            <a:r>
              <a:rPr lang="en-US" b="1" dirty="0" smtClean="0">
                <a:latin typeface="Arial" panose="020B0604020202020204" pitchFamily="34" charset="0"/>
                <a:cs typeface="Arial" panose="020B0604020202020204" pitchFamily="34" charset="0"/>
              </a:rPr>
              <a:t>Screen vs. Print</a:t>
            </a:r>
          </a:p>
          <a:p>
            <a:r>
              <a:rPr lang="en-US" dirty="0" smtClean="0">
                <a:latin typeface="Arial" panose="020B0604020202020204" pitchFamily="34" charset="0"/>
                <a:cs typeface="Arial" panose="020B0604020202020204" pitchFamily="34" charset="0"/>
              </a:rPr>
              <a:t>Size or clarity of visual stimuli </a:t>
            </a:r>
          </a:p>
          <a:p>
            <a:r>
              <a:rPr lang="en-US" dirty="0" smtClean="0">
                <a:latin typeface="Arial" panose="020B0604020202020204" pitchFamily="34" charset="0"/>
                <a:cs typeface="Arial" panose="020B0604020202020204" pitchFamily="34" charset="0"/>
              </a:rPr>
              <a:t>Hearing instructions from computer rather than from evaluator</a:t>
            </a:r>
          </a:p>
          <a:p>
            <a:r>
              <a:rPr lang="en-US" dirty="0" smtClean="0">
                <a:latin typeface="Arial" panose="020B0604020202020204" pitchFamily="34" charset="0"/>
                <a:cs typeface="Arial" panose="020B0604020202020204" pitchFamily="34" charset="0"/>
              </a:rPr>
              <a:t>Responding on a keyboard or mouse vs. a pen or pencil</a:t>
            </a:r>
          </a:p>
          <a:p>
            <a:r>
              <a:rPr lang="en-US" dirty="0" smtClean="0">
                <a:latin typeface="Arial" panose="020B0604020202020204" pitchFamily="34" charset="0"/>
                <a:cs typeface="Arial" panose="020B0604020202020204" pitchFamily="34" charset="0"/>
              </a:rPr>
              <a:t>Touching or dragging on-screen stimuli vs. pointing or speaking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2161735"/>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[4]</a:t>
            </a:r>
            <a:endParaRPr lang="en-US" sz="2500" dirty="0"/>
          </a:p>
        </p:txBody>
      </p:sp>
      <p:sp>
        <p:nvSpPr>
          <p:cNvPr id="3" name="Content Placeholder 2"/>
          <p:cNvSpPr>
            <a:spLocks noGrp="1"/>
          </p:cNvSpPr>
          <p:nvPr>
            <p:ph idx="1"/>
          </p:nvPr>
        </p:nvSpPr>
        <p:spPr>
          <a:xfrm>
            <a:off x="76200" y="1295400"/>
            <a:ext cx="9067800" cy="42973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Interactions </a:t>
            </a:r>
            <a:r>
              <a:rPr lang="en-US" dirty="0">
                <a:effectLst/>
                <a:latin typeface="Arial" panose="020B0604020202020204" pitchFamily="34" charset="0"/>
                <a:cs typeface="Arial" panose="020B0604020202020204" pitchFamily="34" charset="0"/>
              </a:rPr>
              <a:t>with you</a:t>
            </a:r>
            <a:r>
              <a:rPr lang="en-US" dirty="0" smtClean="0">
                <a:effectLst/>
                <a:latin typeface="Arial" panose="020B0604020202020204" pitchFamily="34" charset="0"/>
                <a:cs typeface="Arial" panose="020B0604020202020204" pitchFamily="34" charset="0"/>
              </a:rPr>
              <a:t>. (</a:t>
            </a:r>
            <a:r>
              <a:rPr lang="en-US" i="1" dirty="0"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 </a:t>
            </a:r>
            <a:endParaRPr lang="en-US" dirty="0">
              <a:effectLst/>
              <a:latin typeface="Arial" panose="020B0604020202020204" pitchFamily="34" charset="0"/>
              <a:cs typeface="Arial" panose="020B0604020202020204" pitchFamily="34" charset="0"/>
            </a:endParaRPr>
          </a:p>
          <a:p>
            <a:pPr lvl="1"/>
            <a:r>
              <a:rPr lang="en-US" sz="3200" dirty="0" smtClean="0">
                <a:effectLst/>
                <a:latin typeface="Arial" panose="020B0604020202020204" pitchFamily="34" charset="0"/>
                <a:cs typeface="Arial" panose="020B0604020202020204" pitchFamily="34" charset="0"/>
              </a:rPr>
              <a:t>What </a:t>
            </a:r>
            <a:r>
              <a:rPr lang="en-US" sz="3200" dirty="0">
                <a:effectLst/>
                <a:latin typeface="Arial" panose="020B0604020202020204" pitchFamily="34" charset="0"/>
                <a:cs typeface="Arial" panose="020B0604020202020204" pitchFamily="34" charset="0"/>
              </a:rPr>
              <a:t>is the quality of your rapport with </a:t>
            </a:r>
            <a:r>
              <a:rPr lang="en-US" sz="3200" dirty="0" smtClean="0">
                <a:effectLst/>
                <a:latin typeface="Arial" panose="020B0604020202020204" pitchFamily="34" charset="0"/>
                <a:cs typeface="Arial" panose="020B0604020202020204" pitchFamily="34" charset="0"/>
              </a:rPr>
              <a:t>child?</a:t>
            </a:r>
            <a:endParaRPr lang="en-US" sz="3200"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Use of language. </a:t>
            </a:r>
          </a:p>
          <a:p>
            <a:pPr lvl="1"/>
            <a:r>
              <a:rPr lang="en-US" sz="3200" dirty="0" smtClean="0">
                <a:effectLst/>
                <a:latin typeface="Arial" panose="020B0604020202020204" pitchFamily="34" charset="0"/>
                <a:cs typeface="Arial" panose="020B0604020202020204" pitchFamily="34" charset="0"/>
              </a:rPr>
              <a:t>Is child’s </a:t>
            </a:r>
            <a:r>
              <a:rPr lang="en-US" sz="3200" dirty="0">
                <a:effectLst/>
                <a:latin typeface="Arial" panose="020B0604020202020204" pitchFamily="34" charset="0"/>
                <a:cs typeface="Arial" panose="020B0604020202020204" pitchFamily="34" charset="0"/>
              </a:rPr>
              <a:t>use of language age-appropriate? </a:t>
            </a:r>
          </a:p>
          <a:p>
            <a:pPr lvl="1"/>
            <a:r>
              <a:rPr lang="en-US" sz="3200" dirty="0" smtClean="0">
                <a:effectLst/>
                <a:latin typeface="Arial" panose="020B0604020202020204" pitchFamily="34" charset="0"/>
                <a:cs typeface="Arial" panose="020B0604020202020204" pitchFamily="34" charset="0"/>
              </a:rPr>
              <a:t>Is </a:t>
            </a:r>
            <a:r>
              <a:rPr lang="en-US" sz="3200" dirty="0">
                <a:effectLst/>
                <a:latin typeface="Arial" panose="020B0604020202020204" pitchFamily="34" charset="0"/>
                <a:cs typeface="Arial" panose="020B0604020202020204" pitchFamily="34" charset="0"/>
              </a:rPr>
              <a:t>there anything odd about his or her language use? </a:t>
            </a:r>
          </a:p>
        </p:txBody>
      </p:sp>
    </p:spTree>
    <p:extLst>
      <p:ext uri="{BB962C8B-B14F-4D97-AF65-F5344CB8AC3E}">
        <p14:creationId xmlns:p14="http://schemas.microsoft.com/office/powerpoint/2010/main" val="4006967768"/>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[5]</a:t>
            </a:r>
            <a:endParaRPr lang="en-US" sz="2500" dirty="0"/>
          </a:p>
        </p:txBody>
      </p:sp>
      <p:sp>
        <p:nvSpPr>
          <p:cNvPr id="3" name="Content Placeholder 2"/>
          <p:cNvSpPr>
            <a:spLocks noGrp="1"/>
          </p:cNvSpPr>
          <p:nvPr>
            <p:ph idx="1"/>
          </p:nvPr>
        </p:nvSpPr>
        <p:spPr>
          <a:xfrm>
            <a:off x="76200" y="1295400"/>
            <a:ext cx="9067800" cy="42973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Use </a:t>
            </a:r>
            <a:r>
              <a:rPr lang="en-US" dirty="0">
                <a:effectLst/>
                <a:latin typeface="Arial" panose="020B0604020202020204" pitchFamily="34" charset="0"/>
                <a:cs typeface="Arial" panose="020B0604020202020204" pitchFamily="34" charset="0"/>
              </a:rPr>
              <a:t>of language</a:t>
            </a:r>
            <a:r>
              <a:rPr lang="en-US" dirty="0" smtClean="0">
                <a:effectLst/>
                <a:latin typeface="Arial" panose="020B0604020202020204" pitchFamily="34" charset="0"/>
                <a:cs typeface="Arial" panose="020B0604020202020204" pitchFamily="34" charset="0"/>
              </a:rPr>
              <a:t>. (</a:t>
            </a:r>
            <a:r>
              <a:rPr lang="en-US" i="1" dirty="0"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 </a:t>
            </a:r>
            <a:endParaRPr lang="en-US" dirty="0">
              <a:effectLst/>
              <a:latin typeface="Arial" panose="020B0604020202020204" pitchFamily="34" charset="0"/>
              <a:cs typeface="Arial" panose="020B0604020202020204" pitchFamily="34" charset="0"/>
            </a:endParaRPr>
          </a:p>
          <a:p>
            <a:pPr lvl="1"/>
            <a:r>
              <a:rPr lang="en-US" sz="3200" dirty="0" smtClean="0">
                <a:effectLst/>
                <a:latin typeface="Arial" panose="020B0604020202020204" pitchFamily="34" charset="0"/>
                <a:cs typeface="Arial" panose="020B0604020202020204" pitchFamily="34" charset="0"/>
              </a:rPr>
              <a:t>Can </a:t>
            </a:r>
            <a:r>
              <a:rPr lang="en-US" sz="3200" dirty="0">
                <a:effectLst/>
                <a:latin typeface="Arial" panose="020B0604020202020204" pitchFamily="34" charset="0"/>
                <a:cs typeface="Arial" panose="020B0604020202020204" pitchFamily="34" charset="0"/>
              </a:rPr>
              <a:t>you have a back-and-forth conversation with </a:t>
            </a:r>
            <a:r>
              <a:rPr lang="en-US" sz="3200" dirty="0" smtClean="0">
                <a:effectLst/>
                <a:latin typeface="Arial" panose="020B0604020202020204" pitchFamily="34" charset="0"/>
                <a:cs typeface="Arial" panose="020B0604020202020204" pitchFamily="34" charset="0"/>
              </a:rPr>
              <a:t>child? </a:t>
            </a:r>
            <a:endParaRPr lang="en-US" sz="3200" dirty="0">
              <a:effectLst/>
              <a:latin typeface="Arial" panose="020B0604020202020204" pitchFamily="34" charset="0"/>
              <a:cs typeface="Arial" panose="020B0604020202020204" pitchFamily="34" charset="0"/>
            </a:endParaRPr>
          </a:p>
          <a:p>
            <a:pPr lvl="1"/>
            <a:r>
              <a:rPr lang="en-US" sz="3200" dirty="0" smtClean="0">
                <a:effectLst/>
                <a:latin typeface="Arial" panose="020B0604020202020204" pitchFamily="34" charset="0"/>
                <a:cs typeface="Arial" panose="020B0604020202020204" pitchFamily="34" charset="0"/>
              </a:rPr>
              <a:t>What </a:t>
            </a:r>
            <a:r>
              <a:rPr lang="en-US" sz="3200" dirty="0">
                <a:effectLst/>
                <a:latin typeface="Arial" panose="020B0604020202020204" pitchFamily="34" charset="0"/>
                <a:cs typeface="Arial" panose="020B0604020202020204" pitchFamily="34" charset="0"/>
              </a:rPr>
              <a:t>is the quality of </a:t>
            </a:r>
            <a:r>
              <a:rPr lang="en-US" sz="3200" dirty="0" smtClean="0">
                <a:effectLst/>
                <a:latin typeface="Arial" panose="020B0604020202020204" pitchFamily="34" charset="0"/>
                <a:cs typeface="Arial" panose="020B0604020202020204" pitchFamily="34" charset="0"/>
              </a:rPr>
              <a:t>child’s </a:t>
            </a:r>
            <a:r>
              <a:rPr lang="en-US" sz="3200" dirty="0">
                <a:effectLst/>
                <a:latin typeface="Arial" panose="020B0604020202020204" pitchFamily="34" charset="0"/>
                <a:cs typeface="Arial" panose="020B0604020202020204" pitchFamily="34" charset="0"/>
              </a:rPr>
              <a:t>speech and intonation? </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4853201"/>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[6]</a:t>
            </a:r>
            <a:endParaRPr lang="en-US" sz="2500" dirty="0"/>
          </a:p>
        </p:txBody>
      </p:sp>
      <p:sp>
        <p:nvSpPr>
          <p:cNvPr id="3" name="Content Placeholder 2"/>
          <p:cNvSpPr>
            <a:spLocks noGrp="1"/>
          </p:cNvSpPr>
          <p:nvPr>
            <p:ph idx="1"/>
          </p:nvPr>
        </p:nvSpPr>
        <p:spPr>
          <a:xfrm>
            <a:off x="76200" y="1295400"/>
            <a:ext cx="8915400" cy="42973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Play</a:t>
            </a:r>
            <a:r>
              <a:rPr lang="en-US" dirty="0">
                <a:effectLst/>
                <a:latin typeface="Arial" panose="020B0604020202020204" pitchFamily="34" charset="0"/>
                <a:cs typeface="Arial" panose="020B0604020202020204" pitchFamily="34" charset="0"/>
              </a:rPr>
              <a:t>. </a:t>
            </a:r>
          </a:p>
          <a:p>
            <a:pPr lvl="1"/>
            <a:r>
              <a:rPr lang="en-US" sz="3200" dirty="0" smtClean="0">
                <a:effectLst/>
                <a:latin typeface="Arial" panose="020B0604020202020204" pitchFamily="34" charset="0"/>
                <a:cs typeface="Arial" panose="020B0604020202020204" pitchFamily="34" charset="0"/>
              </a:rPr>
              <a:t>Is child’s </a:t>
            </a:r>
            <a:r>
              <a:rPr lang="en-US" sz="3200" dirty="0">
                <a:effectLst/>
                <a:latin typeface="Arial" panose="020B0604020202020204" pitchFamily="34" charset="0"/>
                <a:cs typeface="Arial" panose="020B0604020202020204" pitchFamily="34" charset="0"/>
              </a:rPr>
              <a:t>play appropriate? </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get stuck on particular toys or repetitively manipulate toys? </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pretend or make up stories when he or she is playing with dolls or action figures?</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become overly focused on parts or aspects of toys? </a:t>
            </a:r>
          </a:p>
        </p:txBody>
      </p:sp>
    </p:spTree>
    <p:extLst>
      <p:ext uri="{BB962C8B-B14F-4D97-AF65-F5344CB8AC3E}">
        <p14:creationId xmlns:p14="http://schemas.microsoft.com/office/powerpoint/2010/main" val="543460083"/>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[7]</a:t>
            </a:r>
            <a:endParaRPr lang="en-US" sz="2500" dirty="0"/>
          </a:p>
        </p:txBody>
      </p:sp>
      <p:sp>
        <p:nvSpPr>
          <p:cNvPr id="3" name="Content Placeholder 2"/>
          <p:cNvSpPr>
            <a:spLocks noGrp="1"/>
          </p:cNvSpPr>
          <p:nvPr>
            <p:ph idx="1"/>
          </p:nvPr>
        </p:nvSpPr>
        <p:spPr>
          <a:xfrm>
            <a:off x="76200" y="1295400"/>
            <a:ext cx="8915400" cy="42973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Play</a:t>
            </a:r>
            <a:r>
              <a:rPr lang="en-US" dirty="0">
                <a:effectLst/>
                <a:latin typeface="Arial" panose="020B0604020202020204" pitchFamily="34" charset="0"/>
                <a:cs typeface="Arial" panose="020B0604020202020204" pitchFamily="34" charset="0"/>
              </a:rPr>
              <a:t>. </a:t>
            </a:r>
            <a:r>
              <a:rPr lang="en-US" dirty="0" smtClean="0">
                <a:effectLst/>
                <a:latin typeface="Arial" panose="020B0604020202020204" pitchFamily="34" charset="0"/>
                <a:cs typeface="Arial" panose="020B0604020202020204" pitchFamily="34" charset="0"/>
              </a:rPr>
              <a:t>(</a:t>
            </a:r>
            <a:r>
              <a:rPr lang="en-US" i="1" dirty="0"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a:t>
            </a:r>
            <a:endParaRPr lang="en-US" dirty="0">
              <a:effectLst/>
              <a:latin typeface="Arial" panose="020B0604020202020204" pitchFamily="34" charset="0"/>
              <a:cs typeface="Arial" panose="020B0604020202020204" pitchFamily="34" charset="0"/>
            </a:endParaRP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insist on certain ways of playing with toys?</a:t>
            </a:r>
          </a:p>
          <a:p>
            <a:r>
              <a:rPr lang="en-US" dirty="0">
                <a:effectLst/>
                <a:latin typeface="Arial" panose="020B0604020202020204" pitchFamily="34" charset="0"/>
                <a:cs typeface="Arial" panose="020B0604020202020204" pitchFamily="34" charset="0"/>
              </a:rPr>
              <a:t>Motor behavior. </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have any peculiar motor mannerisms, like repeated hand flapping or other obviously odd or repetitive movements of the body? </a:t>
            </a:r>
          </a:p>
        </p:txBody>
      </p:sp>
    </p:spTree>
    <p:extLst>
      <p:ext uri="{BB962C8B-B14F-4D97-AF65-F5344CB8AC3E}">
        <p14:creationId xmlns:p14="http://schemas.microsoft.com/office/powerpoint/2010/main" val="3300054120"/>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[8]</a:t>
            </a:r>
            <a:endParaRPr lang="en-US" sz="2500" dirty="0"/>
          </a:p>
        </p:txBody>
      </p:sp>
      <p:sp>
        <p:nvSpPr>
          <p:cNvPr id="3" name="Content Placeholder 2"/>
          <p:cNvSpPr>
            <a:spLocks noGrp="1"/>
          </p:cNvSpPr>
          <p:nvPr>
            <p:ph idx="1"/>
          </p:nvPr>
        </p:nvSpPr>
        <p:spPr>
          <a:xfrm>
            <a:off x="76200" y="1295400"/>
            <a:ext cx="8915400" cy="42973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Transitions</a:t>
            </a:r>
            <a:r>
              <a:rPr lang="en-US" dirty="0">
                <a:effectLst/>
                <a:latin typeface="Arial" panose="020B0604020202020204" pitchFamily="34" charset="0"/>
                <a:cs typeface="Arial" panose="020B0604020202020204" pitchFamily="34" charset="0"/>
              </a:rPr>
              <a:t>. </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have difficulty when it is time to move to a new location or start a new activity, even when these transitions are planned? </a:t>
            </a:r>
          </a:p>
          <a:p>
            <a:pPr lvl="1"/>
            <a:r>
              <a:rPr lang="en-US" sz="3200" dirty="0" smtClean="0">
                <a:effectLst/>
                <a:latin typeface="Arial" panose="020B0604020202020204" pitchFamily="34" charset="0"/>
                <a:cs typeface="Arial" panose="020B0604020202020204" pitchFamily="34" charset="0"/>
              </a:rPr>
              <a:t>Is </a:t>
            </a:r>
            <a:r>
              <a:rPr lang="en-US" sz="3200" dirty="0">
                <a:effectLst/>
                <a:latin typeface="Arial" panose="020B0604020202020204" pitchFamily="34" charset="0"/>
                <a:cs typeface="Arial" panose="020B0604020202020204" pitchFamily="34" charset="0"/>
              </a:rPr>
              <a:t>it possible to redirect </a:t>
            </a:r>
            <a:r>
              <a:rPr lang="en-US" sz="3200" dirty="0" smtClean="0">
                <a:effectLst/>
                <a:latin typeface="Arial" panose="020B0604020202020204" pitchFamily="34" charset="0"/>
                <a:cs typeface="Arial" panose="020B0604020202020204" pitchFamily="34" charset="0"/>
              </a:rPr>
              <a:t>child </a:t>
            </a:r>
            <a:r>
              <a:rPr lang="en-US" sz="3200" dirty="0">
                <a:effectLst/>
                <a:latin typeface="Arial" panose="020B0604020202020204" pitchFamily="34" charset="0"/>
                <a:cs typeface="Arial" panose="020B0604020202020204" pitchFamily="34" charset="0"/>
              </a:rPr>
              <a:t>to a new toy or activity? </a:t>
            </a:r>
          </a:p>
        </p:txBody>
      </p:sp>
    </p:spTree>
    <p:extLst>
      <p:ext uri="{BB962C8B-B14F-4D97-AF65-F5344CB8AC3E}">
        <p14:creationId xmlns:p14="http://schemas.microsoft.com/office/powerpoint/2010/main" val="1284632432"/>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[9]</a:t>
            </a:r>
            <a:endParaRPr lang="en-US" sz="2500" dirty="0"/>
          </a:p>
        </p:txBody>
      </p:sp>
      <p:sp>
        <p:nvSpPr>
          <p:cNvPr id="3" name="Content Placeholder 2"/>
          <p:cNvSpPr>
            <a:spLocks noGrp="1"/>
          </p:cNvSpPr>
          <p:nvPr>
            <p:ph idx="1"/>
          </p:nvPr>
        </p:nvSpPr>
        <p:spPr>
          <a:xfrm>
            <a:off x="76200" y="1295400"/>
            <a:ext cx="8915400" cy="42973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Attention </a:t>
            </a:r>
            <a:r>
              <a:rPr lang="en-US" dirty="0">
                <a:effectLst/>
                <a:latin typeface="Arial" panose="020B0604020202020204" pitchFamily="34" charset="0"/>
                <a:cs typeface="Arial" panose="020B0604020202020204" pitchFamily="34" charset="0"/>
              </a:rPr>
              <a:t>and activity level. </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have attention difficulties? </a:t>
            </a:r>
          </a:p>
          <a:p>
            <a:pPr lvl="1"/>
            <a:r>
              <a:rPr lang="en-US" sz="3200" dirty="0" smtClean="0">
                <a:effectLst/>
                <a:latin typeface="Arial" panose="020B0604020202020204" pitchFamily="34" charset="0"/>
                <a:cs typeface="Arial" panose="020B0604020202020204" pitchFamily="34" charset="0"/>
              </a:rPr>
              <a:t>Is child </a:t>
            </a:r>
            <a:r>
              <a:rPr lang="en-US" sz="3200" dirty="0">
                <a:effectLst/>
                <a:latin typeface="Arial" panose="020B0604020202020204" pitchFamily="34" charset="0"/>
                <a:cs typeface="Arial" panose="020B0604020202020204" pitchFamily="34" charset="0"/>
              </a:rPr>
              <a:t>hyperactive? </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appear to be driven or apathetic? </a:t>
            </a:r>
          </a:p>
          <a:p>
            <a:pPr lvl="1"/>
            <a:r>
              <a:rPr lang="en-US" sz="3200" dirty="0" smtClean="0">
                <a:effectLst/>
                <a:latin typeface="Arial" panose="020B0604020202020204" pitchFamily="34" charset="0"/>
                <a:cs typeface="Arial" panose="020B0604020202020204" pitchFamily="34" charset="0"/>
              </a:rPr>
              <a:t>Is </a:t>
            </a:r>
            <a:r>
              <a:rPr lang="en-US" sz="3200" dirty="0">
                <a:effectLst/>
                <a:latin typeface="Arial" panose="020B0604020202020204" pitchFamily="34" charset="0"/>
                <a:cs typeface="Arial" panose="020B0604020202020204" pitchFamily="34" charset="0"/>
              </a:rPr>
              <a:t>it difficult to get </a:t>
            </a:r>
            <a:r>
              <a:rPr lang="en-US" sz="3200" dirty="0" smtClean="0">
                <a:effectLst/>
                <a:latin typeface="Arial" panose="020B0604020202020204" pitchFamily="34" charset="0"/>
                <a:cs typeface="Arial" panose="020B0604020202020204" pitchFamily="34" charset="0"/>
              </a:rPr>
              <a:t>child </a:t>
            </a:r>
            <a:r>
              <a:rPr lang="en-US" sz="3200" dirty="0">
                <a:effectLst/>
                <a:latin typeface="Arial" panose="020B0604020202020204" pitchFamily="34" charset="0"/>
                <a:cs typeface="Arial" panose="020B0604020202020204" pitchFamily="34" charset="0"/>
              </a:rPr>
              <a:t>to respond to your requests? </a:t>
            </a:r>
          </a:p>
        </p:txBody>
      </p:sp>
    </p:spTree>
    <p:extLst>
      <p:ext uri="{BB962C8B-B14F-4D97-AF65-F5344CB8AC3E}">
        <p14:creationId xmlns:p14="http://schemas.microsoft.com/office/powerpoint/2010/main" val="4055981534"/>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[10]</a:t>
            </a:r>
            <a:endParaRPr lang="en-US" sz="2500" dirty="0"/>
          </a:p>
        </p:txBody>
      </p:sp>
      <p:sp>
        <p:nvSpPr>
          <p:cNvPr id="3" name="Content Placeholder 2"/>
          <p:cNvSpPr>
            <a:spLocks noGrp="1"/>
          </p:cNvSpPr>
          <p:nvPr>
            <p:ph idx="1"/>
          </p:nvPr>
        </p:nvSpPr>
        <p:spPr>
          <a:xfrm>
            <a:off x="152400" y="1295400"/>
            <a:ext cx="8839200" cy="42973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Awareness </a:t>
            </a:r>
            <a:r>
              <a:rPr lang="en-US" dirty="0">
                <a:effectLst/>
                <a:latin typeface="Arial" panose="020B0604020202020204" pitchFamily="34" charset="0"/>
                <a:cs typeface="Arial" panose="020B0604020202020204" pitchFamily="34" charset="0"/>
              </a:rPr>
              <a:t>of social cues and expectations. </a:t>
            </a:r>
          </a:p>
          <a:p>
            <a:pPr lvl="1"/>
            <a:r>
              <a:rPr lang="en-US" sz="3200" dirty="0" smtClean="0">
                <a:effectLst/>
                <a:latin typeface="Arial" panose="020B0604020202020204" pitchFamily="34" charset="0"/>
                <a:cs typeface="Arial" panose="020B0604020202020204" pitchFamily="34" charset="0"/>
              </a:rPr>
              <a:t>How </a:t>
            </a:r>
            <a:r>
              <a:rPr lang="en-US" sz="3200" dirty="0">
                <a:effectLst/>
                <a:latin typeface="Arial" panose="020B0604020202020204" pitchFamily="34" charset="0"/>
                <a:cs typeface="Arial" panose="020B0604020202020204" pitchFamily="34" charset="0"/>
              </a:rPr>
              <a:t>does </a:t>
            </a:r>
            <a:r>
              <a:rPr lang="en-US" sz="3200" dirty="0" smtClean="0">
                <a:effectLst/>
                <a:latin typeface="Arial" panose="020B0604020202020204" pitchFamily="34" charset="0"/>
                <a:cs typeface="Arial" panose="020B0604020202020204" pitchFamily="34" charset="0"/>
              </a:rPr>
              <a:t>child </a:t>
            </a:r>
            <a:r>
              <a:rPr lang="en-US" sz="3200" dirty="0">
                <a:effectLst/>
                <a:latin typeface="Arial" panose="020B0604020202020204" pitchFamily="34" charset="0"/>
                <a:cs typeface="Arial" panose="020B0604020202020204" pitchFamily="34" charset="0"/>
              </a:rPr>
              <a:t>respond to your greeting and to your parting words? </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sit close to you or far away from you? </a:t>
            </a: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look away from you or face you? </a:t>
            </a:r>
          </a:p>
        </p:txBody>
      </p:sp>
    </p:spTree>
    <p:extLst>
      <p:ext uri="{BB962C8B-B14F-4D97-AF65-F5344CB8AC3E}">
        <p14:creationId xmlns:p14="http://schemas.microsoft.com/office/powerpoint/2010/main" val="2783738413"/>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Assessment of Developmental Disabilities </a:t>
            </a:r>
            <a:r>
              <a:rPr lang="en-US" sz="2500" dirty="0" smtClean="0"/>
              <a:t>[11]</a:t>
            </a:r>
            <a:endParaRPr lang="en-US" sz="2500" dirty="0"/>
          </a:p>
        </p:txBody>
      </p:sp>
      <p:sp>
        <p:nvSpPr>
          <p:cNvPr id="3" name="Content Placeholder 2"/>
          <p:cNvSpPr>
            <a:spLocks noGrp="1"/>
          </p:cNvSpPr>
          <p:nvPr>
            <p:ph idx="1"/>
          </p:nvPr>
        </p:nvSpPr>
        <p:spPr>
          <a:xfrm>
            <a:off x="152400" y="1295400"/>
            <a:ext cx="8839200" cy="4297363"/>
          </a:xfrm>
        </p:spPr>
        <p:txBody>
          <a:bodyPr/>
          <a:lstStyle/>
          <a:p>
            <a:pPr marL="0" indent="0" algn="ctr">
              <a:buNone/>
            </a:pPr>
            <a:r>
              <a:rPr lang="en-US" b="1" dirty="0" smtClean="0">
                <a:latin typeface="Arial" panose="020B0604020202020204" pitchFamily="34" charset="0"/>
                <a:cs typeface="Arial" panose="020B0604020202020204" pitchFamily="34" charset="0"/>
              </a:rPr>
              <a:t>Areas to Consider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Awareness </a:t>
            </a:r>
            <a:r>
              <a:rPr lang="en-US" dirty="0">
                <a:effectLst/>
                <a:latin typeface="Arial" panose="020B0604020202020204" pitchFamily="34" charset="0"/>
                <a:cs typeface="Arial" panose="020B0604020202020204" pitchFamily="34" charset="0"/>
              </a:rPr>
              <a:t>of social cues and expectations. </a:t>
            </a:r>
            <a:r>
              <a:rPr lang="en-US" dirty="0" smtClean="0">
                <a:effectLst/>
                <a:latin typeface="Arial" panose="020B0604020202020204" pitchFamily="34" charset="0"/>
                <a:cs typeface="Arial" panose="020B0604020202020204" pitchFamily="34" charset="0"/>
              </a:rPr>
              <a:t>(</a:t>
            </a:r>
            <a:r>
              <a:rPr lang="en-US" i="1" dirty="0"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a:t>
            </a:r>
            <a:endParaRPr lang="en-US" dirty="0">
              <a:effectLst/>
              <a:latin typeface="Arial" panose="020B0604020202020204" pitchFamily="34" charset="0"/>
              <a:cs typeface="Arial" panose="020B0604020202020204" pitchFamily="34" charset="0"/>
            </a:endParaRPr>
          </a:p>
          <a:p>
            <a:pPr lvl="1"/>
            <a:r>
              <a:rPr lang="en-US" sz="3200" dirty="0" smtClean="0">
                <a:effectLst/>
                <a:latin typeface="Arial" panose="020B0604020202020204" pitchFamily="34" charset="0"/>
                <a:cs typeface="Arial" panose="020B0604020202020204" pitchFamily="34" charset="0"/>
              </a:rPr>
              <a:t>Does child </a:t>
            </a:r>
            <a:r>
              <a:rPr lang="en-US" sz="3200" dirty="0">
                <a:effectLst/>
                <a:latin typeface="Arial" panose="020B0604020202020204" pitchFamily="34" charset="0"/>
                <a:cs typeface="Arial" panose="020B0604020202020204" pitchFamily="34" charset="0"/>
              </a:rPr>
              <a:t>talk to you about his or her experiences, feelings, and relationships with other people</a:t>
            </a:r>
            <a:r>
              <a:rPr lang="en-US" sz="3200" dirty="0" smtClean="0">
                <a:effectLst/>
                <a:latin typeface="Arial" panose="020B0604020202020204" pitchFamily="34" charset="0"/>
                <a:cs typeface="Arial" panose="020B0604020202020204" pitchFamily="34" charset="0"/>
              </a:rPr>
              <a:t>?</a:t>
            </a:r>
            <a:endParaRPr lang="en-US" sz="3200" dirty="0">
              <a:effectLst/>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4626100"/>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Spectrum Disorder </a:t>
            </a:r>
            <a:r>
              <a:rPr lang="en-US" sz="2500" dirty="0" smtClean="0"/>
              <a:t>[1]</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Examples of Assessment Instruments</a:t>
            </a:r>
          </a:p>
          <a:p>
            <a:pPr lvl="0"/>
            <a:r>
              <a:rPr lang="en-US" dirty="0">
                <a:effectLst/>
                <a:latin typeface="Arial" panose="020B0604020202020204" pitchFamily="34" charset="0"/>
                <a:cs typeface="Arial" panose="020B0604020202020204" pitchFamily="34" charset="0"/>
              </a:rPr>
              <a:t>Ages and Stages Questionnaires–Third Edition (ASQ–3; Squires &amp; Bricker, 2009; Brookes)</a:t>
            </a:r>
          </a:p>
          <a:p>
            <a:pPr lvl="0"/>
            <a:r>
              <a:rPr lang="en-US" dirty="0">
                <a:effectLst/>
                <a:latin typeface="Arial" panose="020B0604020202020204" pitchFamily="34" charset="0"/>
                <a:cs typeface="Arial" panose="020B0604020202020204" pitchFamily="34" charset="0"/>
              </a:rPr>
              <a:t>Modified Checklist for Autism in Toddlers–Revised with Follow-Up (M-CHAT–R/F; Robins, Fein, &amp; Barton, 2009; </a:t>
            </a:r>
            <a:r>
              <a:rPr lang="en-US" dirty="0">
                <a:effectLst/>
                <a:latin typeface="Arial" panose="020B0604020202020204" pitchFamily="34" charset="0"/>
                <a:cs typeface="Arial" panose="020B0604020202020204" pitchFamily="34" charset="0"/>
                <a:hlinkClick r:id="rId2"/>
              </a:rPr>
              <a:t>https://cms.m-chat.org/LineagenMChat/media/Lineagen-M-Chat-Media/mchatDOTorg.pdf</a:t>
            </a:r>
            <a:r>
              <a:rPr lang="en-US" dirty="0" smtClean="0">
                <a:effectLst/>
                <a:latin typeface="Arial" panose="020B0604020202020204" pitchFamily="34" charset="0"/>
                <a:cs typeface="Arial" panose="020B0604020202020204" pitchFamily="34" charset="0"/>
              </a:rPr>
              <a:t>)</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8567875"/>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Spectrum Disorder </a:t>
            </a:r>
            <a:r>
              <a:rPr lang="en-US" sz="2500" dirty="0" smtClean="0"/>
              <a:t>[2]</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Examples of Assessment Instruments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pPr lvl="0"/>
            <a:r>
              <a:rPr lang="en-US" dirty="0" smtClean="0">
                <a:effectLst/>
                <a:latin typeface="Arial" panose="020B0604020202020204" pitchFamily="34" charset="0"/>
                <a:cs typeface="Arial" panose="020B0604020202020204" pitchFamily="34" charset="0"/>
              </a:rPr>
              <a:t>Communication </a:t>
            </a:r>
            <a:r>
              <a:rPr lang="en-US" dirty="0">
                <a:effectLst/>
                <a:latin typeface="Arial" panose="020B0604020202020204" pitchFamily="34" charset="0"/>
                <a:cs typeface="Arial" panose="020B0604020202020204" pitchFamily="34" charset="0"/>
              </a:rPr>
              <a:t>and Symbolic Behavior Scales (CSBS; </a:t>
            </a:r>
            <a:r>
              <a:rPr lang="en-US" dirty="0" err="1">
                <a:effectLst/>
                <a:latin typeface="Arial" panose="020B0604020202020204" pitchFamily="34" charset="0"/>
                <a:cs typeface="Arial" panose="020B0604020202020204" pitchFamily="34" charset="0"/>
              </a:rPr>
              <a:t>Wetherby</a:t>
            </a:r>
            <a:r>
              <a:rPr lang="en-US" dirty="0">
                <a:effectLst/>
                <a:latin typeface="Arial" panose="020B0604020202020204" pitchFamily="34" charset="0"/>
                <a:cs typeface="Arial" panose="020B0604020202020204" pitchFamily="34" charset="0"/>
              </a:rPr>
              <a:t> &amp; </a:t>
            </a:r>
            <a:r>
              <a:rPr lang="en-US" dirty="0" err="1">
                <a:effectLst/>
                <a:latin typeface="Arial" panose="020B0604020202020204" pitchFamily="34" charset="0"/>
                <a:cs typeface="Arial" panose="020B0604020202020204" pitchFamily="34" charset="0"/>
              </a:rPr>
              <a:t>Prizant</a:t>
            </a:r>
            <a:r>
              <a:rPr lang="en-US" dirty="0">
                <a:effectLst/>
                <a:latin typeface="Arial" panose="020B0604020202020204" pitchFamily="34" charset="0"/>
                <a:cs typeface="Arial" panose="020B0604020202020204" pitchFamily="34" charset="0"/>
              </a:rPr>
              <a:t>, 2001; Brookes)</a:t>
            </a:r>
          </a:p>
          <a:p>
            <a:pPr lvl="0"/>
            <a:r>
              <a:rPr lang="en-US" dirty="0" smtClean="0">
                <a:effectLst/>
                <a:latin typeface="Arial" panose="020B0604020202020204" pitchFamily="34" charset="0"/>
                <a:cs typeface="Arial" panose="020B0604020202020204" pitchFamily="34" charset="0"/>
              </a:rPr>
              <a:t>Childhood </a:t>
            </a:r>
            <a:r>
              <a:rPr lang="en-US" dirty="0">
                <a:effectLst/>
                <a:latin typeface="Arial" panose="020B0604020202020204" pitchFamily="34" charset="0"/>
                <a:cs typeface="Arial" panose="020B0604020202020204" pitchFamily="34" charset="0"/>
              </a:rPr>
              <a:t>Autism Rating Scale–Second Edition (CARS–2; </a:t>
            </a:r>
            <a:r>
              <a:rPr lang="en-US" dirty="0" err="1">
                <a:effectLst/>
                <a:latin typeface="Arial" panose="020B0604020202020204" pitchFamily="34" charset="0"/>
                <a:cs typeface="Arial" panose="020B0604020202020204" pitchFamily="34" charset="0"/>
              </a:rPr>
              <a:t>Scholper</a:t>
            </a:r>
            <a:r>
              <a:rPr lang="en-US" dirty="0">
                <a:effectLst/>
                <a:latin typeface="Arial" panose="020B0604020202020204" pitchFamily="34" charset="0"/>
                <a:cs typeface="Arial" panose="020B0604020202020204" pitchFamily="34" charset="0"/>
              </a:rPr>
              <a:t>, Van </a:t>
            </a:r>
            <a:r>
              <a:rPr lang="en-US" dirty="0" err="1">
                <a:effectLst/>
                <a:latin typeface="Arial" panose="020B0604020202020204" pitchFamily="34" charset="0"/>
                <a:cs typeface="Arial" panose="020B0604020202020204" pitchFamily="34" charset="0"/>
              </a:rPr>
              <a:t>Bourgondien</a:t>
            </a:r>
            <a:r>
              <a:rPr lang="en-US" dirty="0">
                <a:effectLst/>
                <a:latin typeface="Arial" panose="020B0604020202020204" pitchFamily="34" charset="0"/>
                <a:cs typeface="Arial" panose="020B0604020202020204" pitchFamily="34" charset="0"/>
              </a:rPr>
              <a:t>, Wellman, &amp; Love, 2010; Pearson</a:t>
            </a:r>
            <a:r>
              <a:rPr lang="en-US" dirty="0" smtClean="0">
                <a:effectLst/>
                <a:latin typeface="Arial" panose="020B0604020202020204" pitchFamily="34" charset="0"/>
                <a:cs typeface="Arial" panose="020B0604020202020204" pitchFamily="34" charset="0"/>
              </a:rPr>
              <a:t>)</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05756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Computer-Based Administration </a:t>
            </a:r>
            <a:r>
              <a:rPr lang="en-US" sz="2500" dirty="0" smtClean="0"/>
              <a:t>[2]</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Screen vs. Print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Device incompatibility</a:t>
            </a:r>
          </a:p>
          <a:p>
            <a:pPr lvl="1"/>
            <a:r>
              <a:rPr lang="en-US" sz="3200" dirty="0" smtClean="0">
                <a:latin typeface="Arial" panose="020B0604020202020204" pitchFamily="34" charset="0"/>
                <a:cs typeface="Arial" panose="020B0604020202020204" pitchFamily="34" charset="0"/>
              </a:rPr>
              <a:t>Devices: phones, tablets, laptops</a:t>
            </a:r>
          </a:p>
          <a:p>
            <a:pPr lvl="1"/>
            <a:r>
              <a:rPr lang="en-US" sz="3200" dirty="0" smtClean="0">
                <a:latin typeface="Arial" panose="020B0604020202020204" pitchFamily="34" charset="0"/>
                <a:cs typeface="Arial" panose="020B0604020202020204" pitchFamily="34" charset="0"/>
              </a:rPr>
              <a:t>Input modes: keyboard, mouse, track pad, touch screen</a:t>
            </a:r>
          </a:p>
          <a:p>
            <a:r>
              <a:rPr lang="en-US" dirty="0" smtClean="0">
                <a:latin typeface="Arial" panose="020B0604020202020204" pitchFamily="34" charset="0"/>
                <a:cs typeface="Arial" panose="020B0604020202020204" pitchFamily="34" charset="0"/>
              </a:rPr>
              <a:t>Evaluator factors</a:t>
            </a:r>
          </a:p>
          <a:p>
            <a:pPr lvl="1"/>
            <a:r>
              <a:rPr lang="en-US" sz="3200" dirty="0" smtClean="0">
                <a:latin typeface="Arial" panose="020B0604020202020204" pitchFamily="34" charset="0"/>
                <a:cs typeface="Arial" panose="020B0604020202020204" pitchFamily="34" charset="0"/>
              </a:rPr>
              <a:t>Scoring responses (digital vs. paper)</a:t>
            </a:r>
          </a:p>
          <a:p>
            <a:pPr lvl="1"/>
            <a:r>
              <a:rPr lang="en-US" sz="3200" dirty="0" smtClean="0">
                <a:latin typeface="Arial" panose="020B0604020202020204" pitchFamily="34" charset="0"/>
                <a:cs typeface="Arial" panose="020B0604020202020204" pitchFamily="34" charset="0"/>
              </a:rPr>
              <a:t>Recording responses (digital vs. paper)</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766833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Spectrum Disorder </a:t>
            </a:r>
            <a:r>
              <a:rPr lang="en-US" sz="2500" dirty="0" smtClean="0"/>
              <a:t>[3]</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Examples of Assessment Instruments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pPr lvl="0"/>
            <a:r>
              <a:rPr lang="en-US" dirty="0" smtClean="0">
                <a:effectLst/>
                <a:latin typeface="Arial" panose="020B0604020202020204" pitchFamily="34" charset="0"/>
                <a:cs typeface="Arial" panose="020B0604020202020204" pitchFamily="34" charset="0"/>
              </a:rPr>
              <a:t>Screening </a:t>
            </a:r>
            <a:r>
              <a:rPr lang="en-US" dirty="0">
                <a:effectLst/>
                <a:latin typeface="Arial" panose="020B0604020202020204" pitchFamily="34" charset="0"/>
                <a:cs typeface="Arial" panose="020B0604020202020204" pitchFamily="34" charset="0"/>
              </a:rPr>
              <a:t>Tool for Autism in Toddlers and Young Children (STAT; Stone &amp; </a:t>
            </a:r>
            <a:r>
              <a:rPr lang="en-US" dirty="0" err="1">
                <a:effectLst/>
                <a:latin typeface="Arial" panose="020B0604020202020204" pitchFamily="34" charset="0"/>
                <a:cs typeface="Arial" panose="020B0604020202020204" pitchFamily="34" charset="0"/>
              </a:rPr>
              <a:t>Ousley</a:t>
            </a:r>
            <a:r>
              <a:rPr lang="en-US" dirty="0">
                <a:effectLst/>
                <a:latin typeface="Arial" panose="020B0604020202020204" pitchFamily="34" charset="0"/>
                <a:cs typeface="Arial" panose="020B0604020202020204" pitchFamily="34" charset="0"/>
              </a:rPr>
              <a:t>, 2008; http://stat.vueinnovations.com)</a:t>
            </a:r>
          </a:p>
          <a:p>
            <a:pPr lvl="0"/>
            <a:r>
              <a:rPr lang="en-US" dirty="0" smtClean="0">
                <a:effectLst/>
                <a:latin typeface="Arial" panose="020B0604020202020204" pitchFamily="34" charset="0"/>
                <a:cs typeface="Arial" panose="020B0604020202020204" pitchFamily="34" charset="0"/>
              </a:rPr>
              <a:t>Autism </a:t>
            </a:r>
            <a:r>
              <a:rPr lang="en-US" dirty="0">
                <a:effectLst/>
                <a:latin typeface="Arial" panose="020B0604020202020204" pitchFamily="34" charset="0"/>
                <a:cs typeface="Arial" panose="020B0604020202020204" pitchFamily="34" charset="0"/>
              </a:rPr>
              <a:t>Diagnostic Observation Schedule–Second Edition (ADOS–2; Lord et </a:t>
            </a:r>
            <a:r>
              <a:rPr lang="en-US" dirty="0" smtClean="0">
                <a:effectLst/>
                <a:latin typeface="Arial" panose="020B0604020202020204" pitchFamily="34" charset="0"/>
                <a:cs typeface="Arial" panose="020B0604020202020204" pitchFamily="34" charset="0"/>
              </a:rPr>
              <a:t>al., </a:t>
            </a:r>
            <a:r>
              <a:rPr lang="en-US" dirty="0">
                <a:effectLst/>
                <a:latin typeface="Arial" panose="020B0604020202020204" pitchFamily="34" charset="0"/>
                <a:cs typeface="Arial" panose="020B0604020202020204" pitchFamily="34" charset="0"/>
              </a:rPr>
              <a:t>2012; Western Psychological Services</a:t>
            </a:r>
            <a:r>
              <a:rPr lang="en-US" dirty="0" smtClean="0">
                <a:effectLst/>
                <a:latin typeface="Arial" panose="020B0604020202020204" pitchFamily="34" charset="0"/>
                <a:cs typeface="Arial" panose="020B0604020202020204" pitchFamily="34" charset="0"/>
              </a:rPr>
              <a:t>)</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7538455"/>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Autism Spectrum Disorder </a:t>
            </a:r>
            <a:r>
              <a:rPr lang="en-US" sz="2500" dirty="0" smtClean="0"/>
              <a:t>[4]</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Examples of Assessment Instruments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The </a:t>
            </a:r>
            <a:r>
              <a:rPr lang="en-US" dirty="0">
                <a:effectLst/>
                <a:latin typeface="Arial" panose="020B0604020202020204" pitchFamily="34" charset="0"/>
                <a:cs typeface="Arial" panose="020B0604020202020204" pitchFamily="34" charset="0"/>
              </a:rPr>
              <a:t>Autism Diagnostic Interview–Revised (ADI–R; Rutter, </a:t>
            </a:r>
            <a:r>
              <a:rPr lang="en-US" dirty="0" err="1">
                <a:effectLst/>
                <a:latin typeface="Arial" panose="020B0604020202020204" pitchFamily="34" charset="0"/>
                <a:cs typeface="Arial" panose="020B0604020202020204" pitchFamily="34" charset="0"/>
              </a:rPr>
              <a:t>LeCouteur</a:t>
            </a:r>
            <a:r>
              <a:rPr lang="en-US" dirty="0">
                <a:effectLst/>
                <a:latin typeface="Arial" panose="020B0604020202020204" pitchFamily="34" charset="0"/>
                <a:cs typeface="Arial" panose="020B0604020202020204" pitchFamily="34" charset="0"/>
              </a:rPr>
              <a:t>, &amp; Lord, 2003; Western Psychological Services)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601192"/>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Rate of ASD in US </a:t>
            </a:r>
            <a:r>
              <a:rPr lang="en-US" sz="2500" dirty="0" smtClean="0"/>
              <a:t>[1]</a:t>
            </a:r>
            <a:endParaRPr lang="en-US" sz="2500" dirty="0"/>
          </a:p>
        </p:txBody>
      </p:sp>
      <p:sp>
        <p:nvSpPr>
          <p:cNvPr id="6" name="Content Placeholder 5"/>
          <p:cNvSpPr>
            <a:spLocks noGrp="1"/>
          </p:cNvSpPr>
          <p:nvPr>
            <p:ph idx="1"/>
          </p:nvPr>
        </p:nvSpPr>
        <p:spPr/>
        <p:txBody>
          <a:bodyPr/>
          <a:lstStyle/>
          <a:p>
            <a:r>
              <a:rPr lang="en-US" i="1" dirty="0" smtClean="0">
                <a:latin typeface="Arial" panose="020B0604020202020204" pitchFamily="34" charset="0"/>
                <a:cs typeface="Arial" panose="020B0604020202020204" pitchFamily="34" charset="0"/>
              </a:rPr>
              <a:t>N = </a:t>
            </a:r>
            <a:r>
              <a:rPr lang="en-US" dirty="0" smtClean="0">
                <a:latin typeface="Arial" panose="020B0604020202020204" pitchFamily="34" charset="0"/>
                <a:cs typeface="Arial" panose="020B0604020202020204" pitchFamily="34" charset="0"/>
              </a:rPr>
              <a:t>325,483 representing 8% of the population of 8 years old who total 4,119,668</a:t>
            </a:r>
            <a:endParaRPr lang="en-US" i="1" dirty="0">
              <a:latin typeface="Arial" panose="020B0604020202020204" pitchFamily="34" charset="0"/>
              <a:cs typeface="Arial" panose="020B0604020202020204" pitchFamily="34"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2396185876"/>
              </p:ext>
            </p:extLst>
          </p:nvPr>
        </p:nvGraphicFramePr>
        <p:xfrm>
          <a:off x="3886200" y="2667000"/>
          <a:ext cx="4419600" cy="4053840"/>
        </p:xfrm>
        <a:graphic>
          <a:graphicData uri="http://schemas.openxmlformats.org/drawingml/2006/table">
            <a:tbl>
              <a:tblPr firstRow="1" bandRow="1">
                <a:tableStyleId>{5C22544A-7EE6-4342-B048-85BDC9FD1C3A}</a:tableStyleId>
              </a:tblPr>
              <a:tblGrid>
                <a:gridCol w="1828800"/>
                <a:gridCol w="2590800"/>
              </a:tblGrid>
              <a:tr h="370840">
                <a:tc>
                  <a:txBody>
                    <a:bodyPr/>
                    <a:lstStyle/>
                    <a:p>
                      <a:r>
                        <a:rPr lang="en-US" sz="3200" dirty="0" smtClean="0">
                          <a:latin typeface="Arial" panose="020B0604020202020204" pitchFamily="34" charset="0"/>
                          <a:cs typeface="Arial" panose="020B0604020202020204" pitchFamily="34" charset="0"/>
                        </a:rPr>
                        <a:t>Year</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Prevalence</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2000</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1 in 150</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2004</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1 in 125</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2006</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1 in 110</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2008</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1 in 88</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2010</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1</a:t>
                      </a:r>
                      <a:r>
                        <a:rPr lang="en-US" sz="3200" baseline="0" dirty="0" smtClean="0">
                          <a:latin typeface="Arial" panose="020B0604020202020204" pitchFamily="34" charset="0"/>
                          <a:cs typeface="Arial" panose="020B0604020202020204" pitchFamily="34" charset="0"/>
                        </a:rPr>
                        <a:t> in 68</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2014</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1 in 59</a:t>
                      </a:r>
                      <a:endParaRPr lang="en-US" sz="3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501076021"/>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Rate of ASD in US </a:t>
            </a:r>
            <a:r>
              <a:rPr lang="en-US" sz="2500" dirty="0" smtClean="0"/>
              <a:t>[2]</a:t>
            </a:r>
            <a:endParaRPr lang="en-US" sz="2500"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Prevalence rate increased from 2000 to 2014 by about 2.5 times</a:t>
            </a:r>
          </a:p>
          <a:p>
            <a:r>
              <a:rPr lang="en-US" dirty="0" smtClean="0">
                <a:latin typeface="Arial" panose="020B0604020202020204" pitchFamily="34" charset="0"/>
                <a:cs typeface="Arial" panose="020B0604020202020204" pitchFamily="34" charset="0"/>
              </a:rPr>
              <a:t>Males were four times more likely than females to be identified with ASD</a:t>
            </a:r>
          </a:p>
        </p:txBody>
      </p:sp>
    </p:spTree>
    <p:extLst>
      <p:ext uri="{BB962C8B-B14F-4D97-AF65-F5344CB8AC3E}">
        <p14:creationId xmlns:p14="http://schemas.microsoft.com/office/powerpoint/2010/main" val="3312444056"/>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Rate of ASD in US </a:t>
            </a:r>
            <a:r>
              <a:rPr lang="en-US" sz="2500" dirty="0" smtClean="0"/>
              <a:t>[3]</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Prevalence Rate of ASD and IQ Level</a:t>
            </a:r>
            <a:endParaRPr lang="en-US"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val="3981319585"/>
              </p:ext>
            </p:extLst>
          </p:nvPr>
        </p:nvGraphicFramePr>
        <p:xfrm>
          <a:off x="2133600" y="2743200"/>
          <a:ext cx="4419600" cy="2316480"/>
        </p:xfrm>
        <a:graphic>
          <a:graphicData uri="http://schemas.openxmlformats.org/drawingml/2006/table">
            <a:tbl>
              <a:tblPr firstRow="1" bandRow="1">
                <a:tableStyleId>{5C22544A-7EE6-4342-B048-85BDC9FD1C3A}</a:tableStyleId>
              </a:tblPr>
              <a:tblGrid>
                <a:gridCol w="1828800"/>
                <a:gridCol w="2590800"/>
              </a:tblGrid>
              <a:tr h="370840">
                <a:tc>
                  <a:txBody>
                    <a:bodyPr/>
                    <a:lstStyle/>
                    <a:p>
                      <a:pPr algn="ctr"/>
                      <a:r>
                        <a:rPr lang="en-US" sz="3200" dirty="0" smtClean="0">
                          <a:latin typeface="Arial" panose="020B0604020202020204" pitchFamily="34" charset="0"/>
                          <a:cs typeface="Arial" panose="020B0604020202020204" pitchFamily="34" charset="0"/>
                        </a:rPr>
                        <a:t>IQ Level</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&lt; 70</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31%</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71-85</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25%</a:t>
                      </a:r>
                      <a:endParaRPr lang="en-US" sz="3200" dirty="0">
                        <a:latin typeface="Arial" panose="020B0604020202020204" pitchFamily="34" charset="0"/>
                        <a:cs typeface="Arial" panose="020B0604020202020204" pitchFamily="34" charset="0"/>
                      </a:endParaRPr>
                    </a:p>
                  </a:txBody>
                  <a:tcPr/>
                </a:tc>
              </a:tr>
              <a:tr h="370840">
                <a:tc>
                  <a:txBody>
                    <a:bodyPr/>
                    <a:lstStyle/>
                    <a:p>
                      <a:r>
                        <a:rPr lang="en-US" sz="3200" dirty="0" smtClean="0">
                          <a:latin typeface="Arial" panose="020B0604020202020204" pitchFamily="34" charset="0"/>
                          <a:cs typeface="Arial" panose="020B0604020202020204" pitchFamily="34" charset="0"/>
                        </a:rPr>
                        <a:t>&gt; 85</a:t>
                      </a:r>
                      <a:endParaRPr lang="en-US" sz="3200" dirty="0">
                        <a:latin typeface="Arial" panose="020B0604020202020204" pitchFamily="34" charset="0"/>
                        <a:cs typeface="Arial" panose="020B0604020202020204" pitchFamily="34" charset="0"/>
                      </a:endParaRPr>
                    </a:p>
                  </a:txBody>
                  <a:tcPr/>
                </a:tc>
                <a:tc>
                  <a:txBody>
                    <a:bodyPr/>
                    <a:lstStyle/>
                    <a:p>
                      <a:r>
                        <a:rPr lang="en-US" sz="3200" dirty="0" smtClean="0">
                          <a:latin typeface="Arial" panose="020B0604020202020204" pitchFamily="34" charset="0"/>
                          <a:cs typeface="Arial" panose="020B0604020202020204" pitchFamily="34" charset="0"/>
                        </a:rPr>
                        <a:t>44%</a:t>
                      </a:r>
                      <a:endParaRPr lang="en-US" sz="3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366996362"/>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Rate of ASD in US </a:t>
            </a:r>
            <a:r>
              <a:rPr lang="en-US" sz="2500" dirty="0" smtClean="0"/>
              <a:t>[4]</a:t>
            </a:r>
            <a:endParaRPr lang="en-US" sz="2500" dirty="0"/>
          </a:p>
        </p:txBody>
      </p:sp>
      <p:sp>
        <p:nvSpPr>
          <p:cNvPr id="5" name="Content Placeholder 4"/>
          <p:cNvSpPr>
            <a:spLocks noGrp="1"/>
          </p:cNvSpPr>
          <p:nvPr>
            <p:ph idx="1"/>
          </p:nvPr>
        </p:nvSpPr>
        <p:spPr/>
        <p:txBody>
          <a:bodyPr/>
          <a:lstStyle/>
          <a:p>
            <a:r>
              <a:rPr lang="en-US" i="1" dirty="0" smtClean="0">
                <a:latin typeface="Arial" panose="020B0604020202020204" pitchFamily="34" charset="0"/>
                <a:cs typeface="Arial" panose="020B0604020202020204" pitchFamily="34" charset="0"/>
              </a:rPr>
              <a:t>Source: </a:t>
            </a:r>
            <a:r>
              <a:rPr lang="en-US" dirty="0" err="1">
                <a:effectLst/>
                <a:latin typeface="Arial" panose="020B0604020202020204" pitchFamily="34" charset="0"/>
                <a:cs typeface="Arial" panose="020B0604020202020204" pitchFamily="34" charset="0"/>
                <a:hlinkClick r:id="rId2"/>
              </a:rPr>
              <a:t>Baio</a:t>
            </a:r>
            <a:r>
              <a:rPr lang="en-US" dirty="0">
                <a:effectLst/>
                <a:latin typeface="Arial" panose="020B0604020202020204" pitchFamily="34" charset="0"/>
                <a:cs typeface="Arial" panose="020B0604020202020204" pitchFamily="34" charset="0"/>
                <a:hlinkClick r:id="rId2"/>
              </a:rPr>
              <a:t>, J</a:t>
            </a:r>
            <a:r>
              <a:rPr lang="en-US" dirty="0" smtClean="0">
                <a:effectLst/>
                <a:latin typeface="Arial" panose="020B0604020202020204" pitchFamily="34" charset="0"/>
                <a:cs typeface="Arial" panose="020B0604020202020204" pitchFamily="34" charset="0"/>
              </a:rPr>
              <a:t>. et al. </a:t>
            </a:r>
            <a:r>
              <a:rPr lang="en-US" dirty="0">
                <a:effectLst/>
                <a:latin typeface="Arial" panose="020B0604020202020204" pitchFamily="34" charset="0"/>
                <a:cs typeface="Arial" panose="020B0604020202020204" pitchFamily="34" charset="0"/>
              </a:rPr>
              <a:t>(2018). Prevalence of autism spectrum disorder among children aged 8 years–Autism and </a:t>
            </a:r>
            <a:r>
              <a:rPr lang="en-US" dirty="0" smtClean="0">
                <a:effectLst/>
                <a:latin typeface="Arial" panose="020B0604020202020204" pitchFamily="34" charset="0"/>
                <a:cs typeface="Arial" panose="020B0604020202020204" pitchFamily="34" charset="0"/>
              </a:rPr>
              <a:t>Developmental Disabilities Monitoring Network</a:t>
            </a:r>
            <a:r>
              <a:rPr lang="en-US" dirty="0">
                <a:effectLst/>
                <a:latin typeface="Arial" panose="020B0604020202020204" pitchFamily="34" charset="0"/>
                <a:cs typeface="Arial" panose="020B0604020202020204" pitchFamily="34" charset="0"/>
              </a:rPr>
              <a:t>, 11 </a:t>
            </a:r>
            <a:r>
              <a:rPr lang="en-US" dirty="0" smtClean="0">
                <a:effectLst/>
                <a:latin typeface="Arial" panose="020B0604020202020204" pitchFamily="34" charset="0"/>
                <a:cs typeface="Arial" panose="020B0604020202020204" pitchFamily="34" charset="0"/>
              </a:rPr>
              <a:t>sites in the </a:t>
            </a:r>
            <a:r>
              <a:rPr lang="en-US" dirty="0">
                <a:effectLst/>
                <a:latin typeface="Arial" panose="020B0604020202020204" pitchFamily="34" charset="0"/>
                <a:cs typeface="Arial" panose="020B0604020202020204" pitchFamily="34" charset="0"/>
              </a:rPr>
              <a:t>United States, 2014. </a:t>
            </a:r>
            <a:r>
              <a:rPr lang="en-US" i="1" dirty="0">
                <a:effectLst/>
                <a:latin typeface="Arial" panose="020B0604020202020204" pitchFamily="34" charset="0"/>
                <a:cs typeface="Arial" panose="020B0604020202020204" pitchFamily="34" charset="0"/>
                <a:hlinkClick r:id="rId3" tooltip="Morbidity and mortality weekly report. Surveillance summaries (Washington, D.C. : 2002)."/>
              </a:rPr>
              <a:t>MMWR Surveillance Summ</a:t>
            </a:r>
            <a:r>
              <a:rPr lang="en-US" i="1" dirty="0">
                <a:effectLst/>
                <a:latin typeface="Arial" panose="020B0604020202020204" pitchFamily="34" charset="0"/>
                <a:cs typeface="Arial" panose="020B0604020202020204" pitchFamily="34" charset="0"/>
              </a:rPr>
              <a:t>ary, 67</a:t>
            </a:r>
            <a:r>
              <a:rPr lang="en-US" dirty="0">
                <a:effectLst/>
                <a:latin typeface="Arial" panose="020B0604020202020204" pitchFamily="34" charset="0"/>
                <a:cs typeface="Arial" panose="020B0604020202020204" pitchFamily="34" charset="0"/>
              </a:rPr>
              <a:t>(6), 1–23. doi:10.15585/mmwr.ss6706a1</a:t>
            </a:r>
          </a:p>
          <a:p>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494792"/>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smtClean="0">
                <a:cs typeface="Arial" panose="020B0604020202020204" pitchFamily="34" charset="0"/>
              </a:rPr>
              <a:t>Verbal and Nonverbal IQ Test Scores in Children with ASD</a:t>
            </a:r>
            <a:r>
              <a:rPr lang="en-US" dirty="0" smtClean="0">
                <a:latin typeface="Arial" panose="020B0604020202020204" pitchFamily="34" charset="0"/>
                <a:cs typeface="Arial" panose="020B0604020202020204" pitchFamily="34" charset="0"/>
              </a:rPr>
              <a:t>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SAMPLES</a:t>
            </a:r>
          </a:p>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N =</a:t>
            </a:r>
            <a:r>
              <a:rPr lang="en-US" dirty="0" smtClean="0">
                <a:latin typeface="Arial" panose="020B0604020202020204" pitchFamily="34" charset="0"/>
                <a:cs typeface="Arial" panose="020B0604020202020204" pitchFamily="34" charset="0"/>
              </a:rPr>
              <a:t> 80 children with ASD (68 boys and 12 girls ages 4 to 14 years)</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Administered SB5 and Leiter-R</a:t>
            </a:r>
          </a:p>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RESULTS</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SB5 FSIQ = 69 (range 40 to 116)</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Leiter-R Brief IQ = 78 (range 36 to 119)</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Difference 9 points in favor of Leiter-R</a:t>
            </a: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872538"/>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smtClean="0">
                <a:cs typeface="Arial" panose="020B0604020202020204" pitchFamily="34" charset="0"/>
              </a:rPr>
              <a:t>Verbal and Nonverbal IQ Test Scores in Children with ASD</a:t>
            </a:r>
            <a:r>
              <a:rPr lang="en-US" dirty="0" smtClean="0">
                <a:latin typeface="Arial" panose="020B0604020202020204" pitchFamily="34" charset="0"/>
                <a:cs typeface="Arial" panose="020B0604020202020204" pitchFamily="34" charset="0"/>
              </a:rPr>
              <a:t> </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CONCLUSION</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Results from verbal and nonverbal IQ tests may not be interchangeable, especially when evaluating children with ASD or children with language problems</a:t>
            </a: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7649065"/>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dirty="0" smtClean="0">
                <a:cs typeface="Arial" panose="020B0604020202020204" pitchFamily="34" charset="0"/>
              </a:rPr>
              <a:t>Verbal and Nonverbal IQ Test Scores in Children with </a:t>
            </a:r>
            <a:r>
              <a:rPr lang="en-US" smtClean="0">
                <a:cs typeface="Arial" panose="020B0604020202020204" pitchFamily="34" charset="0"/>
              </a:rPr>
              <a:t>ASD</a:t>
            </a:r>
            <a:r>
              <a:rPr lang="en-US" smtClean="0">
                <a:latin typeface="Arial" panose="020B0604020202020204" pitchFamily="34" charset="0"/>
                <a:cs typeface="Arial" panose="020B0604020202020204" pitchFamily="34" charset="0"/>
              </a:rPr>
              <a:t> </a:t>
            </a:r>
            <a:r>
              <a:rPr lang="en-US" altLang="en-US" sz="2500" smtClean="0"/>
              <a:t>[3]</a:t>
            </a:r>
            <a:endParaRPr lang="en-US" altLang="en-US" sz="2500" dirty="0" smtClean="0"/>
          </a:p>
        </p:txBody>
      </p:sp>
      <p:sp>
        <p:nvSpPr>
          <p:cNvPr id="158723" name="Rectangle 3"/>
          <p:cNvSpPr>
            <a:spLocks noGrp="1" noChangeArrowheads="1"/>
          </p:cNvSpPr>
          <p:nvPr>
            <p:ph idx="1"/>
          </p:nvPr>
        </p:nvSpPr>
        <p:spPr>
          <a:xfrm>
            <a:off x="533400" y="1447800"/>
            <a:ext cx="8382000" cy="4800600"/>
          </a:xfrm>
        </p:spPr>
        <p:txBody>
          <a:bodyPr>
            <a:noAutofit/>
          </a:bodyPr>
          <a:lstStyle/>
          <a:p>
            <a:pPr eaLnBrk="1" fontAlgn="auto" hangingPunct="1">
              <a:spcBef>
                <a:spcPts val="800"/>
              </a:spcBef>
              <a:spcAft>
                <a:spcPts val="0"/>
              </a:spcAft>
              <a:buClr>
                <a:schemeClr val="accent3"/>
              </a:buClr>
              <a:defRPr/>
            </a:pPr>
            <a:r>
              <a:rPr lang="en-US" i="1" dirty="0" smtClean="0">
                <a:effectLst/>
                <a:latin typeface="Arial" panose="020B0604020202020204" pitchFamily="34" charset="0"/>
                <a:cs typeface="Arial" panose="020B0604020202020204" pitchFamily="34" charset="0"/>
              </a:rPr>
              <a:t>Source: </a:t>
            </a:r>
            <a:r>
              <a:rPr lang="en-US" dirty="0" err="1" smtClean="0">
                <a:effectLst/>
                <a:latin typeface="Arial" panose="020B0604020202020204" pitchFamily="34" charset="0"/>
                <a:cs typeface="Arial" panose="020B0604020202020204" pitchFamily="34" charset="0"/>
              </a:rPr>
              <a:t>Grondhuis</a:t>
            </a:r>
            <a:r>
              <a:rPr lang="en-US" dirty="0">
                <a:effectLst/>
                <a:latin typeface="Arial" panose="020B0604020202020204" pitchFamily="34" charset="0"/>
                <a:cs typeface="Arial" panose="020B0604020202020204" pitchFamily="34" charset="0"/>
              </a:rPr>
              <a:t>, S. N., </a:t>
            </a:r>
            <a:r>
              <a:rPr lang="en-US" dirty="0" err="1">
                <a:effectLst/>
                <a:latin typeface="Arial" panose="020B0604020202020204" pitchFamily="34" charset="0"/>
                <a:cs typeface="Arial" panose="020B0604020202020204" pitchFamily="34" charset="0"/>
              </a:rPr>
              <a:t>Lecavalier</a:t>
            </a:r>
            <a:r>
              <a:rPr lang="en-US" dirty="0">
                <a:effectLst/>
                <a:latin typeface="Arial" panose="020B0604020202020204" pitchFamily="34" charset="0"/>
                <a:cs typeface="Arial" panose="020B0604020202020204" pitchFamily="34" charset="0"/>
              </a:rPr>
              <a:t>, L., Arnold, L. E., </a:t>
            </a:r>
            <a:r>
              <a:rPr lang="en-US" dirty="0" err="1">
                <a:effectLst/>
                <a:latin typeface="Arial" panose="020B0604020202020204" pitchFamily="34" charset="0"/>
                <a:cs typeface="Arial" panose="020B0604020202020204" pitchFamily="34" charset="0"/>
              </a:rPr>
              <a:t>Handen</a:t>
            </a:r>
            <a:r>
              <a:rPr lang="en-US" dirty="0">
                <a:effectLst/>
                <a:latin typeface="Arial" panose="020B0604020202020204" pitchFamily="34" charset="0"/>
                <a:cs typeface="Arial" panose="020B0604020202020204" pitchFamily="34" charset="0"/>
              </a:rPr>
              <a:t>, B. L., </a:t>
            </a:r>
            <a:r>
              <a:rPr lang="en-US" dirty="0" err="1">
                <a:effectLst/>
                <a:latin typeface="Arial" panose="020B0604020202020204" pitchFamily="34" charset="0"/>
                <a:cs typeface="Arial" panose="020B0604020202020204" pitchFamily="34" charset="0"/>
              </a:rPr>
              <a:t>Scahill</a:t>
            </a:r>
            <a:r>
              <a:rPr lang="en-US" dirty="0">
                <a:effectLst/>
                <a:latin typeface="Arial" panose="020B0604020202020204" pitchFamily="34" charset="0"/>
                <a:cs typeface="Arial" panose="020B0604020202020204" pitchFamily="34" charset="0"/>
              </a:rPr>
              <a:t>, L., </a:t>
            </a:r>
            <a:r>
              <a:rPr lang="en-US" dirty="0" err="1">
                <a:effectLst/>
                <a:latin typeface="Arial" panose="020B0604020202020204" pitchFamily="34" charset="0"/>
                <a:cs typeface="Arial" panose="020B0604020202020204" pitchFamily="34" charset="0"/>
              </a:rPr>
              <a:t>McDougle</a:t>
            </a:r>
            <a:r>
              <a:rPr lang="en-US" dirty="0">
                <a:effectLst/>
                <a:latin typeface="Arial" panose="020B0604020202020204" pitchFamily="34" charset="0"/>
                <a:cs typeface="Arial" panose="020B0604020202020204" pitchFamily="34" charset="0"/>
              </a:rPr>
              <a:t>, C. J., &amp; </a:t>
            </a:r>
            <a:r>
              <a:rPr lang="en-US" dirty="0" err="1">
                <a:effectLst/>
                <a:latin typeface="Arial" panose="020B0604020202020204" pitchFamily="34" charset="0"/>
                <a:cs typeface="Arial" panose="020B0604020202020204" pitchFamily="34" charset="0"/>
              </a:rPr>
              <a:t>Aman</a:t>
            </a:r>
            <a:r>
              <a:rPr lang="en-US" dirty="0">
                <a:effectLst/>
                <a:latin typeface="Arial" panose="020B0604020202020204" pitchFamily="34" charset="0"/>
                <a:cs typeface="Arial" panose="020B0604020202020204" pitchFamily="34" charset="0"/>
              </a:rPr>
              <a:t>, M. G. (2018). Differences in verbal and nonverbal IQ test scores in children with autism spectrum disorder. </a:t>
            </a:r>
            <a:r>
              <a:rPr lang="en-US" i="1" dirty="0">
                <a:effectLst/>
                <a:latin typeface="Arial" panose="020B0604020202020204" pitchFamily="34" charset="0"/>
                <a:cs typeface="Arial" panose="020B0604020202020204" pitchFamily="34" charset="0"/>
                <a:hlinkClick r:id="rId3" tooltip="Go to Research in Autism Spectrum Disorders on ScienceDirect"/>
              </a:rPr>
              <a:t>Research in Autism Spectrum Disorders</a:t>
            </a:r>
            <a:r>
              <a:rPr lang="en-US" i="1" dirty="0">
                <a:effectLst/>
                <a:latin typeface="Arial" panose="020B0604020202020204" pitchFamily="34" charset="0"/>
                <a:cs typeface="Arial" panose="020B0604020202020204" pitchFamily="34" charset="0"/>
              </a:rPr>
              <a:t>, 49, </a:t>
            </a:r>
            <a:r>
              <a:rPr lang="en-US" dirty="0">
                <a:effectLst/>
                <a:latin typeface="Arial" panose="020B0604020202020204" pitchFamily="34" charset="0"/>
                <a:cs typeface="Arial" panose="020B0604020202020204" pitchFamily="34" charset="0"/>
              </a:rPr>
              <a:t>47–55. </a:t>
            </a:r>
            <a:r>
              <a:rPr lang="en-US" dirty="0" smtClean="0">
                <a:effectLst/>
                <a:latin typeface="Arial" panose="020B0604020202020204" pitchFamily="34" charset="0"/>
                <a:cs typeface="Arial" panose="020B0604020202020204" pitchFamily="34" charset="0"/>
              </a:rPr>
              <a:t>doi:</a:t>
            </a:r>
            <a:r>
              <a:rPr lang="en-US" dirty="0" smtClean="0">
                <a:effectLst/>
                <a:latin typeface="Arial" panose="020B0604020202020204" pitchFamily="34" charset="0"/>
                <a:cs typeface="Arial" panose="020B0604020202020204" pitchFamily="34" charset="0"/>
                <a:hlinkClick r:id="rId4" tooltip="Persistent link using digital object identifier"/>
              </a:rPr>
              <a:t>10.1016/j.rasd.2018.02.001</a:t>
            </a: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1408737"/>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4900" dirty="0" smtClean="0">
                <a:cs typeface="Arial" panose="020B0604020202020204" pitchFamily="34" charset="0"/>
              </a:rPr>
              <a:t>WISC-V VCI vs. VECI for </a:t>
            </a:r>
            <a:br>
              <a:rPr lang="en-US" sz="4900" dirty="0" smtClean="0">
                <a:cs typeface="Arial" panose="020B0604020202020204" pitchFamily="34" charset="0"/>
              </a:rPr>
            </a:br>
            <a:r>
              <a:rPr lang="en-US" sz="4900" dirty="0" smtClean="0">
                <a:cs typeface="Arial" panose="020B0604020202020204" pitchFamily="34" charset="0"/>
              </a:rPr>
              <a:t>Children with ASD</a:t>
            </a:r>
            <a:r>
              <a:rPr lang="en-US" sz="4900" dirty="0" smtClean="0">
                <a:latin typeface="Arial" panose="020B0604020202020204" pitchFamily="34" charset="0"/>
                <a:cs typeface="Arial" panose="020B0604020202020204" pitchFamily="34" charset="0"/>
              </a:rPr>
              <a:t>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SAMPLE</a:t>
            </a:r>
          </a:p>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N =</a:t>
            </a:r>
            <a:r>
              <a:rPr lang="en-US" dirty="0" smtClean="0">
                <a:latin typeface="Arial" panose="020B0604020202020204" pitchFamily="34" charset="0"/>
                <a:cs typeface="Arial" panose="020B0604020202020204" pitchFamily="34" charset="0"/>
              </a:rPr>
              <a:t> 48 children with ASD (ages 8-3 to 16-10; </a:t>
            </a:r>
            <a:r>
              <a:rPr lang="en-US" i="1" dirty="0" smtClean="0">
                <a:latin typeface="Arial" panose="020B0604020202020204" pitchFamily="34" charset="0"/>
                <a:cs typeface="Arial" panose="020B0604020202020204" pitchFamily="34" charset="0"/>
              </a:rPr>
              <a:t>M</a:t>
            </a:r>
            <a:r>
              <a:rPr lang="en-US" dirty="0" smtClean="0">
                <a:latin typeface="Arial" panose="020B0604020202020204" pitchFamily="34" charset="0"/>
                <a:cs typeface="Arial" panose="020B0604020202020204" pitchFamily="34" charset="0"/>
              </a:rPr>
              <a:t> = 12-0 years)</a:t>
            </a:r>
          </a:p>
          <a:p>
            <a:pPr eaLnBrk="1" fontAlgn="auto" hangingPunct="1">
              <a:spcBef>
                <a:spcPts val="800"/>
              </a:spcBef>
              <a:spcAft>
                <a:spcPts val="0"/>
              </a:spcAft>
              <a:buClr>
                <a:schemeClr val="accent3"/>
              </a:buClr>
              <a:defRPr/>
            </a:pPr>
            <a:endParaRPr lang="en-US" i="1"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9888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Computer-Based Administration </a:t>
            </a:r>
            <a:r>
              <a:rPr lang="en-US" sz="2500" dirty="0" smtClean="0"/>
              <a:t>[3]</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Research</a:t>
            </a:r>
          </a:p>
          <a:p>
            <a:r>
              <a:rPr lang="en-US" sz="3200" i="1" dirty="0" smtClean="0">
                <a:latin typeface="Arial" panose="020B0604020202020204" pitchFamily="34" charset="0"/>
                <a:cs typeface="Arial" panose="020B0604020202020204" pitchFamily="34" charset="0"/>
              </a:rPr>
              <a:t>N = </a:t>
            </a:r>
            <a:r>
              <a:rPr lang="en-US" sz="3200" dirty="0" smtClean="0">
                <a:latin typeface="Arial" panose="020B0604020202020204" pitchFamily="34" charset="0"/>
                <a:cs typeface="Arial" panose="020B0604020202020204" pitchFamily="34" charset="0"/>
              </a:rPr>
              <a:t>350 participants administered </a:t>
            </a:r>
          </a:p>
          <a:p>
            <a:pPr marL="0" indent="0">
              <a:buNone/>
            </a:pPr>
            <a:r>
              <a:rPr lang="en-US" sz="3200" dirty="0" smtClean="0">
                <a:latin typeface="Arial" panose="020B0604020202020204" pitchFamily="34" charset="0"/>
                <a:cs typeface="Arial" panose="020B0604020202020204" pitchFamily="34" charset="0"/>
              </a:rPr>
              <a:t>   18 WISC-V subtests</a:t>
            </a:r>
          </a:p>
          <a:p>
            <a:r>
              <a:rPr lang="en-US" dirty="0" smtClean="0">
                <a:latin typeface="Arial" panose="020B0604020202020204" pitchFamily="34" charset="0"/>
                <a:cs typeface="Arial" panose="020B0604020202020204" pitchFamily="34" charset="0"/>
              </a:rPr>
              <a:t>Results showed that raw-score equivalents were similar in the digital</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(Q-Interactive) and paper formats</a:t>
            </a:r>
          </a:p>
          <a:p>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191439"/>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4900" dirty="0">
                <a:cs typeface="Arial" panose="020B0604020202020204" pitchFamily="34" charset="0"/>
              </a:rPr>
              <a:t>WISC-VCI vs. </a:t>
            </a:r>
            <a:r>
              <a:rPr lang="en-US" sz="4900" dirty="0" smtClean="0">
                <a:cs typeface="Arial" panose="020B0604020202020204" pitchFamily="34" charset="0"/>
              </a:rPr>
              <a:t>VECI for </a:t>
            </a:r>
            <a:br>
              <a:rPr lang="en-US" sz="4900" dirty="0" smtClean="0">
                <a:cs typeface="Arial" panose="020B0604020202020204" pitchFamily="34" charset="0"/>
              </a:rPr>
            </a:br>
            <a:r>
              <a:rPr lang="en-US" sz="4900" dirty="0" smtClean="0">
                <a:cs typeface="Arial" panose="020B0604020202020204" pitchFamily="34" charset="0"/>
              </a:rPr>
              <a:t>Children with ASD</a:t>
            </a:r>
            <a:r>
              <a:rPr lang="en-US" sz="4900" dirty="0" smtClean="0">
                <a:latin typeface="Arial" panose="020B0604020202020204" pitchFamily="34" charset="0"/>
                <a:cs typeface="Arial" panose="020B0604020202020204" pitchFamily="34" charset="0"/>
              </a:rPr>
              <a:t> </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RESULTS AND CONCLUSION</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Verbal (Expanded Crystalized) Index (VECI): Similarities, Vocabulary, Information, and Comprehension is a preferred index over the Verbal Comprehension Index (VCI): Similarities and Vocabulary</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Comprehension is important to assess in cases of ASD because children have expressive and receptive language deficits</a:t>
            </a: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342785"/>
      </p:ext>
    </p:extLst>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4900" dirty="0" smtClean="0">
                <a:cs typeface="Arial" panose="020B0604020202020204" pitchFamily="34" charset="0"/>
              </a:rPr>
              <a:t>WISC-V VCI </a:t>
            </a:r>
            <a:r>
              <a:rPr lang="en-US" sz="4900" smtClean="0">
                <a:cs typeface="Arial" panose="020B0604020202020204" pitchFamily="34" charset="0"/>
              </a:rPr>
              <a:t>vc.VECI</a:t>
            </a:r>
            <a:r>
              <a:rPr lang="en-US" sz="4900" dirty="0" smtClean="0">
                <a:cs typeface="Arial" panose="020B0604020202020204" pitchFamily="34" charset="0"/>
              </a:rPr>
              <a:t> for </a:t>
            </a:r>
            <a:br>
              <a:rPr lang="en-US" sz="4900" dirty="0" smtClean="0">
                <a:cs typeface="Arial" panose="020B0604020202020204" pitchFamily="34" charset="0"/>
              </a:rPr>
            </a:br>
            <a:r>
              <a:rPr lang="en-US" sz="4900" dirty="0" smtClean="0">
                <a:cs typeface="Arial" panose="020B0604020202020204" pitchFamily="34" charset="0"/>
              </a:rPr>
              <a:t>Children with ASD</a:t>
            </a:r>
            <a:r>
              <a:rPr lang="en-US" sz="4900" dirty="0" smtClean="0">
                <a:latin typeface="Arial" panose="020B0604020202020204" pitchFamily="34" charset="0"/>
                <a:cs typeface="Arial" panose="020B0604020202020204" pitchFamily="34" charset="0"/>
              </a:rPr>
              <a:t> </a:t>
            </a:r>
            <a:r>
              <a:rPr lang="en-US" altLang="en-US" sz="2500" dirty="0" smtClean="0"/>
              <a:t>[3]</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eaLnBrk="1" fontAlgn="auto" hangingPunct="1">
              <a:spcBef>
                <a:spcPts val="800"/>
              </a:spcBef>
              <a:spcAft>
                <a:spcPts val="0"/>
              </a:spcAft>
              <a:buClr>
                <a:schemeClr val="accent3"/>
              </a:buClr>
              <a:buNone/>
              <a:defRPr/>
            </a:pPr>
            <a:r>
              <a:rPr lang="en-US" i="1" dirty="0" smtClean="0">
                <a:effectLst/>
                <a:latin typeface="Arial" panose="020B0604020202020204" pitchFamily="34" charset="0"/>
                <a:cs typeface="Arial" panose="020B0604020202020204" pitchFamily="34" charset="0"/>
              </a:rPr>
              <a:t>Source: </a:t>
            </a:r>
            <a:r>
              <a:rPr lang="en-US" dirty="0" err="1" smtClean="0">
                <a:effectLst/>
                <a:latin typeface="Arial" panose="020B0604020202020204" pitchFamily="34" charset="0"/>
                <a:cs typeface="Arial" panose="020B0604020202020204" pitchFamily="34" charset="0"/>
              </a:rPr>
              <a:t>Kuehnel</a:t>
            </a:r>
            <a:r>
              <a:rPr lang="en-US" dirty="0">
                <a:effectLst/>
                <a:latin typeface="Arial" panose="020B0604020202020204" pitchFamily="34" charset="0"/>
                <a:cs typeface="Arial" panose="020B0604020202020204" pitchFamily="34" charset="0"/>
              </a:rPr>
              <a:t>, C. A., Castro, R., &amp; </a:t>
            </a:r>
            <a:r>
              <a:rPr lang="en-US" dirty="0" err="1">
                <a:effectLst/>
                <a:latin typeface="Arial" panose="020B0604020202020204" pitchFamily="34" charset="0"/>
                <a:cs typeface="Arial" panose="020B0604020202020204" pitchFamily="34" charset="0"/>
              </a:rPr>
              <a:t>Furey</a:t>
            </a:r>
            <a:r>
              <a:rPr lang="en-US" dirty="0">
                <a:effectLst/>
                <a:latin typeface="Arial" panose="020B0604020202020204" pitchFamily="34" charset="0"/>
                <a:cs typeface="Arial" panose="020B0604020202020204" pitchFamily="34" charset="0"/>
              </a:rPr>
              <a:t>, W. M. (2018). A comparison of WISC–IV and WISC–V verbal comprehension index scores for children with autism spectrum disorder. </a:t>
            </a:r>
            <a:r>
              <a:rPr lang="en-US" i="1" dirty="0">
                <a:effectLst/>
                <a:latin typeface="Arial" panose="020B0604020202020204" pitchFamily="34" charset="0"/>
                <a:cs typeface="Arial" panose="020B0604020202020204" pitchFamily="34" charset="0"/>
              </a:rPr>
              <a:t>Clinical Neuropsychologist</a:t>
            </a:r>
            <a:r>
              <a:rPr lang="en-US" dirty="0">
                <a:effectLst/>
                <a:latin typeface="Arial" panose="020B0604020202020204" pitchFamily="34" charset="0"/>
                <a:cs typeface="Arial" panose="020B0604020202020204" pitchFamily="34" charset="0"/>
              </a:rPr>
              <a:t>. Advanced online publication. doi:10.1080/13854046.2018.1503721</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0317792"/>
      </p:ext>
    </p:extLst>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4900" dirty="0" smtClean="0">
                <a:cs typeface="Arial" panose="020B0604020202020204" pitchFamily="34" charset="0"/>
              </a:rPr>
              <a:t>Intelligence and DSM-5 </a:t>
            </a:r>
            <a:r>
              <a:rPr lang="en-US" sz="4900" dirty="0">
                <a:cs typeface="Arial" panose="020B0604020202020204" pitchFamily="34" charset="0"/>
              </a:rPr>
              <a:t>Severity Ratings of ASD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SAMPLE</a:t>
            </a:r>
          </a:p>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N =</a:t>
            </a:r>
            <a:r>
              <a:rPr lang="en-US" dirty="0" smtClean="0">
                <a:latin typeface="Arial" panose="020B0604020202020204" pitchFamily="34" charset="0"/>
                <a:cs typeface="Arial" panose="020B0604020202020204" pitchFamily="34" charset="0"/>
              </a:rPr>
              <a:t> 248 children (ages 2 to 17; </a:t>
            </a:r>
            <a:r>
              <a:rPr lang="en-US" i="1" dirty="0" smtClean="0">
                <a:latin typeface="Arial" panose="020B0604020202020204" pitchFamily="34" charset="0"/>
                <a:cs typeface="Arial" panose="020B0604020202020204" pitchFamily="34" charset="0"/>
              </a:rPr>
              <a:t>M</a:t>
            </a:r>
            <a:r>
              <a:rPr lang="en-US" dirty="0" smtClean="0">
                <a:latin typeface="Arial" panose="020B0604020202020204" pitchFamily="34" charset="0"/>
                <a:cs typeface="Arial" panose="020B0604020202020204" pitchFamily="34" charset="0"/>
              </a:rPr>
              <a:t> = 6.4 years)</a:t>
            </a:r>
            <a:endParaRPr lang="en-US" i="1"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80641"/>
      </p:ext>
    </p:extLst>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4900" dirty="0" smtClean="0">
                <a:cs typeface="Arial" panose="020B0604020202020204" pitchFamily="34" charset="0"/>
              </a:rPr>
              <a:t>Intelligence and DSM-5 </a:t>
            </a:r>
            <a:r>
              <a:rPr lang="en-US" sz="4900" dirty="0">
                <a:cs typeface="Arial" panose="020B0604020202020204" pitchFamily="34" charset="0"/>
              </a:rPr>
              <a:t>Severity Ratings of ASD </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FINDINGS</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More problematic restricted and repetitive behaviors and more </a:t>
            </a:r>
            <a:r>
              <a:rPr lang="en-US" dirty="0" err="1" smtClean="0">
                <a:latin typeface="Arial" panose="020B0604020202020204" pitchFamily="34" charset="0"/>
                <a:cs typeface="Arial" panose="020B0604020202020204" pitchFamily="34" charset="0"/>
              </a:rPr>
              <a:t>problemeatic</a:t>
            </a:r>
            <a:r>
              <a:rPr lang="en-US" dirty="0" smtClean="0">
                <a:latin typeface="Arial" panose="020B0604020202020204" pitchFamily="34" charset="0"/>
                <a:cs typeface="Arial" panose="020B0604020202020204" pitchFamily="34" charset="0"/>
              </a:rPr>
              <a:t> social communication ratings were associated with the following:</a:t>
            </a:r>
          </a:p>
          <a:p>
            <a:pPr lvl="1" eaLnBrk="1" fontAlgn="auto" hangingPunct="1">
              <a:spcBef>
                <a:spcPts val="800"/>
              </a:spcBef>
              <a:spcAft>
                <a:spcPts val="0"/>
              </a:spcAft>
              <a:buClr>
                <a:schemeClr val="accent3"/>
              </a:buClr>
              <a:defRPr/>
            </a:pPr>
            <a:r>
              <a:rPr lang="en-US" sz="3200" dirty="0" smtClean="0">
                <a:latin typeface="Arial" panose="020B0604020202020204" pitchFamily="34" charset="0"/>
                <a:cs typeface="Arial" panose="020B0604020202020204" pitchFamily="34" charset="0"/>
              </a:rPr>
              <a:t>Younger age</a:t>
            </a:r>
          </a:p>
          <a:p>
            <a:pPr lvl="1" eaLnBrk="1" fontAlgn="auto" hangingPunct="1">
              <a:spcBef>
                <a:spcPts val="800"/>
              </a:spcBef>
              <a:spcAft>
                <a:spcPts val="0"/>
              </a:spcAft>
              <a:buClr>
                <a:schemeClr val="accent3"/>
              </a:buClr>
              <a:defRPr/>
            </a:pPr>
            <a:r>
              <a:rPr lang="en-US" sz="3200" dirty="0" smtClean="0">
                <a:latin typeface="Arial" panose="020B0604020202020204" pitchFamily="34" charset="0"/>
                <a:cs typeface="Arial" panose="020B0604020202020204" pitchFamily="34" charset="0"/>
              </a:rPr>
              <a:t>Lower IQs (various intelligence tests)</a:t>
            </a:r>
          </a:p>
          <a:p>
            <a:pPr lvl="1" eaLnBrk="1" fontAlgn="auto" hangingPunct="1">
              <a:spcBef>
                <a:spcPts val="800"/>
              </a:spcBef>
              <a:spcAft>
                <a:spcPts val="0"/>
              </a:spcAft>
              <a:buClr>
                <a:schemeClr val="accent3"/>
              </a:buClr>
              <a:defRPr/>
            </a:pPr>
            <a:r>
              <a:rPr lang="en-US" sz="3200" dirty="0" smtClean="0">
                <a:latin typeface="Arial" panose="020B0604020202020204" pitchFamily="34" charset="0"/>
                <a:cs typeface="Arial" panose="020B0604020202020204" pitchFamily="34" charset="0"/>
              </a:rPr>
              <a:t>Higher Autism Diagnostic Observation Schedule-2 scores</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9599157"/>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4900" dirty="0" smtClean="0">
                <a:cs typeface="Arial" panose="020B0604020202020204" pitchFamily="34" charset="0"/>
              </a:rPr>
              <a:t>Intelligence and DSM-5 </a:t>
            </a:r>
            <a:r>
              <a:rPr lang="en-US" sz="4900" dirty="0">
                <a:cs typeface="Arial" panose="020B0604020202020204" pitchFamily="34" charset="0"/>
              </a:rPr>
              <a:t>Severity Ratings of ASD </a:t>
            </a:r>
            <a:r>
              <a:rPr lang="en-US" altLang="en-US" sz="2500" dirty="0" smtClean="0"/>
              <a:t>[3]</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FINDINGS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FSIQ = 91 in the least impaired group</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FSIQ = 55 in the most impaired group</a:t>
            </a:r>
          </a:p>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CONCLUSION</a:t>
            </a: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The strong association between IQ and DSM-5 severity ratings in both domains (social communication and restricted and repetitive behavior) suggests that clinicians may be including cognitive functioning in their ratings</a:t>
            </a:r>
          </a:p>
        </p:txBody>
      </p:sp>
    </p:spTree>
    <p:extLst>
      <p:ext uri="{BB962C8B-B14F-4D97-AF65-F5344CB8AC3E}">
        <p14:creationId xmlns:p14="http://schemas.microsoft.com/office/powerpoint/2010/main" val="2695847694"/>
      </p:ext>
    </p:extLst>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4900" dirty="0" smtClean="0">
                <a:cs typeface="Arial" panose="020B0604020202020204" pitchFamily="34" charset="0"/>
              </a:rPr>
              <a:t>Intelligence and DSM-5 </a:t>
            </a:r>
            <a:r>
              <a:rPr lang="en-US" sz="4900" dirty="0">
                <a:cs typeface="Arial" panose="020B0604020202020204" pitchFamily="34" charset="0"/>
              </a:rPr>
              <a:t>Severity Ratings of ASD </a:t>
            </a:r>
            <a:r>
              <a:rPr lang="en-US" altLang="en-US" sz="2500" dirty="0" smtClean="0"/>
              <a:t>[4]</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eaLnBrk="1" fontAlgn="auto" hangingPunct="1">
              <a:spcBef>
                <a:spcPts val="800"/>
              </a:spcBef>
              <a:spcAft>
                <a:spcPts val="0"/>
              </a:spcAft>
              <a:buClr>
                <a:schemeClr val="accent3"/>
              </a:buClr>
              <a:buNone/>
              <a:defRPr/>
            </a:pPr>
            <a:r>
              <a:rPr lang="en-US" i="1" dirty="0" smtClean="0">
                <a:latin typeface="Arial" panose="020B0604020202020204" pitchFamily="34" charset="0"/>
                <a:cs typeface="Arial" panose="020B0604020202020204" pitchFamily="34" charset="0"/>
              </a:rPr>
              <a:t>Source: </a:t>
            </a:r>
            <a:r>
              <a:rPr lang="en-US" dirty="0" err="1">
                <a:effectLst/>
                <a:latin typeface="Arial" panose="020B0604020202020204" pitchFamily="34" charset="0"/>
                <a:cs typeface="Arial" panose="020B0604020202020204" pitchFamily="34" charset="0"/>
              </a:rPr>
              <a:t>Mazurek</a:t>
            </a:r>
            <a:r>
              <a:rPr lang="en-US" dirty="0">
                <a:effectLst/>
                <a:latin typeface="Arial" panose="020B0604020202020204" pitchFamily="34" charset="0"/>
                <a:cs typeface="Arial" panose="020B0604020202020204" pitchFamily="34" charset="0"/>
              </a:rPr>
              <a:t>, M. O., Lu, F., Macklin, E. A., &amp; </a:t>
            </a:r>
            <a:r>
              <a:rPr lang="en-US" dirty="0" err="1">
                <a:effectLst/>
                <a:latin typeface="Arial" panose="020B0604020202020204" pitchFamily="34" charset="0"/>
                <a:cs typeface="Arial" panose="020B0604020202020204" pitchFamily="34" charset="0"/>
              </a:rPr>
              <a:t>Handen</a:t>
            </a:r>
            <a:r>
              <a:rPr lang="en-US" dirty="0">
                <a:effectLst/>
                <a:latin typeface="Arial" panose="020B0604020202020204" pitchFamily="34" charset="0"/>
                <a:cs typeface="Arial" panose="020B0604020202020204" pitchFamily="34" charset="0"/>
              </a:rPr>
              <a:t>, B. L. (2018). Factors associated with </a:t>
            </a:r>
            <a:r>
              <a:rPr lang="en-US" i="1" dirty="0">
                <a:effectLst/>
                <a:latin typeface="Arial" panose="020B0604020202020204" pitchFamily="34" charset="0"/>
                <a:cs typeface="Arial" panose="020B0604020202020204" pitchFamily="34" charset="0"/>
              </a:rPr>
              <a:t>DSM-5</a:t>
            </a:r>
            <a:r>
              <a:rPr lang="en-US" dirty="0">
                <a:effectLst/>
                <a:latin typeface="Arial" panose="020B0604020202020204" pitchFamily="34" charset="0"/>
                <a:cs typeface="Arial" panose="020B0604020202020204" pitchFamily="34" charset="0"/>
              </a:rPr>
              <a:t> severity level ratings for autism spectrum disorder. </a:t>
            </a:r>
            <a:r>
              <a:rPr lang="en-US" i="1" dirty="0">
                <a:effectLst/>
                <a:latin typeface="Arial" panose="020B0604020202020204" pitchFamily="34" charset="0"/>
                <a:cs typeface="Arial" panose="020B0604020202020204" pitchFamily="34" charset="0"/>
              </a:rPr>
              <a:t>Autism. </a:t>
            </a:r>
            <a:r>
              <a:rPr lang="en-US" dirty="0">
                <a:effectLst/>
                <a:latin typeface="Arial" panose="020B0604020202020204" pitchFamily="34" charset="0"/>
                <a:cs typeface="Arial" panose="020B0604020202020204" pitchFamily="34" charset="0"/>
              </a:rPr>
              <a:t>Advanced online publication. doi:</a:t>
            </a:r>
            <a:r>
              <a:rPr lang="en-US" dirty="0">
                <a:effectLst/>
                <a:latin typeface="Arial" panose="020B0604020202020204" pitchFamily="34" charset="0"/>
                <a:cs typeface="Arial" panose="020B0604020202020204" pitchFamily="34" charset="0"/>
                <a:hlinkClick r:id="rId3"/>
              </a:rPr>
              <a:t>10.1177/1362361318755318</a:t>
            </a:r>
            <a:endParaRPr lang="en-US"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863500"/>
      </p:ext>
    </p:extLst>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4900" dirty="0" smtClean="0">
                <a:cs typeface="Arial" panose="020B0604020202020204" pitchFamily="34" charset="0"/>
              </a:rPr>
              <a:t>Adaptive Behavior Trajectories in Children with ASD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latin typeface="Arial" panose="020B0604020202020204" pitchFamily="34" charset="0"/>
                <a:cs typeface="Arial" panose="020B0604020202020204" pitchFamily="34" charset="0"/>
              </a:rPr>
              <a:t>SAMPLE</a:t>
            </a:r>
          </a:p>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N =</a:t>
            </a:r>
            <a:r>
              <a:rPr lang="en-US" dirty="0" smtClean="0">
                <a:latin typeface="Arial" panose="020B0604020202020204" pitchFamily="34" charset="0"/>
                <a:cs typeface="Arial" panose="020B0604020202020204" pitchFamily="34" charset="0"/>
              </a:rPr>
              <a:t> 168 children (ages 1 to 33; </a:t>
            </a:r>
            <a:r>
              <a:rPr lang="en-US" i="1" dirty="0" smtClean="0">
                <a:latin typeface="Arial" panose="020B0604020202020204" pitchFamily="34" charset="0"/>
                <a:cs typeface="Arial" panose="020B0604020202020204" pitchFamily="34" charset="0"/>
              </a:rPr>
              <a:t>M</a:t>
            </a:r>
            <a:r>
              <a:rPr lang="en-US" dirty="0" smtClean="0">
                <a:latin typeface="Arial" panose="020B0604020202020204" pitchFamily="34" charset="0"/>
                <a:cs typeface="Arial" panose="020B0604020202020204" pitchFamily="34" charset="0"/>
              </a:rPr>
              <a:t> = 10 years)</a:t>
            </a:r>
          </a:p>
          <a:p>
            <a:pPr marL="0" indent="0" algn="ctr" eaLnBrk="1" fontAlgn="auto" hangingPunct="1">
              <a:spcBef>
                <a:spcPts val="800"/>
              </a:spcBef>
              <a:spcAft>
                <a:spcPts val="0"/>
              </a:spcAft>
              <a:buClr>
                <a:schemeClr val="accent3"/>
              </a:buClr>
              <a:buNone/>
              <a:defRPr/>
            </a:pPr>
            <a:r>
              <a:rPr lang="en-US" b="1" dirty="0">
                <a:latin typeface="Arial" panose="020B0604020202020204" pitchFamily="34" charset="0"/>
                <a:cs typeface="Arial" panose="020B0604020202020204" pitchFamily="34" charset="0"/>
              </a:rPr>
              <a:t>RESULTS</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Initial increase in adaptive behavior during early childhood</a:t>
            </a:r>
          </a:p>
          <a:p>
            <a:pPr eaLnBrk="1" fontAlgn="auto" hangingPunct="1">
              <a:spcBef>
                <a:spcPts val="800"/>
              </a:spcBef>
              <a:spcAft>
                <a:spcPts val="0"/>
              </a:spcAft>
              <a:buClr>
                <a:schemeClr val="accent3"/>
              </a:buClr>
              <a:defRPr/>
            </a:pPr>
            <a:r>
              <a:rPr lang="en-US" dirty="0">
                <a:latin typeface="Arial" panose="020B0604020202020204" pitchFamily="34" charset="0"/>
                <a:cs typeface="Arial" panose="020B0604020202020204" pitchFamily="34" charset="0"/>
              </a:rPr>
              <a:t>Adaptive behavior reached a plateau during adolescence for </a:t>
            </a:r>
            <a:r>
              <a:rPr lang="en-US" dirty="0" smtClean="0">
                <a:latin typeface="Arial" panose="020B0604020202020204" pitchFamily="34" charset="0"/>
                <a:cs typeface="Arial" panose="020B0604020202020204" pitchFamily="34" charset="0"/>
              </a:rPr>
              <a:t>individuals with ASD </a:t>
            </a:r>
            <a:r>
              <a:rPr lang="en-US" dirty="0">
                <a:latin typeface="Arial" panose="020B0604020202020204" pitchFamily="34" charset="0"/>
                <a:cs typeface="Arial" panose="020B0604020202020204" pitchFamily="34" charset="0"/>
              </a:rPr>
              <a:t>at all IQ </a:t>
            </a:r>
            <a:r>
              <a:rPr lang="en-US" dirty="0" smtClean="0">
                <a:latin typeface="Arial" panose="020B0604020202020204" pitchFamily="34" charset="0"/>
                <a:cs typeface="Arial" panose="020B0604020202020204" pitchFamily="34" charset="0"/>
              </a:rPr>
              <a:t>levels</a:t>
            </a:r>
            <a:endParaRPr lang="en-US" i="1"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eaLnBrk="1" fontAlgn="auto" hangingPunct="1">
              <a:spcBef>
                <a:spcPts val="800"/>
              </a:spcBef>
              <a:spcAft>
                <a:spcPts val="0"/>
              </a:spcAft>
              <a:buClr>
                <a:schemeClr val="accent3"/>
              </a:buClr>
              <a:defRPr/>
            </a:pPr>
            <a:endParaRPr lang="en-US" dirty="0" smtClean="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None/>
              <a:defRPr/>
            </a:pPr>
            <a:endParaRPr lang="en-US" dirty="0">
              <a:latin typeface="Arial" panose="020B0604020202020204" pitchFamily="34" charset="0"/>
              <a:cs typeface="Arial" panose="020B0604020202020204" pitchFamily="34" charset="0"/>
            </a:endParaRP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496096"/>
      </p:ext>
    </p:extLst>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pPr eaLnBrk="1" fontAlgn="auto" hangingPunct="1">
              <a:spcAft>
                <a:spcPts val="0"/>
              </a:spcAft>
              <a:defRPr/>
            </a:pPr>
            <a:r>
              <a:rPr lang="en-US" sz="4900" dirty="0" smtClean="0">
                <a:cs typeface="Arial" panose="020B0604020202020204" pitchFamily="34" charset="0"/>
              </a:rPr>
              <a:t>Adaptive Behavior Trajectories in Children with ASD </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eaLnBrk="1" fontAlgn="auto" hangingPunct="1">
              <a:spcBef>
                <a:spcPts val="800"/>
              </a:spcBef>
              <a:spcAft>
                <a:spcPts val="0"/>
              </a:spcAft>
              <a:buClr>
                <a:schemeClr val="accent3"/>
              </a:buClr>
              <a:defRPr/>
            </a:pPr>
            <a:r>
              <a:rPr lang="en-US" i="1" dirty="0" smtClean="0">
                <a:latin typeface="Arial" panose="020B0604020202020204" pitchFamily="34" charset="0"/>
                <a:cs typeface="Arial" panose="020B0604020202020204" pitchFamily="34" charset="0"/>
              </a:rPr>
              <a:t>Source: </a:t>
            </a:r>
            <a:r>
              <a:rPr lang="en-US" dirty="0">
                <a:effectLst/>
                <a:latin typeface="Arial" panose="020B0604020202020204" pitchFamily="34" charset="0"/>
                <a:cs typeface="Arial" panose="020B0604020202020204" pitchFamily="34" charset="0"/>
              </a:rPr>
              <a:t>Meyer, A. T., Powell, P. S., </a:t>
            </a:r>
            <a:r>
              <a:rPr lang="en-US" dirty="0" err="1">
                <a:effectLst/>
                <a:latin typeface="Arial" panose="020B0604020202020204" pitchFamily="34" charset="0"/>
                <a:cs typeface="Arial" panose="020B0604020202020204" pitchFamily="34" charset="0"/>
              </a:rPr>
              <a:t>Butera</a:t>
            </a:r>
            <a:r>
              <a:rPr lang="en-US" dirty="0">
                <a:effectLst/>
                <a:latin typeface="Arial" panose="020B0604020202020204" pitchFamily="34" charset="0"/>
                <a:cs typeface="Arial" panose="020B0604020202020204" pitchFamily="34" charset="0"/>
              </a:rPr>
              <a:t>, N., Klinger, M. R., &amp; Klinger, L. G. (2018). Brief report: Developmental trajectories of adaptive behavior in children and adolescents with ASD. </a:t>
            </a:r>
            <a:r>
              <a:rPr lang="en-US" i="1" dirty="0">
                <a:effectLst/>
                <a:latin typeface="Arial" panose="020B0604020202020204" pitchFamily="34" charset="0"/>
                <a:cs typeface="Arial" panose="020B0604020202020204" pitchFamily="34" charset="0"/>
              </a:rPr>
              <a:t>Journal of Autism and Developmental Disorder, 48</a:t>
            </a:r>
            <a:r>
              <a:rPr lang="en-US" dirty="0">
                <a:effectLst/>
                <a:latin typeface="Arial" panose="020B0604020202020204" pitchFamily="34" charset="0"/>
                <a:cs typeface="Arial" panose="020B0604020202020204" pitchFamily="34" charset="0"/>
              </a:rPr>
              <a:t>(8), 2870–2878. </a:t>
            </a:r>
            <a:r>
              <a:rPr lang="en-US" dirty="0" err="1">
                <a:effectLst/>
                <a:latin typeface="Arial" panose="020B0604020202020204" pitchFamily="34" charset="0"/>
                <a:cs typeface="Arial" panose="020B0604020202020204" pitchFamily="34" charset="0"/>
              </a:rPr>
              <a:t>doi</a:t>
            </a:r>
            <a:r>
              <a:rPr lang="en-US" dirty="0">
                <a:effectLst/>
                <a:latin typeface="Arial" panose="020B0604020202020204" pitchFamily="34" charset="0"/>
                <a:cs typeface="Arial" panose="020B0604020202020204" pitchFamily="34" charset="0"/>
              </a:rPr>
              <a:t>: 10.1007/s10803-018-3538-5</a:t>
            </a:r>
            <a:endParaRPr lang="en-US"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0940608"/>
      </p:ext>
    </p:extLst>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pPr>
              <a:defRPr/>
            </a:pPr>
            <a:r>
              <a:rPr lang="en-US" dirty="0" smtClean="0"/>
              <a:t>Traumatic Brain Injury (TBI)</a:t>
            </a:r>
            <a:endParaRPr lang="en-US" dirty="0"/>
          </a:p>
        </p:txBody>
      </p:sp>
      <p:sp>
        <p:nvSpPr>
          <p:cNvPr id="5" name="Subtitle 4"/>
          <p:cNvSpPr>
            <a:spLocks noGrp="1"/>
          </p:cNvSpPr>
          <p:nvPr>
            <p:ph type="subTitle" sz="quarter" idx="1"/>
          </p:nvPr>
        </p:nvSpPr>
        <p:spPr/>
        <p:txBody>
          <a:bodyPr/>
          <a:lstStyle/>
          <a:p>
            <a:pPr>
              <a:defRPr/>
            </a:pPr>
            <a:endParaRPr lang="en-US"/>
          </a:p>
        </p:txBody>
      </p:sp>
    </p:spTree>
    <p:extLst>
      <p:ext uri="{BB962C8B-B14F-4D97-AF65-F5344CB8AC3E}">
        <p14:creationId xmlns:p14="http://schemas.microsoft.com/office/powerpoint/2010/main" val="222001873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TBI </a:t>
            </a:r>
            <a:r>
              <a:rPr lang="en-US" sz="2500" dirty="0" smtClean="0"/>
              <a:t>[1]</a:t>
            </a:r>
            <a:endParaRPr lang="en-US" sz="2500" dirty="0"/>
          </a:p>
        </p:txBody>
      </p:sp>
      <p:sp>
        <p:nvSpPr>
          <p:cNvPr id="116739" name="Content Placeholder 2"/>
          <p:cNvSpPr>
            <a:spLocks noGrp="1"/>
          </p:cNvSpPr>
          <p:nvPr>
            <p:ph idx="1"/>
          </p:nvPr>
        </p:nvSpPr>
        <p:spPr>
          <a:xfrm>
            <a:off x="457200" y="1447800"/>
            <a:ext cx="8229600" cy="4525963"/>
          </a:xfrm>
        </p:spPr>
        <p:txBody>
          <a:bodyPr/>
          <a:lstStyle/>
          <a:p>
            <a:r>
              <a:rPr lang="en-US" dirty="0">
                <a:effectLst/>
                <a:latin typeface="Arial" panose="020B0604020202020204" pitchFamily="34" charset="0"/>
                <a:cs typeface="Arial" panose="020B0604020202020204" pitchFamily="34" charset="0"/>
              </a:rPr>
              <a:t>Research on the epidemiology of traumatic brain injuries among children and youth aged 0 to 20 years. in North America, Europe, Australia, and New Zealand shows the following:</a:t>
            </a:r>
          </a:p>
          <a:p>
            <a:pPr lvl="1"/>
            <a:r>
              <a:rPr lang="en-US" sz="3200" dirty="0">
                <a:effectLst/>
                <a:latin typeface="Arial" panose="020B0604020202020204" pitchFamily="34" charset="0"/>
                <a:cs typeface="Arial" panose="020B0604020202020204" pitchFamily="34" charset="0"/>
              </a:rPr>
              <a:t>691 per 100,000 population treated in emergency departments</a:t>
            </a:r>
          </a:p>
          <a:p>
            <a:pPr lvl="1"/>
            <a:r>
              <a:rPr lang="en-US" sz="3200" dirty="0">
                <a:effectLst/>
                <a:latin typeface="Arial" panose="020B0604020202020204" pitchFamily="34" charset="0"/>
                <a:cs typeface="Arial" panose="020B0604020202020204" pitchFamily="34" charset="0"/>
              </a:rPr>
              <a:t>74 per 100,000 treated in </a:t>
            </a:r>
            <a:r>
              <a:rPr lang="en-US" sz="3200" dirty="0" smtClean="0">
                <a:effectLst/>
                <a:latin typeface="Arial" panose="020B0604020202020204" pitchFamily="34" charset="0"/>
                <a:cs typeface="Arial" panose="020B0604020202020204" pitchFamily="34" charset="0"/>
              </a:rPr>
              <a:t>hospitals</a:t>
            </a:r>
            <a:endParaRPr lang="en-US" sz="3200" dirty="0">
              <a:effectLst/>
              <a:latin typeface="Arial" panose="020B0604020202020204" pitchFamily="34" charset="0"/>
              <a:cs typeface="Arial" panose="020B0604020202020204" pitchFamily="34" charset="0"/>
            </a:endParaRPr>
          </a:p>
          <a:p>
            <a:pPr lvl="1"/>
            <a:r>
              <a:rPr lang="en-US" sz="3200" dirty="0">
                <a:effectLst/>
                <a:latin typeface="Arial" panose="020B0604020202020204" pitchFamily="34" charset="0"/>
                <a:cs typeface="Arial" panose="020B0604020202020204" pitchFamily="34" charset="0"/>
              </a:rPr>
              <a:t>9 per 100,000 resulting in death</a:t>
            </a:r>
          </a:p>
        </p:txBody>
      </p:sp>
    </p:spTree>
    <p:extLst>
      <p:ext uri="{BB962C8B-B14F-4D97-AF65-F5344CB8AC3E}">
        <p14:creationId xmlns:p14="http://schemas.microsoft.com/office/powerpoint/2010/main" val="11575993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Computer-Based Administration </a:t>
            </a:r>
            <a:r>
              <a:rPr lang="en-US" sz="2500" dirty="0" smtClean="0"/>
              <a:t>[4]</a:t>
            </a:r>
            <a:endParaRPr lang="en-US" sz="2500" dirty="0"/>
          </a:p>
        </p:txBody>
      </p:sp>
      <p:sp>
        <p:nvSpPr>
          <p:cNvPr id="3" name="Content Placeholder 2"/>
          <p:cNvSpPr>
            <a:spLocks noGrp="1"/>
          </p:cNvSpPr>
          <p:nvPr>
            <p:ph idx="1"/>
          </p:nvPr>
        </p:nvSpPr>
        <p:spPr/>
        <p:txBody>
          <a:bodyPr/>
          <a:lstStyle/>
          <a:p>
            <a:r>
              <a:rPr lang="en-US" i="1" dirty="0" smtClean="0">
                <a:latin typeface="Arial" panose="020B0604020202020204" pitchFamily="34" charset="0"/>
                <a:cs typeface="Arial" panose="020B0604020202020204" pitchFamily="34" charset="0"/>
              </a:rPr>
              <a:t>Source:</a:t>
            </a:r>
            <a:r>
              <a:rPr lang="en-US" dirty="0" smtClean="0">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Daniel, M., &amp; </a:t>
            </a:r>
            <a:r>
              <a:rPr lang="en-US" dirty="0" err="1">
                <a:effectLst/>
                <a:latin typeface="Arial" panose="020B0604020202020204" pitchFamily="34" charset="0"/>
                <a:cs typeface="Arial" panose="020B0604020202020204" pitchFamily="34" charset="0"/>
              </a:rPr>
              <a:t>Wahlstrom</a:t>
            </a:r>
            <a:r>
              <a:rPr lang="en-US" dirty="0">
                <a:effectLst/>
                <a:latin typeface="Arial" panose="020B0604020202020204" pitchFamily="34" charset="0"/>
                <a:cs typeface="Arial" panose="020B0604020202020204" pitchFamily="34" charset="0"/>
              </a:rPr>
              <a:t>, D. (2018). Raw-score equivalence of computer-assisted and paper versions of WISC–V. </a:t>
            </a:r>
            <a:r>
              <a:rPr lang="en-US" i="1" dirty="0">
                <a:effectLst/>
                <a:latin typeface="Arial" panose="020B0604020202020204" pitchFamily="34" charset="0"/>
                <a:cs typeface="Arial" panose="020B0604020202020204" pitchFamily="34" charset="0"/>
              </a:rPr>
              <a:t>Psychological Services.</a:t>
            </a:r>
            <a:r>
              <a:rPr lang="en-US" dirty="0">
                <a:effectLst/>
                <a:latin typeface="Arial" panose="020B0604020202020204" pitchFamily="34" charset="0"/>
                <a:cs typeface="Arial" panose="020B0604020202020204" pitchFamily="34" charset="0"/>
              </a:rPr>
              <a:t> Advance online publication. doi:10.1037/ser0000295</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1797884"/>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TBI </a:t>
            </a:r>
            <a:r>
              <a:rPr lang="en-US" sz="2500" dirty="0" smtClean="0"/>
              <a:t>[2]</a:t>
            </a:r>
            <a:endParaRPr lang="en-US" sz="2500" dirty="0"/>
          </a:p>
        </p:txBody>
      </p:sp>
      <p:sp>
        <p:nvSpPr>
          <p:cNvPr id="116739" name="Content Placeholder 2"/>
          <p:cNvSpPr>
            <a:spLocks noGrp="1"/>
          </p:cNvSpPr>
          <p:nvPr>
            <p:ph idx="1"/>
          </p:nvPr>
        </p:nvSpPr>
        <p:spPr>
          <a:xfrm>
            <a:off x="457200" y="1371600"/>
            <a:ext cx="8610600" cy="4525963"/>
          </a:xfrm>
        </p:spPr>
        <p:txBody>
          <a:bodyPr/>
          <a:lstStyle/>
          <a:p>
            <a:r>
              <a:rPr lang="en-US" dirty="0">
                <a:effectLst/>
                <a:latin typeface="Arial" panose="020B0604020202020204" pitchFamily="34" charset="0"/>
                <a:cs typeface="Arial" panose="020B0604020202020204" pitchFamily="34" charset="0"/>
              </a:rPr>
              <a:t>Males have a higher risk of injury than females:</a:t>
            </a:r>
          </a:p>
          <a:p>
            <a:pPr lvl="1"/>
            <a:r>
              <a:rPr lang="en-US" sz="3200" dirty="0" smtClean="0">
                <a:effectLst/>
                <a:latin typeface="Arial" panose="020B0604020202020204" pitchFamily="34" charset="0"/>
                <a:cs typeface="Arial" panose="020B0604020202020204" pitchFamily="34" charset="0"/>
              </a:rPr>
              <a:t>1.4 </a:t>
            </a:r>
            <a:r>
              <a:rPr lang="en-US" sz="3200" dirty="0">
                <a:effectLst/>
                <a:latin typeface="Arial" panose="020B0604020202020204" pitchFamily="34" charset="0"/>
                <a:cs typeface="Arial" panose="020B0604020202020204" pitchFamily="34" charset="0"/>
              </a:rPr>
              <a:t>times higher among those </a:t>
            </a:r>
            <a:r>
              <a:rPr lang="en-US" sz="3200" dirty="0" smtClean="0">
                <a:effectLst/>
                <a:latin typeface="Arial" panose="020B0604020202020204" pitchFamily="34" charset="0"/>
                <a:cs typeface="Arial" panose="020B0604020202020204" pitchFamily="34" charset="0"/>
              </a:rPr>
              <a:t>younger  </a:t>
            </a:r>
            <a:r>
              <a:rPr lang="en-US" sz="3200" dirty="0">
                <a:effectLst/>
                <a:latin typeface="Arial" panose="020B0604020202020204" pitchFamily="34" charset="0"/>
                <a:cs typeface="Arial" panose="020B0604020202020204" pitchFamily="34" charset="0"/>
              </a:rPr>
              <a:t>than 10 years</a:t>
            </a:r>
          </a:p>
          <a:p>
            <a:pPr lvl="1"/>
            <a:r>
              <a:rPr lang="en-US" sz="3200" dirty="0" smtClean="0">
                <a:effectLst/>
                <a:latin typeface="Arial" panose="020B0604020202020204" pitchFamily="34" charset="0"/>
                <a:cs typeface="Arial" panose="020B0604020202020204" pitchFamily="34" charset="0"/>
              </a:rPr>
              <a:t>2.2 </a:t>
            </a:r>
            <a:r>
              <a:rPr lang="en-US" sz="3200" dirty="0">
                <a:effectLst/>
                <a:latin typeface="Arial" panose="020B0604020202020204" pitchFamily="34" charset="0"/>
                <a:cs typeface="Arial" panose="020B0604020202020204" pitchFamily="34" charset="0"/>
              </a:rPr>
              <a:t>times among those older than 10 years</a:t>
            </a:r>
          </a:p>
          <a:p>
            <a:r>
              <a:rPr lang="en-US" dirty="0">
                <a:effectLst/>
                <a:latin typeface="Arial" panose="020B0604020202020204" pitchFamily="34" charset="0"/>
                <a:cs typeface="Arial" panose="020B0604020202020204" pitchFamily="34" charset="0"/>
              </a:rPr>
              <a:t>Leading cause of </a:t>
            </a:r>
            <a:r>
              <a:rPr lang="en-US" dirty="0" smtClean="0">
                <a:effectLst/>
                <a:latin typeface="Arial" panose="020B0604020202020204" pitchFamily="34" charset="0"/>
                <a:cs typeface="Arial" panose="020B0604020202020204" pitchFamily="34" charset="0"/>
              </a:rPr>
              <a:t>brain injury </a:t>
            </a:r>
            <a:r>
              <a:rPr lang="en-US" dirty="0">
                <a:effectLst/>
                <a:latin typeface="Arial" panose="020B0604020202020204" pitchFamily="34" charset="0"/>
                <a:cs typeface="Arial" panose="020B0604020202020204" pitchFamily="34" charset="0"/>
              </a:rPr>
              <a:t>among children </a:t>
            </a:r>
          </a:p>
          <a:p>
            <a:pPr lvl="1"/>
            <a:r>
              <a:rPr lang="en-US" sz="3200" dirty="0">
                <a:effectLst/>
                <a:latin typeface="Arial" panose="020B0604020202020204" pitchFamily="34" charset="0"/>
                <a:cs typeface="Arial" panose="020B0604020202020204" pitchFamily="34" charset="0"/>
              </a:rPr>
              <a:t>aged less than 5 years is falls</a:t>
            </a:r>
          </a:p>
          <a:p>
            <a:pPr lvl="1"/>
            <a:r>
              <a:rPr lang="en-US" sz="3200" dirty="0">
                <a:effectLst/>
                <a:latin typeface="Arial" panose="020B0604020202020204" pitchFamily="34" charset="0"/>
                <a:cs typeface="Arial" panose="020B0604020202020204" pitchFamily="34" charset="0"/>
              </a:rPr>
              <a:t>aged 15 years and older is motor vehicle </a:t>
            </a:r>
            <a:r>
              <a:rPr lang="en-US" sz="3200" dirty="0" smtClean="0">
                <a:effectLst/>
                <a:latin typeface="Arial" panose="020B0604020202020204" pitchFamily="34" charset="0"/>
                <a:cs typeface="Arial" panose="020B0604020202020204" pitchFamily="34" charset="0"/>
              </a:rPr>
              <a:t>accidents</a:t>
            </a: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7735619"/>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TBI </a:t>
            </a:r>
            <a:r>
              <a:rPr lang="en-US" sz="2500" dirty="0" smtClean="0"/>
              <a:t>[3]</a:t>
            </a:r>
            <a:endParaRPr lang="en-US" sz="2500" dirty="0"/>
          </a:p>
        </p:txBody>
      </p:sp>
      <p:sp>
        <p:nvSpPr>
          <p:cNvPr id="116739" name="Content Placeholder 2"/>
          <p:cNvSpPr>
            <a:spLocks noGrp="1"/>
          </p:cNvSpPr>
          <p:nvPr>
            <p:ph idx="1"/>
          </p:nvPr>
        </p:nvSpPr>
        <p:spPr/>
        <p:txBody>
          <a:bodyPr/>
          <a:lstStyle/>
          <a:p>
            <a:r>
              <a:rPr lang="en-US" dirty="0" smtClean="0">
                <a:effectLst/>
                <a:latin typeface="Arial" panose="020B0604020202020204" pitchFamily="34" charset="0"/>
                <a:cs typeface="Arial" panose="020B0604020202020204" pitchFamily="34" charset="0"/>
              </a:rPr>
              <a:t>Other causes of brain injury</a:t>
            </a:r>
            <a:r>
              <a:rPr lang="en-US" altLang="en-US" dirty="0" smtClean="0">
                <a:effectLst/>
                <a:latin typeface="Arial" charset="0"/>
                <a:cs typeface="Arial" charset="0"/>
              </a:rPr>
              <a:t>:</a:t>
            </a:r>
          </a:p>
          <a:p>
            <a:pPr lvl="1"/>
            <a:r>
              <a:rPr lang="en-US" altLang="en-US" sz="3200" dirty="0" smtClean="0">
                <a:effectLst/>
                <a:latin typeface="Arial" charset="0"/>
                <a:cs typeface="Arial" charset="0"/>
              </a:rPr>
              <a:t>Physical abuse</a:t>
            </a:r>
          </a:p>
          <a:p>
            <a:pPr lvl="1"/>
            <a:r>
              <a:rPr lang="en-US" altLang="en-US" sz="3200" dirty="0" smtClean="0">
                <a:effectLst/>
                <a:latin typeface="Arial" charset="0"/>
                <a:cs typeface="Arial" charset="0"/>
              </a:rPr>
              <a:t>Recreational accidents</a:t>
            </a:r>
          </a:p>
        </p:txBody>
      </p:sp>
    </p:spTree>
    <p:extLst>
      <p:ext uri="{BB962C8B-B14F-4D97-AF65-F5344CB8AC3E}">
        <p14:creationId xmlns:p14="http://schemas.microsoft.com/office/powerpoint/2010/main" val="420127329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TBI </a:t>
            </a:r>
            <a:r>
              <a:rPr lang="en-US" sz="2500" dirty="0" smtClean="0"/>
              <a:t>[4]</a:t>
            </a:r>
            <a:endParaRPr lang="en-US" sz="2500" dirty="0"/>
          </a:p>
        </p:txBody>
      </p:sp>
      <p:sp>
        <p:nvSpPr>
          <p:cNvPr id="116739" name="Content Placeholder 2"/>
          <p:cNvSpPr>
            <a:spLocks noGrp="1"/>
          </p:cNvSpPr>
          <p:nvPr>
            <p:ph idx="1"/>
          </p:nvPr>
        </p:nvSpPr>
        <p:spPr/>
        <p:txBody>
          <a:bodyPr/>
          <a:lstStyle/>
          <a:p>
            <a:r>
              <a:rPr lang="en-US" altLang="en-US" dirty="0" smtClean="0">
                <a:effectLst/>
                <a:latin typeface="Arial" panose="020B0604020202020204" pitchFamily="34" charset="0"/>
                <a:cs typeface="Arial" panose="020B0604020202020204" pitchFamily="34" charset="0"/>
              </a:rPr>
              <a:t>Thurman, D. J., &amp; Ryan, N. (2016). </a:t>
            </a:r>
            <a:r>
              <a:rPr lang="en-US" dirty="0">
                <a:effectLst/>
                <a:latin typeface="Arial" panose="020B0604020202020204" pitchFamily="34" charset="0"/>
                <a:cs typeface="Arial" panose="020B0604020202020204" pitchFamily="34" charset="0"/>
              </a:rPr>
              <a:t>The </a:t>
            </a:r>
            <a:r>
              <a:rPr lang="en-US" dirty="0" smtClean="0">
                <a:effectLst/>
                <a:latin typeface="Arial" panose="020B0604020202020204" pitchFamily="34" charset="0"/>
                <a:cs typeface="Arial" panose="020B0604020202020204" pitchFamily="34" charset="0"/>
              </a:rPr>
              <a:t>epidemiology </a:t>
            </a:r>
            <a:r>
              <a:rPr lang="en-US" dirty="0">
                <a:effectLst/>
                <a:latin typeface="Arial" panose="020B0604020202020204" pitchFamily="34" charset="0"/>
                <a:cs typeface="Arial" panose="020B0604020202020204" pitchFamily="34" charset="0"/>
              </a:rPr>
              <a:t>of </a:t>
            </a:r>
            <a:r>
              <a:rPr lang="en-US" dirty="0" smtClean="0">
                <a:effectLst/>
                <a:latin typeface="Arial" panose="020B0604020202020204" pitchFamily="34" charset="0"/>
                <a:cs typeface="Arial" panose="020B0604020202020204" pitchFamily="34" charset="0"/>
              </a:rPr>
              <a:t>traumatic brain </a:t>
            </a:r>
            <a:r>
              <a:rPr lang="en-US" dirty="0">
                <a:effectLst/>
                <a:latin typeface="Arial" panose="020B0604020202020204" pitchFamily="34" charset="0"/>
                <a:cs typeface="Arial" panose="020B0604020202020204" pitchFamily="34" charset="0"/>
              </a:rPr>
              <a:t>Injury in </a:t>
            </a:r>
            <a:r>
              <a:rPr lang="en-US" dirty="0" smtClean="0">
                <a:effectLst/>
                <a:latin typeface="Arial" panose="020B0604020202020204" pitchFamily="34" charset="0"/>
                <a:cs typeface="Arial" panose="020B0604020202020204" pitchFamily="34" charset="0"/>
              </a:rPr>
              <a:t>children </a:t>
            </a:r>
            <a:r>
              <a:rPr lang="en-US" dirty="0">
                <a:effectLst/>
                <a:latin typeface="Arial" panose="020B0604020202020204" pitchFamily="34" charset="0"/>
                <a:cs typeface="Arial" panose="020B0604020202020204" pitchFamily="34" charset="0"/>
              </a:rPr>
              <a:t>and </a:t>
            </a:r>
            <a:r>
              <a:rPr lang="en-US" dirty="0" smtClean="0">
                <a:effectLst/>
                <a:latin typeface="Arial" panose="020B0604020202020204" pitchFamily="34" charset="0"/>
                <a:cs typeface="Arial" panose="020B0604020202020204" pitchFamily="34" charset="0"/>
              </a:rPr>
              <a:t>youths</a:t>
            </a:r>
            <a:r>
              <a:rPr lang="en-US" dirty="0">
                <a:effectLst/>
                <a:latin typeface="Arial" panose="020B0604020202020204" pitchFamily="34" charset="0"/>
                <a:cs typeface="Arial" panose="020B0604020202020204" pitchFamily="34" charset="0"/>
              </a:rPr>
              <a:t>: A </a:t>
            </a:r>
            <a:r>
              <a:rPr lang="en-US" dirty="0" smtClean="0">
                <a:effectLst/>
                <a:latin typeface="Arial" panose="020B0604020202020204" pitchFamily="34" charset="0"/>
                <a:cs typeface="Arial" panose="020B0604020202020204" pitchFamily="34" charset="0"/>
              </a:rPr>
              <a:t>review </a:t>
            </a:r>
            <a:r>
              <a:rPr lang="en-US" dirty="0">
                <a:effectLst/>
                <a:latin typeface="Arial" panose="020B0604020202020204" pitchFamily="34" charset="0"/>
                <a:cs typeface="Arial" panose="020B0604020202020204" pitchFamily="34" charset="0"/>
              </a:rPr>
              <a:t>of </a:t>
            </a:r>
            <a:r>
              <a:rPr lang="en-US" dirty="0" smtClean="0">
                <a:effectLst/>
                <a:latin typeface="Arial" panose="020B0604020202020204" pitchFamily="34" charset="0"/>
                <a:cs typeface="Arial" panose="020B0604020202020204" pitchFamily="34" charset="0"/>
              </a:rPr>
              <a:t>research since 1990. </a:t>
            </a:r>
            <a:r>
              <a:rPr lang="en-US" i="1" dirty="0" smtClean="0">
                <a:effectLst/>
                <a:latin typeface="Arial" panose="020B0604020202020204" pitchFamily="34" charset="0"/>
                <a:cs typeface="Arial" panose="020B0604020202020204" pitchFamily="34" charset="0"/>
              </a:rPr>
              <a:t>Journal of Child Neurology, 31</a:t>
            </a:r>
            <a:r>
              <a:rPr lang="en-US" dirty="0" smtClean="0">
                <a:effectLst/>
                <a:latin typeface="Arial" panose="020B0604020202020204" pitchFamily="34" charset="0"/>
                <a:cs typeface="Arial" panose="020B0604020202020204" pitchFamily="34" charset="0"/>
              </a:rPr>
              <a:t>(1), 20-27. doi:10.1177/0883073814544363</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0913730"/>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TBI </a:t>
            </a:r>
            <a:r>
              <a:rPr lang="en-US" sz="2500" dirty="0" smtClean="0"/>
              <a:t>[5]</a:t>
            </a:r>
            <a:endParaRPr lang="en-US" sz="2500" dirty="0"/>
          </a:p>
        </p:txBody>
      </p:sp>
      <p:sp>
        <p:nvSpPr>
          <p:cNvPr id="116739" name="Content Placeholder 2"/>
          <p:cNvSpPr>
            <a:spLocks noGrp="1"/>
          </p:cNvSpPr>
          <p:nvPr>
            <p:ph idx="1"/>
          </p:nvPr>
        </p:nvSpPr>
        <p:spPr/>
        <p:txBody>
          <a:bodyPr/>
          <a:lstStyle/>
          <a:p>
            <a:r>
              <a:rPr lang="en-US" altLang="en-US" dirty="0" smtClean="0">
                <a:effectLst/>
                <a:latin typeface="Arial" charset="0"/>
                <a:cs typeface="Arial" charset="0"/>
              </a:rPr>
              <a:t>In the U.S., approximately 75% of TBIs are mild</a:t>
            </a:r>
          </a:p>
          <a:p>
            <a:r>
              <a:rPr lang="en-US" altLang="en-US" dirty="0" smtClean="0">
                <a:effectLst/>
                <a:latin typeface="Arial" charset="0"/>
                <a:cs typeface="Arial" charset="0"/>
              </a:rPr>
              <a:t>Still, TBI accounts for 30.5% of all injury-related deaths among children</a:t>
            </a:r>
          </a:p>
        </p:txBody>
      </p:sp>
    </p:spTree>
    <p:extLst>
      <p:ext uri="{BB962C8B-B14F-4D97-AF65-F5344CB8AC3E}">
        <p14:creationId xmlns:p14="http://schemas.microsoft.com/office/powerpoint/2010/main" val="1500569276"/>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rPr>
              <a:t>Observable Effects of </a:t>
            </a:r>
            <a:r>
              <a:rPr lang="en-US" dirty="0" smtClean="0">
                <a:effectLst/>
              </a:rPr>
              <a:t/>
            </a:r>
            <a:br>
              <a:rPr lang="en-US" dirty="0" smtClean="0">
                <a:effectLst/>
              </a:rPr>
            </a:br>
            <a:r>
              <a:rPr lang="en-US" dirty="0" smtClean="0">
                <a:effectLst/>
              </a:rPr>
              <a:t>TBI </a:t>
            </a:r>
            <a:r>
              <a:rPr lang="en-US" dirty="0">
                <a:effectLst/>
              </a:rPr>
              <a:t>in </a:t>
            </a:r>
            <a:r>
              <a:rPr lang="en-US" dirty="0" smtClean="0">
                <a:effectLst/>
              </a:rPr>
              <a:t>Children </a:t>
            </a:r>
            <a:r>
              <a:rPr lang="en-US" sz="2500" dirty="0" smtClean="0">
                <a:effectLst/>
              </a:rPr>
              <a:t>[1]</a:t>
            </a:r>
            <a:endParaRPr lang="en-US" sz="2500" dirty="0"/>
          </a:p>
        </p:txBody>
      </p:sp>
      <p:sp>
        <p:nvSpPr>
          <p:cNvPr id="3" name="Content Placeholder 2"/>
          <p:cNvSpPr>
            <a:spLocks noGrp="1"/>
          </p:cNvSpPr>
          <p:nvPr>
            <p:ph idx="1"/>
          </p:nvPr>
        </p:nvSpPr>
        <p:spPr/>
        <p:txBody>
          <a:bodyPr/>
          <a:lstStyle/>
          <a:p>
            <a:pPr>
              <a:defRPr/>
            </a:pPr>
            <a:r>
              <a:rPr lang="en-US" altLang="en-US" dirty="0" smtClean="0">
                <a:effectLst/>
                <a:latin typeface="Arial" charset="0"/>
                <a:cs typeface="Arial" charset="0"/>
              </a:rPr>
              <a:t>TBI may produce physical, cognitive, and behavioral symptoms</a:t>
            </a:r>
          </a:p>
          <a:p>
            <a:pPr>
              <a:defRPr/>
            </a:pPr>
            <a:r>
              <a:rPr lang="en-US" altLang="en-US" dirty="0" smtClean="0">
                <a:effectLst/>
                <a:latin typeface="Arial" charset="0"/>
                <a:cs typeface="Arial" charset="0"/>
              </a:rPr>
              <a:t>Contact health care provider if a child shows any of these symptoms after sustaining a head </a:t>
            </a:r>
            <a:r>
              <a:rPr lang="en-US" altLang="en-US" dirty="0">
                <a:effectLst/>
                <a:latin typeface="Arial" charset="0"/>
                <a:cs typeface="Arial" charset="0"/>
              </a:rPr>
              <a:t>injury </a:t>
            </a:r>
            <a:r>
              <a:rPr lang="en-US" altLang="en-US" dirty="0" smtClean="0">
                <a:effectLst/>
                <a:latin typeface="Arial" charset="0"/>
                <a:cs typeface="Arial" charset="0"/>
              </a:rPr>
              <a:t>because brain injury </a:t>
            </a:r>
            <a:r>
              <a:rPr lang="en-US" altLang="en-US" dirty="0">
                <a:effectLst/>
                <a:latin typeface="Arial" charset="0"/>
                <a:cs typeface="Arial" charset="0"/>
              </a:rPr>
              <a:t>can result in an intracranial hemorrhage, which is life-threatening</a:t>
            </a:r>
            <a:endParaRPr lang="en-US" altLang="en-US" dirty="0" smtClean="0">
              <a:effectLst/>
              <a:latin typeface="Arial" charset="0"/>
              <a:cs typeface="Arial" charset="0"/>
            </a:endParaRPr>
          </a:p>
          <a:p>
            <a:pPr lvl="1">
              <a:defRPr/>
            </a:pPr>
            <a:r>
              <a:rPr lang="en-US" altLang="en-US" sz="3200" dirty="0" smtClean="0">
                <a:effectLst/>
                <a:latin typeface="Arial" charset="0"/>
                <a:cs typeface="Arial" charset="0"/>
              </a:rPr>
              <a:t>Changes in play</a:t>
            </a:r>
          </a:p>
          <a:p>
            <a:pPr lvl="1">
              <a:defRPr/>
            </a:pPr>
            <a:r>
              <a:rPr lang="en-US" altLang="en-US" sz="3200" dirty="0" smtClean="0">
                <a:effectLst/>
                <a:latin typeface="Arial" charset="0"/>
                <a:cs typeface="Arial" charset="0"/>
              </a:rPr>
              <a:t>Changes in school performance </a:t>
            </a:r>
          </a:p>
          <a:p>
            <a:pPr lvl="1">
              <a:defRPr/>
            </a:pPr>
            <a:r>
              <a:rPr lang="en-US" altLang="en-US" sz="3200" dirty="0" smtClean="0">
                <a:effectLst/>
                <a:latin typeface="Arial" charset="0"/>
                <a:cs typeface="Arial" charset="0"/>
              </a:rPr>
              <a:t>Changes</a:t>
            </a:r>
            <a:r>
              <a:rPr lang="en-US" altLang="en-US" dirty="0" smtClean="0">
                <a:effectLst/>
                <a:latin typeface="Arial" charset="0"/>
                <a:cs typeface="Arial" charset="0"/>
              </a:rPr>
              <a:t> </a:t>
            </a:r>
            <a:r>
              <a:rPr lang="en-US" altLang="en-US" sz="3200" dirty="0" smtClean="0">
                <a:effectLst/>
                <a:latin typeface="Arial" charset="0"/>
                <a:cs typeface="Arial" charset="0"/>
              </a:rPr>
              <a:t>in sleep patterns</a:t>
            </a:r>
            <a:endParaRPr lang="en-US" altLang="en-US" sz="3200" dirty="0" smtClean="0">
              <a:latin typeface="Arial" charset="0"/>
              <a:cs typeface="Arial" charset="0"/>
            </a:endParaRPr>
          </a:p>
        </p:txBody>
      </p:sp>
    </p:spTree>
    <p:extLst>
      <p:ext uri="{BB962C8B-B14F-4D97-AF65-F5344CB8AC3E}">
        <p14:creationId xmlns:p14="http://schemas.microsoft.com/office/powerpoint/2010/main" val="4090204062"/>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rPr>
              <a:t>Observable Effects of </a:t>
            </a:r>
            <a:r>
              <a:rPr lang="en-US" dirty="0" smtClean="0">
                <a:effectLst/>
              </a:rPr>
              <a:t/>
            </a:r>
            <a:br>
              <a:rPr lang="en-US" dirty="0" smtClean="0">
                <a:effectLst/>
              </a:rPr>
            </a:br>
            <a:r>
              <a:rPr lang="en-US" dirty="0" smtClean="0">
                <a:effectLst/>
              </a:rPr>
              <a:t>TBI </a:t>
            </a:r>
            <a:r>
              <a:rPr lang="en-US" dirty="0">
                <a:effectLst/>
              </a:rPr>
              <a:t>in </a:t>
            </a:r>
            <a:r>
              <a:rPr lang="en-US" dirty="0" smtClean="0">
                <a:effectLst/>
              </a:rPr>
              <a:t>Children </a:t>
            </a:r>
            <a:r>
              <a:rPr lang="en-US" sz="2500" dirty="0" smtClean="0">
                <a:effectLst/>
              </a:rPr>
              <a:t>[2]</a:t>
            </a:r>
            <a:endParaRPr lang="en-US" sz="2500" dirty="0"/>
          </a:p>
        </p:txBody>
      </p:sp>
      <p:sp>
        <p:nvSpPr>
          <p:cNvPr id="121859" name="Content Placeholder 2"/>
          <p:cNvSpPr>
            <a:spLocks noGrp="1"/>
          </p:cNvSpPr>
          <p:nvPr>
            <p:ph idx="1"/>
          </p:nvPr>
        </p:nvSpPr>
        <p:spPr/>
        <p:txBody>
          <a:bodyPr/>
          <a:lstStyle/>
          <a:p>
            <a:r>
              <a:rPr lang="en-US" altLang="en-US" smtClean="0">
                <a:effectLst/>
                <a:latin typeface="Arial" charset="0"/>
                <a:cs typeface="Arial" charset="0"/>
              </a:rPr>
              <a:t>Contact health care provider if any of these symptoms show after a child sustains a head injury (</a:t>
            </a:r>
            <a:r>
              <a:rPr lang="en-US" altLang="en-US" i="1" smtClean="0">
                <a:effectLst/>
                <a:latin typeface="Arial" charset="0"/>
                <a:cs typeface="Arial" charset="0"/>
              </a:rPr>
              <a:t>Cont.</a:t>
            </a:r>
            <a:r>
              <a:rPr lang="en-US" altLang="en-US" smtClean="0">
                <a:effectLst/>
                <a:latin typeface="Arial" charset="0"/>
                <a:cs typeface="Arial" charset="0"/>
              </a:rPr>
              <a:t>)</a:t>
            </a:r>
          </a:p>
          <a:p>
            <a:pPr lvl="1"/>
            <a:r>
              <a:rPr lang="en-US" altLang="en-US" sz="3200" smtClean="0">
                <a:effectLst/>
                <a:latin typeface="Arial" charset="0"/>
                <a:cs typeface="Arial" charset="0"/>
              </a:rPr>
              <a:t>Convulsions or seizures</a:t>
            </a:r>
          </a:p>
          <a:p>
            <a:pPr lvl="1"/>
            <a:r>
              <a:rPr lang="en-US" altLang="en-US" sz="3200" smtClean="0">
                <a:effectLst/>
                <a:latin typeface="Arial" charset="0"/>
                <a:cs typeface="Arial" charset="0"/>
              </a:rPr>
              <a:t>Persistent headaches </a:t>
            </a:r>
          </a:p>
          <a:p>
            <a:pPr lvl="1"/>
            <a:r>
              <a:rPr lang="en-US" altLang="en-US" sz="3200" smtClean="0">
                <a:effectLst/>
                <a:latin typeface="Arial" charset="0"/>
                <a:cs typeface="Arial" charset="0"/>
              </a:rPr>
              <a:t>Inability to recognize people or places</a:t>
            </a:r>
          </a:p>
          <a:p>
            <a:pPr lvl="1"/>
            <a:r>
              <a:rPr lang="en-US" altLang="en-US" sz="3200" smtClean="0">
                <a:effectLst/>
                <a:latin typeface="Arial" charset="0"/>
                <a:cs typeface="Arial" charset="0"/>
              </a:rPr>
              <a:t>Irritability, crankiness, or crying more than usual</a:t>
            </a:r>
          </a:p>
        </p:txBody>
      </p:sp>
    </p:spTree>
    <p:extLst>
      <p:ext uri="{BB962C8B-B14F-4D97-AF65-F5344CB8AC3E}">
        <p14:creationId xmlns:p14="http://schemas.microsoft.com/office/powerpoint/2010/main" val="2351463939"/>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Observable Effects of </a:t>
            </a:r>
            <a:br>
              <a:rPr lang="en-US" dirty="0" smtClean="0">
                <a:effectLst/>
              </a:rPr>
            </a:br>
            <a:r>
              <a:rPr lang="en-US" dirty="0" smtClean="0">
                <a:effectLst/>
              </a:rPr>
              <a:t>TBI in Children </a:t>
            </a:r>
            <a:r>
              <a:rPr lang="en-US" sz="2500" dirty="0" smtClean="0">
                <a:effectLst/>
              </a:rPr>
              <a:t>[3]</a:t>
            </a:r>
            <a:endParaRPr lang="en-US" dirty="0"/>
          </a:p>
        </p:txBody>
      </p:sp>
      <p:sp>
        <p:nvSpPr>
          <p:cNvPr id="3" name="Content Placeholder 2"/>
          <p:cNvSpPr>
            <a:spLocks noGrp="1"/>
          </p:cNvSpPr>
          <p:nvPr>
            <p:ph idx="1"/>
          </p:nvPr>
        </p:nvSpPr>
        <p:spPr>
          <a:xfrm>
            <a:off x="457200" y="1524000"/>
            <a:ext cx="8229600" cy="4525963"/>
          </a:xfrm>
        </p:spPr>
        <p:txBody>
          <a:bodyPr/>
          <a:lstStyle/>
          <a:p>
            <a:pPr>
              <a:defRPr/>
            </a:pPr>
            <a:r>
              <a:rPr lang="en-US" altLang="en-US" dirty="0" smtClean="0">
                <a:effectLst/>
                <a:latin typeface="Arial" charset="0"/>
                <a:cs typeface="Arial" charset="0"/>
              </a:rPr>
              <a:t>Contact health care provider if any of these symptoms show after a child sustains a head injury (</a:t>
            </a:r>
            <a:r>
              <a:rPr lang="en-US" altLang="en-US" i="1" dirty="0" smtClean="0">
                <a:effectLst/>
                <a:latin typeface="Arial" charset="0"/>
                <a:cs typeface="Arial" charset="0"/>
              </a:rPr>
              <a:t>Cont.</a:t>
            </a:r>
            <a:r>
              <a:rPr lang="en-US" altLang="en-US" dirty="0" smtClean="0">
                <a:effectLst/>
                <a:latin typeface="Arial" charset="0"/>
                <a:cs typeface="Arial" charset="0"/>
              </a:rPr>
              <a:t>)</a:t>
            </a:r>
          </a:p>
          <a:p>
            <a:pPr lvl="1">
              <a:defRPr/>
            </a:pPr>
            <a:r>
              <a:rPr lang="en-US" altLang="en-US" sz="3200" dirty="0" smtClean="0">
                <a:effectLst/>
                <a:latin typeface="Arial" charset="0"/>
                <a:cs typeface="Arial" charset="0"/>
              </a:rPr>
              <a:t>Lack of interest in favorite toys or activities</a:t>
            </a:r>
          </a:p>
          <a:p>
            <a:pPr lvl="1">
              <a:defRPr/>
            </a:pPr>
            <a:r>
              <a:rPr lang="en-US" altLang="en-US" sz="3200" dirty="0" smtClean="0">
                <a:effectLst/>
                <a:latin typeface="Arial" charset="0"/>
                <a:cs typeface="Arial" charset="0"/>
              </a:rPr>
              <a:t>Loss of balance or unsteady walking</a:t>
            </a:r>
          </a:p>
          <a:p>
            <a:pPr lvl="1">
              <a:defRPr/>
            </a:pPr>
            <a:r>
              <a:rPr lang="en-US" altLang="en-US" sz="3200" dirty="0" smtClean="0">
                <a:effectLst/>
                <a:latin typeface="Arial" charset="0"/>
                <a:cs typeface="Arial" charset="0"/>
              </a:rPr>
              <a:t>Loss of consciousness</a:t>
            </a:r>
          </a:p>
          <a:p>
            <a:pPr lvl="1">
              <a:defRPr/>
            </a:pPr>
            <a:r>
              <a:rPr lang="en-US" altLang="en-US" sz="3200" dirty="0" smtClean="0">
                <a:effectLst/>
                <a:latin typeface="Arial" charset="0"/>
                <a:cs typeface="Arial" charset="0"/>
              </a:rPr>
              <a:t>Loss of newly acquired skills </a:t>
            </a:r>
            <a:endParaRPr lang="en-US" altLang="en-US" sz="3200" dirty="0" smtClean="0">
              <a:latin typeface="Arial" charset="0"/>
              <a:cs typeface="Arial" charset="0"/>
            </a:endParaRPr>
          </a:p>
        </p:txBody>
      </p:sp>
    </p:spTree>
    <p:extLst>
      <p:ext uri="{BB962C8B-B14F-4D97-AF65-F5344CB8AC3E}">
        <p14:creationId xmlns:p14="http://schemas.microsoft.com/office/powerpoint/2010/main" val="762492293"/>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dirty="0" smtClean="0">
                <a:effectLst/>
              </a:rPr>
              <a:t>Observable Effects of </a:t>
            </a:r>
            <a:br>
              <a:rPr lang="en-US" dirty="0" smtClean="0">
                <a:effectLst/>
              </a:rPr>
            </a:br>
            <a:r>
              <a:rPr lang="en-US" dirty="0" smtClean="0">
                <a:effectLst/>
              </a:rPr>
              <a:t>TBI in Children </a:t>
            </a:r>
            <a:r>
              <a:rPr lang="en-US" sz="2500" dirty="0" smtClean="0">
                <a:effectLst/>
              </a:rPr>
              <a:t>[4]</a:t>
            </a:r>
            <a:endParaRPr lang="en-US" dirty="0"/>
          </a:p>
        </p:txBody>
      </p:sp>
      <p:sp>
        <p:nvSpPr>
          <p:cNvPr id="123907" name="Content Placeholder 2"/>
          <p:cNvSpPr>
            <a:spLocks noGrp="1"/>
          </p:cNvSpPr>
          <p:nvPr>
            <p:ph idx="1"/>
          </p:nvPr>
        </p:nvSpPr>
        <p:spPr>
          <a:xfrm>
            <a:off x="457200" y="1371600"/>
            <a:ext cx="8229600" cy="4525963"/>
          </a:xfrm>
        </p:spPr>
        <p:txBody>
          <a:bodyPr/>
          <a:lstStyle/>
          <a:p>
            <a:r>
              <a:rPr lang="en-US" altLang="en-US" dirty="0" smtClean="0">
                <a:effectLst/>
                <a:latin typeface="Arial" charset="0"/>
                <a:cs typeface="Arial" charset="0"/>
              </a:rPr>
              <a:t>Contact health care provider if any of these symptoms show after a child sustains a head injury (</a:t>
            </a:r>
            <a:r>
              <a:rPr lang="en-US" altLang="en-US" i="1" dirty="0" smtClean="0">
                <a:effectLst/>
                <a:latin typeface="Arial" charset="0"/>
                <a:cs typeface="Arial" charset="0"/>
              </a:rPr>
              <a:t>Cont.</a:t>
            </a:r>
            <a:r>
              <a:rPr lang="en-US" altLang="en-US" dirty="0" smtClean="0">
                <a:effectLst/>
                <a:latin typeface="Arial" charset="0"/>
                <a:cs typeface="Arial" charset="0"/>
              </a:rPr>
              <a:t>)</a:t>
            </a:r>
          </a:p>
          <a:p>
            <a:pPr lvl="1"/>
            <a:r>
              <a:rPr lang="en-US" altLang="en-US" sz="3200" dirty="0" smtClean="0">
                <a:effectLst/>
                <a:latin typeface="Arial" charset="0"/>
                <a:cs typeface="Arial" charset="0"/>
              </a:rPr>
              <a:t>Poor attention</a:t>
            </a:r>
          </a:p>
          <a:p>
            <a:pPr lvl="1"/>
            <a:r>
              <a:rPr lang="en-US" altLang="en-US" sz="3200" dirty="0" smtClean="0">
                <a:effectLst/>
                <a:latin typeface="Arial" charset="0"/>
                <a:cs typeface="Arial" charset="0"/>
              </a:rPr>
              <a:t>Refusal to eat or nurse (for infants)	</a:t>
            </a:r>
          </a:p>
          <a:p>
            <a:pPr lvl="1"/>
            <a:r>
              <a:rPr lang="en-US" altLang="en-US" sz="3200" dirty="0" smtClean="0">
                <a:effectLst/>
                <a:latin typeface="Arial" charset="0"/>
                <a:cs typeface="Arial" charset="0"/>
              </a:rPr>
              <a:t>Slurred speech	</a:t>
            </a:r>
          </a:p>
          <a:p>
            <a:pPr lvl="1"/>
            <a:r>
              <a:rPr lang="en-US" altLang="en-US" sz="3200" dirty="0" smtClean="0">
                <a:effectLst/>
                <a:latin typeface="Arial" charset="0"/>
                <a:cs typeface="Arial" charset="0"/>
              </a:rPr>
              <a:t>Tiredness or listlessness </a:t>
            </a:r>
          </a:p>
          <a:p>
            <a:pPr lvl="1"/>
            <a:r>
              <a:rPr lang="en-US" altLang="en-US" sz="3200" dirty="0" smtClean="0">
                <a:effectLst/>
                <a:latin typeface="Arial" charset="0"/>
                <a:cs typeface="Arial" charset="0"/>
              </a:rPr>
              <a:t>Vomiting	</a:t>
            </a:r>
          </a:p>
          <a:p>
            <a:pPr lvl="1"/>
            <a:r>
              <a:rPr lang="en-US" altLang="en-US" sz="3200" dirty="0" smtClean="0">
                <a:effectLst/>
                <a:latin typeface="Arial" charset="0"/>
                <a:cs typeface="Arial" charset="0"/>
              </a:rPr>
              <a:t>Weakness, numbness, or decreased coordination</a:t>
            </a:r>
          </a:p>
        </p:txBody>
      </p:sp>
    </p:spTree>
    <p:extLst>
      <p:ext uri="{BB962C8B-B14F-4D97-AF65-F5344CB8AC3E}">
        <p14:creationId xmlns:p14="http://schemas.microsoft.com/office/powerpoint/2010/main" val="2450292759"/>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rPr>
              <a:t>Effects of </a:t>
            </a:r>
            <a:r>
              <a:rPr lang="en-US" dirty="0" smtClean="0">
                <a:effectLst/>
              </a:rPr>
              <a:t>TBI Are </a:t>
            </a:r>
            <a:r>
              <a:rPr lang="en-US" dirty="0">
                <a:effectLst/>
              </a:rPr>
              <a:t>Related </a:t>
            </a:r>
            <a:r>
              <a:rPr lang="en-US" dirty="0" smtClean="0">
                <a:effectLst/>
              </a:rPr>
              <a:t/>
            </a:r>
            <a:br>
              <a:rPr lang="en-US" dirty="0" smtClean="0">
                <a:effectLst/>
              </a:rPr>
            </a:br>
            <a:r>
              <a:rPr lang="en-US" dirty="0" smtClean="0">
                <a:effectLst/>
              </a:rPr>
              <a:t>to </a:t>
            </a:r>
            <a:r>
              <a:rPr lang="en-US" dirty="0">
                <a:effectLst/>
              </a:rPr>
              <a:t>Several </a:t>
            </a:r>
            <a:r>
              <a:rPr lang="en-US" dirty="0" smtClean="0">
                <a:effectLst/>
              </a:rPr>
              <a:t>Factors</a:t>
            </a:r>
            <a:endParaRPr lang="en-US" sz="2500" dirty="0"/>
          </a:p>
        </p:txBody>
      </p:sp>
      <p:sp>
        <p:nvSpPr>
          <p:cNvPr id="124931" name="Content Placeholder 2"/>
          <p:cNvSpPr>
            <a:spLocks noGrp="1"/>
          </p:cNvSpPr>
          <p:nvPr>
            <p:ph idx="1"/>
          </p:nvPr>
        </p:nvSpPr>
        <p:spPr/>
        <p:txBody>
          <a:bodyPr/>
          <a:lstStyle/>
          <a:p>
            <a:r>
              <a:rPr lang="en-US" altLang="en-US" smtClean="0">
                <a:effectLst/>
                <a:latin typeface="Arial" charset="0"/>
                <a:cs typeface="Arial" charset="0"/>
              </a:rPr>
              <a:t>Location, extent, and type of brain injury</a:t>
            </a:r>
          </a:p>
          <a:p>
            <a:r>
              <a:rPr lang="en-US" altLang="en-US" smtClean="0">
                <a:effectLst/>
                <a:latin typeface="Arial" charset="0"/>
                <a:cs typeface="Arial" charset="0"/>
              </a:rPr>
              <a:t>Child’s age</a:t>
            </a:r>
          </a:p>
          <a:p>
            <a:r>
              <a:rPr lang="en-US" altLang="en-US" smtClean="0">
                <a:effectLst/>
                <a:latin typeface="Arial" charset="0"/>
                <a:cs typeface="Arial" charset="0"/>
              </a:rPr>
              <a:t>Child’s preinjury status</a:t>
            </a:r>
          </a:p>
          <a:p>
            <a:pPr lvl="1"/>
            <a:r>
              <a:rPr lang="en-US" altLang="en-US" sz="3200" smtClean="0">
                <a:effectLst/>
                <a:latin typeface="Arial" charset="0"/>
                <a:cs typeface="Arial" charset="0"/>
              </a:rPr>
              <a:t>Temperament</a:t>
            </a:r>
          </a:p>
          <a:p>
            <a:pPr lvl="1"/>
            <a:r>
              <a:rPr lang="en-US" altLang="en-US" sz="3200" smtClean="0">
                <a:effectLst/>
                <a:latin typeface="Arial" charset="0"/>
                <a:cs typeface="Arial" charset="0"/>
              </a:rPr>
              <a:t>Personality</a:t>
            </a:r>
          </a:p>
          <a:p>
            <a:pPr lvl="1"/>
            <a:r>
              <a:rPr lang="en-US" altLang="en-US" sz="3200" smtClean="0">
                <a:effectLst/>
                <a:latin typeface="Arial" charset="0"/>
                <a:cs typeface="Arial" charset="0"/>
              </a:rPr>
              <a:t>Cognitive and psychosocial functioning</a:t>
            </a:r>
          </a:p>
          <a:p>
            <a:r>
              <a:rPr lang="en-US" altLang="en-US" smtClean="0">
                <a:effectLst/>
                <a:latin typeface="Arial" charset="0"/>
                <a:cs typeface="Arial" charset="0"/>
              </a:rPr>
              <a:t>Type, promptness, and quality of treatment</a:t>
            </a:r>
          </a:p>
        </p:txBody>
      </p:sp>
    </p:spTree>
    <p:extLst>
      <p:ext uri="{BB962C8B-B14F-4D97-AF65-F5344CB8AC3E}">
        <p14:creationId xmlns:p14="http://schemas.microsoft.com/office/powerpoint/2010/main" val="1710380227"/>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rPr>
              <a:t>School </a:t>
            </a:r>
            <a:r>
              <a:rPr lang="en-US" dirty="0" smtClean="0">
                <a:effectLst/>
              </a:rPr>
              <a:t>Problems </a:t>
            </a:r>
            <a:r>
              <a:rPr lang="en-US" dirty="0">
                <a:effectLst/>
              </a:rPr>
              <a:t>in </a:t>
            </a:r>
            <a:r>
              <a:rPr lang="en-US" dirty="0" smtClean="0">
                <a:effectLst/>
              </a:rPr>
              <a:t>Children After Concussions </a:t>
            </a:r>
            <a:r>
              <a:rPr lang="en-US" sz="2500" dirty="0" smtClean="0">
                <a:effectLst/>
              </a:rPr>
              <a:t>[1]</a:t>
            </a:r>
            <a:endParaRPr lang="en-US" sz="2500"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dirty="0" smtClean="0">
                <a:effectLst/>
                <a:latin typeface="Arial" panose="020B0604020202020204" pitchFamily="34" charset="0"/>
                <a:cs typeface="Arial" panose="020B0604020202020204" pitchFamily="34" charset="0"/>
              </a:rPr>
              <a:t>Study</a:t>
            </a:r>
          </a:p>
          <a:p>
            <a:pPr marL="0" indent="0">
              <a:buFont typeface="Wingdings" pitchFamily="2" charset="2"/>
              <a:buNone/>
              <a:defRPr/>
            </a:pPr>
            <a:r>
              <a:rPr lang="en-US" i="1" dirty="0" smtClean="0">
                <a:effectLst/>
                <a:latin typeface="Arial" panose="020B0604020202020204" pitchFamily="34" charset="0"/>
                <a:cs typeface="Arial" panose="020B0604020202020204" pitchFamily="34" charset="0"/>
              </a:rPr>
              <a:t>Sample</a:t>
            </a:r>
            <a:endParaRPr lang="en-US" i="1" dirty="0">
              <a:effectLst/>
              <a:latin typeface="Arial" panose="020B0604020202020204" pitchFamily="34" charset="0"/>
              <a:cs typeface="Arial" panose="020B0604020202020204" pitchFamily="34" charset="0"/>
            </a:endParaRPr>
          </a:p>
          <a:p>
            <a:pPr>
              <a:defRPr/>
            </a:pPr>
            <a:r>
              <a:rPr lang="en-US" i="1" dirty="0">
                <a:effectLst/>
                <a:latin typeface="Arial" panose="020B0604020202020204" pitchFamily="34" charset="0"/>
                <a:cs typeface="Arial" panose="020B0604020202020204" pitchFamily="34" charset="0"/>
              </a:rPr>
              <a:t>N </a:t>
            </a:r>
            <a:r>
              <a:rPr lang="en-US" dirty="0">
                <a:effectLst/>
                <a:latin typeface="Arial" panose="020B0604020202020204" pitchFamily="34" charset="0"/>
                <a:cs typeface="Arial" panose="020B0604020202020204" pitchFamily="34" charset="0"/>
              </a:rPr>
              <a:t>= 349 </a:t>
            </a:r>
            <a:r>
              <a:rPr lang="en-US" dirty="0" smtClean="0">
                <a:effectLst/>
                <a:latin typeface="Arial" panose="020B0604020202020204" pitchFamily="34" charset="0"/>
                <a:cs typeface="Arial" panose="020B0604020202020204" pitchFamily="34" charset="0"/>
              </a:rPr>
              <a:t>students and parents sampled four weeks post-injury</a:t>
            </a:r>
            <a:endParaRPr lang="en-US" dirty="0">
              <a:effectLst/>
              <a:latin typeface="Arial" panose="020B0604020202020204" pitchFamily="34" charset="0"/>
              <a:cs typeface="Arial" panose="020B0604020202020204" pitchFamily="34" charset="0"/>
            </a:endParaRPr>
          </a:p>
          <a:p>
            <a:pPr>
              <a:defRPr/>
            </a:pPr>
            <a:r>
              <a:rPr lang="en-US" dirty="0">
                <a:effectLst/>
                <a:latin typeface="Arial" panose="020B0604020202020204" pitchFamily="34" charset="0"/>
                <a:cs typeface="Arial" panose="020B0604020202020204" pitchFamily="34" charset="0"/>
              </a:rPr>
              <a:t>Ages 5 to </a:t>
            </a:r>
            <a:r>
              <a:rPr lang="en-US" dirty="0" smtClean="0">
                <a:effectLst/>
                <a:latin typeface="Arial" panose="020B0604020202020204" pitchFamily="34" charset="0"/>
                <a:cs typeface="Arial" panose="020B0604020202020204" pitchFamily="34" charset="0"/>
              </a:rPr>
              <a:t>18 years</a:t>
            </a:r>
            <a:endParaRPr lang="en-US" dirty="0">
              <a:effectLst/>
              <a:latin typeface="Arial" panose="020B0604020202020204" pitchFamily="34" charset="0"/>
              <a:cs typeface="Arial" panose="020B0604020202020204" pitchFamily="34" charset="0"/>
            </a:endParaRPr>
          </a:p>
          <a:p>
            <a:pPr>
              <a:defRPr/>
            </a:pPr>
            <a:r>
              <a:rPr lang="en-US" dirty="0">
                <a:effectLst/>
                <a:latin typeface="Arial" panose="020B0604020202020204" pitchFamily="34" charset="0"/>
                <a:cs typeface="Arial" panose="020B0604020202020204" pitchFamily="34" charset="0"/>
              </a:rPr>
              <a:t>Sample </a:t>
            </a:r>
            <a:r>
              <a:rPr lang="en-US" dirty="0" smtClean="0">
                <a:effectLst/>
                <a:latin typeface="Arial" panose="020B0604020202020204" pitchFamily="34" charset="0"/>
                <a:cs typeface="Arial" panose="020B0604020202020204" pitchFamily="34" charset="0"/>
              </a:rPr>
              <a:t>divided into two groups: </a:t>
            </a:r>
            <a:endParaRPr lang="en-US" dirty="0">
              <a:effectLst/>
              <a:latin typeface="Arial" panose="020B0604020202020204" pitchFamily="34" charset="0"/>
              <a:cs typeface="Arial" panose="020B0604020202020204" pitchFamily="34" charset="0"/>
            </a:endParaRPr>
          </a:p>
          <a:p>
            <a:pPr lvl="1">
              <a:defRPr/>
            </a:pPr>
            <a:r>
              <a:rPr lang="en-US" sz="3200" dirty="0" smtClean="0">
                <a:effectLst/>
                <a:latin typeface="Arial" panose="020B0604020202020204" pitchFamily="34" charset="0"/>
                <a:cs typeface="Arial" panose="020B0604020202020204" pitchFamily="34" charset="0"/>
              </a:rPr>
              <a:t>Continuing </a:t>
            </a:r>
            <a:r>
              <a:rPr lang="en-US" sz="3200" dirty="0">
                <a:effectLst/>
                <a:latin typeface="Arial" panose="020B0604020202020204" pitchFamily="34" charset="0"/>
                <a:cs typeface="Arial" panose="020B0604020202020204" pitchFamily="34" charset="0"/>
              </a:rPr>
              <a:t>to experience problems following head injuries</a:t>
            </a:r>
          </a:p>
          <a:p>
            <a:pPr lvl="1">
              <a:defRPr/>
            </a:pPr>
            <a:r>
              <a:rPr lang="en-US" sz="3200" dirty="0" smtClean="0">
                <a:effectLst/>
                <a:latin typeface="Arial" panose="020B0604020202020204" pitchFamily="34" charset="0"/>
                <a:cs typeface="Arial" panose="020B0604020202020204" pitchFamily="34" charset="0"/>
              </a:rPr>
              <a:t>Fully recovered</a:t>
            </a: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46374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Storage </a:t>
            </a:r>
            <a:r>
              <a:rPr lang="en-US" sz="2500" dirty="0" smtClean="0"/>
              <a:t>(p. 49) </a:t>
            </a:r>
            <a:endParaRPr lang="en-US" sz="2500"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See the 14 questions on p. 49 that you need to consider before consigning information to a cloud storage site</a:t>
            </a:r>
          </a:p>
          <a:p>
            <a:r>
              <a:rPr lang="en-US" dirty="0" smtClean="0">
                <a:latin typeface="Arial" panose="020B0604020202020204" pitchFamily="34" charset="0"/>
                <a:cs typeface="Arial" panose="020B0604020202020204" pitchFamily="34" charset="0"/>
              </a:rPr>
              <a:t>American Psychological Association’s Ethical Principles of Psychologists and Code of Conduct has four standards </a:t>
            </a:r>
            <a:r>
              <a:rPr lang="en-US" dirty="0">
                <a:latin typeface="Arial" panose="020B0604020202020204" pitchFamily="34" charset="0"/>
                <a:cs typeface="Arial" panose="020B0604020202020204" pitchFamily="34" charset="0"/>
              </a:rPr>
              <a:t>(see pp. 49-50) related </a:t>
            </a:r>
            <a:r>
              <a:rPr lang="en-US" dirty="0" smtClean="0">
                <a:latin typeface="Arial" panose="020B0604020202020204" pitchFamily="34" charset="0"/>
                <a:cs typeface="Arial" panose="020B0604020202020204" pitchFamily="34" charset="0"/>
              </a:rPr>
              <a:t>to the use of computers in assessment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9805991"/>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School Problems in Children After Concussions </a:t>
            </a:r>
            <a:r>
              <a:rPr lang="en-US" sz="2500" dirty="0" smtClean="0">
                <a:effectLst/>
              </a:rPr>
              <a:t>[2]</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i="1" dirty="0">
                <a:effectLst/>
                <a:latin typeface="Arial" panose="020B0604020202020204" pitchFamily="34" charset="0"/>
                <a:cs typeface="Arial" panose="020B0604020202020204" pitchFamily="34" charset="0"/>
              </a:rPr>
              <a:t>Results</a:t>
            </a:r>
          </a:p>
          <a:p>
            <a:pPr>
              <a:defRPr/>
            </a:pPr>
            <a:r>
              <a:rPr lang="en-US" dirty="0">
                <a:effectLst/>
                <a:latin typeface="Arial" panose="020B0604020202020204" pitchFamily="34" charset="0"/>
                <a:cs typeface="Arial" panose="020B0604020202020204" pitchFamily="34" charset="0"/>
              </a:rPr>
              <a:t>Severity of </a:t>
            </a:r>
            <a:r>
              <a:rPr lang="en-US" dirty="0" smtClean="0">
                <a:effectLst/>
                <a:latin typeface="Arial" panose="020B0604020202020204" pitchFamily="34" charset="0"/>
                <a:cs typeface="Arial" panose="020B0604020202020204" pitchFamily="34" charset="0"/>
              </a:rPr>
              <a:t>concussion </a:t>
            </a:r>
            <a:r>
              <a:rPr lang="en-US" dirty="0">
                <a:effectLst/>
                <a:latin typeface="Arial" panose="020B0604020202020204" pitchFamily="34" charset="0"/>
                <a:cs typeface="Arial" panose="020B0604020202020204" pitchFamily="34" charset="0"/>
              </a:rPr>
              <a:t>symptoms directly related to </a:t>
            </a:r>
            <a:r>
              <a:rPr lang="en-US" dirty="0" smtClean="0">
                <a:effectLst/>
                <a:latin typeface="Arial" panose="020B0604020202020204" pitchFamily="34" charset="0"/>
                <a:cs typeface="Arial" panose="020B0604020202020204" pitchFamily="34" charset="0"/>
              </a:rPr>
              <a:t>degree </a:t>
            </a:r>
            <a:r>
              <a:rPr lang="en-US" dirty="0">
                <a:effectLst/>
                <a:latin typeface="Arial" panose="020B0604020202020204" pitchFamily="34" charset="0"/>
                <a:cs typeface="Arial" panose="020B0604020202020204" pitchFamily="34" charset="0"/>
              </a:rPr>
              <a:t>of academic problems among all grade levels</a:t>
            </a:r>
          </a:p>
          <a:p>
            <a:pPr>
              <a:defRPr/>
            </a:pPr>
            <a:r>
              <a:rPr lang="en-US" dirty="0">
                <a:effectLst/>
                <a:latin typeface="Arial" panose="020B0604020202020204" pitchFamily="34" charset="0"/>
                <a:cs typeface="Arial" panose="020B0604020202020204" pitchFamily="34" charset="0"/>
              </a:rPr>
              <a:t>88% not fully recovered still had problems with	</a:t>
            </a:r>
          </a:p>
          <a:p>
            <a:pPr lvl="1">
              <a:defRPr/>
            </a:pPr>
            <a:r>
              <a:rPr lang="en-US" sz="3200" dirty="0">
                <a:effectLst/>
                <a:latin typeface="Arial" panose="020B0604020202020204" pitchFamily="34" charset="0"/>
                <a:cs typeface="Arial" panose="020B0604020202020204" pitchFamily="34" charset="0"/>
              </a:rPr>
              <a:t>Concentration</a:t>
            </a:r>
          </a:p>
          <a:p>
            <a:pPr lvl="1">
              <a:defRPr/>
            </a:pPr>
            <a:r>
              <a:rPr lang="en-US" sz="3200" dirty="0">
                <a:effectLst/>
                <a:latin typeface="Arial" panose="020B0604020202020204" pitchFamily="34" charset="0"/>
                <a:cs typeface="Arial" panose="020B0604020202020204" pitchFamily="34" charset="0"/>
              </a:rPr>
              <a:t>Headaches</a:t>
            </a:r>
          </a:p>
          <a:p>
            <a:pPr lvl="1">
              <a:defRPr/>
            </a:pPr>
            <a:r>
              <a:rPr lang="en-US" sz="3200" dirty="0" smtClean="0">
                <a:effectLst/>
                <a:latin typeface="Arial" panose="020B0604020202020204" pitchFamily="34" charset="0"/>
                <a:cs typeface="Arial" panose="020B0604020202020204" pitchFamily="34" charset="0"/>
              </a:rPr>
              <a:t>Fatigue</a:t>
            </a: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0812201"/>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School Problems in Children After Concussions </a:t>
            </a:r>
            <a:r>
              <a:rPr lang="en-US" sz="2500" dirty="0" smtClean="0">
                <a:effectLst/>
              </a:rPr>
              <a:t>[3]</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i="1" dirty="0" smtClean="0">
                <a:effectLst/>
                <a:latin typeface="Arial" panose="020B0604020202020204" pitchFamily="34" charset="0"/>
                <a:cs typeface="Arial" panose="020B0604020202020204" pitchFamily="34" charset="0"/>
              </a:rPr>
              <a:t>Results </a:t>
            </a:r>
            <a:r>
              <a:rPr lang="en-US" dirty="0" smtClean="0">
                <a:effectLst/>
                <a:latin typeface="Arial" panose="020B0604020202020204" pitchFamily="34" charset="0"/>
                <a:cs typeface="Arial" panose="020B0604020202020204" pitchFamily="34" charset="0"/>
              </a:rPr>
              <a:t>(</a:t>
            </a:r>
            <a:r>
              <a:rPr lang="en-US" i="1" dirty="0"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a:t>
            </a:r>
            <a:endParaRPr lang="en-US" i="1"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77</a:t>
            </a:r>
            <a:r>
              <a:rPr lang="en-US" dirty="0">
                <a:effectLst/>
                <a:latin typeface="Arial" panose="020B0604020202020204" pitchFamily="34" charset="0"/>
                <a:cs typeface="Arial" panose="020B0604020202020204" pitchFamily="34" charset="0"/>
              </a:rPr>
              <a:t>% of those </a:t>
            </a:r>
            <a:r>
              <a:rPr lang="en-US" dirty="0" smtClean="0">
                <a:effectLst/>
                <a:latin typeface="Arial" panose="020B0604020202020204" pitchFamily="34" charset="0"/>
                <a:cs typeface="Arial" panose="020B0604020202020204" pitchFamily="34" charset="0"/>
              </a:rPr>
              <a:t>not fully recovered also had problems</a:t>
            </a:r>
            <a:endParaRPr lang="en-US" dirty="0">
              <a:effectLst/>
              <a:latin typeface="Arial" panose="020B0604020202020204" pitchFamily="34" charset="0"/>
              <a:cs typeface="Arial" panose="020B0604020202020204" pitchFamily="34" charset="0"/>
            </a:endParaRPr>
          </a:p>
          <a:p>
            <a:pPr lvl="1">
              <a:defRPr/>
            </a:pPr>
            <a:r>
              <a:rPr lang="en-US" sz="3200" dirty="0">
                <a:effectLst/>
                <a:latin typeface="Arial" panose="020B0604020202020204" pitchFamily="34" charset="0"/>
                <a:cs typeface="Arial" panose="020B0604020202020204" pitchFamily="34" charset="0"/>
              </a:rPr>
              <a:t>	</a:t>
            </a:r>
            <a:r>
              <a:rPr lang="en-US" sz="3200" dirty="0" smtClean="0">
                <a:effectLst/>
                <a:latin typeface="Arial" panose="020B0604020202020204" pitchFamily="34" charset="0"/>
                <a:cs typeface="Arial" panose="020B0604020202020204" pitchFamily="34" charset="0"/>
              </a:rPr>
              <a:t>Taking </a:t>
            </a:r>
            <a:r>
              <a:rPr lang="en-US" sz="3200" dirty="0">
                <a:effectLst/>
                <a:latin typeface="Arial" panose="020B0604020202020204" pitchFamily="34" charset="0"/>
                <a:cs typeface="Arial" panose="020B0604020202020204" pitchFamily="34" charset="0"/>
              </a:rPr>
              <a:t>notes</a:t>
            </a:r>
          </a:p>
          <a:p>
            <a:pPr lvl="1">
              <a:defRPr/>
            </a:pPr>
            <a:r>
              <a:rPr lang="en-US" sz="3200" dirty="0">
                <a:effectLst/>
                <a:latin typeface="Arial" panose="020B0604020202020204" pitchFamily="34" charset="0"/>
                <a:cs typeface="Arial" panose="020B0604020202020204" pitchFamily="34" charset="0"/>
              </a:rPr>
              <a:t>	</a:t>
            </a:r>
            <a:r>
              <a:rPr lang="en-US" sz="3200" dirty="0" smtClean="0">
                <a:effectLst/>
                <a:latin typeface="Arial" panose="020B0604020202020204" pitchFamily="34" charset="0"/>
                <a:cs typeface="Arial" panose="020B0604020202020204" pitchFamily="34" charset="0"/>
              </a:rPr>
              <a:t>Doing </a:t>
            </a:r>
            <a:r>
              <a:rPr lang="en-US" sz="3200" dirty="0">
                <a:effectLst/>
                <a:latin typeface="Arial" panose="020B0604020202020204" pitchFamily="34" charset="0"/>
                <a:cs typeface="Arial" panose="020B0604020202020204" pitchFamily="34" charset="0"/>
              </a:rPr>
              <a:t>homework (</a:t>
            </a:r>
            <a:r>
              <a:rPr lang="en-US" sz="3200" dirty="0" smtClean="0">
                <a:effectLst/>
                <a:latin typeface="Arial" panose="020B0604020202020204" pitchFamily="34" charset="0"/>
                <a:cs typeface="Arial" panose="020B0604020202020204" pitchFamily="34" charset="0"/>
              </a:rPr>
              <a:t>needing more time)</a:t>
            </a:r>
            <a:endParaRPr lang="en-US" sz="3200" dirty="0">
              <a:effectLst/>
              <a:latin typeface="Arial" panose="020B0604020202020204" pitchFamily="34" charset="0"/>
              <a:cs typeface="Arial" panose="020B0604020202020204" pitchFamily="34" charset="0"/>
            </a:endParaRPr>
          </a:p>
          <a:p>
            <a:pPr lvl="1">
              <a:defRPr/>
            </a:pPr>
            <a:r>
              <a:rPr lang="en-US" sz="3200" dirty="0">
                <a:effectLst/>
                <a:latin typeface="Arial" panose="020B0604020202020204" pitchFamily="34" charset="0"/>
                <a:cs typeface="Arial" panose="020B0604020202020204" pitchFamily="34" charset="0"/>
              </a:rPr>
              <a:t>	Studying for exams</a:t>
            </a:r>
          </a:p>
          <a:p>
            <a:pPr>
              <a:defRP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5364070"/>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School Problems in Children After Concussions </a:t>
            </a:r>
            <a:r>
              <a:rPr lang="en-US" sz="2500" dirty="0" smtClean="0">
                <a:effectLst/>
              </a:rPr>
              <a:t>[4]</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i="1" dirty="0">
                <a:effectLst/>
                <a:latin typeface="Arial" panose="020B0604020202020204" pitchFamily="34" charset="0"/>
                <a:cs typeface="Arial" panose="020B0604020202020204" pitchFamily="34" charset="0"/>
              </a:rPr>
              <a:t>Summary and Recommendations</a:t>
            </a:r>
          </a:p>
          <a:p>
            <a:pPr>
              <a:defRPr/>
            </a:pPr>
            <a:r>
              <a:rPr lang="en-US" dirty="0">
                <a:effectLst/>
                <a:latin typeface="Arial" panose="020B0604020202020204" pitchFamily="34" charset="0"/>
                <a:cs typeface="Arial" panose="020B0604020202020204" pitchFamily="34" charset="0"/>
              </a:rPr>
              <a:t>School professionals need to monitor </a:t>
            </a:r>
            <a:r>
              <a:rPr lang="en-US" dirty="0" smtClean="0">
                <a:effectLst/>
                <a:latin typeface="Arial" panose="020B0604020202020204" pitchFamily="34" charset="0"/>
                <a:cs typeface="Arial" panose="020B0604020202020204" pitchFamily="34" charset="0"/>
              </a:rPr>
              <a:t>children </a:t>
            </a:r>
            <a:r>
              <a:rPr lang="en-US" dirty="0">
                <a:effectLst/>
                <a:latin typeface="Arial" panose="020B0604020202020204" pitchFamily="34" charset="0"/>
                <a:cs typeface="Arial" panose="020B0604020202020204" pitchFamily="34" charset="0"/>
              </a:rPr>
              <a:t>with symptoms of concussion because </a:t>
            </a:r>
            <a:r>
              <a:rPr lang="en-US" dirty="0" smtClean="0">
                <a:effectLst/>
                <a:latin typeface="Arial" panose="020B0604020202020204" pitchFamily="34" charset="0"/>
                <a:cs typeface="Arial" panose="020B0604020202020204" pitchFamily="34" charset="0"/>
              </a:rPr>
              <a:t>their school work </a:t>
            </a:r>
            <a:r>
              <a:rPr lang="en-US" dirty="0">
                <a:effectLst/>
                <a:latin typeface="Arial" panose="020B0604020202020204" pitchFamily="34" charset="0"/>
                <a:cs typeface="Arial" panose="020B0604020202020204" pitchFamily="34" charset="0"/>
              </a:rPr>
              <a:t>is compromised</a:t>
            </a:r>
          </a:p>
          <a:p>
            <a:pPr>
              <a:defRPr/>
            </a:pPr>
            <a:r>
              <a:rPr lang="en-US" dirty="0">
                <a:effectLst/>
                <a:latin typeface="Arial" panose="020B0604020202020204" pitchFamily="34" charset="0"/>
                <a:cs typeface="Arial" panose="020B0604020202020204" pitchFamily="34" charset="0"/>
              </a:rPr>
              <a:t>School systems and medical professionals need </a:t>
            </a:r>
            <a:r>
              <a:rPr lang="en-US" dirty="0" smtClean="0">
                <a:effectLst/>
                <a:latin typeface="Arial" panose="020B0604020202020204" pitchFamily="34" charset="0"/>
                <a:cs typeface="Arial" panose="020B0604020202020204" pitchFamily="34" charset="0"/>
              </a:rPr>
              <a:t>to work together to</a:t>
            </a:r>
            <a:r>
              <a:rPr lang="en-US" b="1" dirty="0" smtClean="0">
                <a:effectLst/>
                <a:latin typeface="Arial" panose="020B0604020202020204" pitchFamily="34" charset="0"/>
                <a:cs typeface="Arial" panose="020B0604020202020204" pitchFamily="34" charset="0"/>
              </a:rPr>
              <a:t> </a:t>
            </a:r>
            <a:r>
              <a:rPr lang="en-US" dirty="0">
                <a:effectLst/>
                <a:latin typeface="Arial" panose="020B0604020202020204" pitchFamily="34" charset="0"/>
                <a:cs typeface="Arial" panose="020B0604020202020204" pitchFamily="34" charset="0"/>
              </a:rPr>
              <a:t>support students </a:t>
            </a:r>
            <a:r>
              <a:rPr lang="en-US" dirty="0" smtClean="0">
                <a:effectLst/>
                <a:latin typeface="Arial" panose="020B0604020202020204" pitchFamily="34" charset="0"/>
                <a:cs typeface="Arial" panose="020B0604020202020204" pitchFamily="34" charset="0"/>
              </a:rPr>
              <a:t>in </a:t>
            </a:r>
            <a:r>
              <a:rPr lang="en-US" dirty="0">
                <a:effectLst/>
                <a:latin typeface="Arial" panose="020B0604020202020204" pitchFamily="34" charset="0"/>
                <a:cs typeface="Arial" panose="020B0604020202020204" pitchFamily="34" charset="0"/>
              </a:rPr>
              <a:t>the recovery </a:t>
            </a:r>
            <a:r>
              <a:rPr lang="en-US" dirty="0" smtClean="0">
                <a:effectLst/>
                <a:latin typeface="Arial" panose="020B0604020202020204" pitchFamily="34" charset="0"/>
                <a:cs typeface="Arial" panose="020B0604020202020204" pitchFamily="34" charset="0"/>
              </a:rPr>
              <a:t>phase</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9375162"/>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School Problems in Children After Concussions </a:t>
            </a:r>
            <a:r>
              <a:rPr lang="en-US" sz="2500" dirty="0" smtClean="0">
                <a:effectLst/>
              </a:rPr>
              <a:t>[5]</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i="1" dirty="0">
                <a:effectLst/>
                <a:latin typeface="Arial" panose="020B0604020202020204" pitchFamily="34" charset="0"/>
                <a:cs typeface="Arial" panose="020B0604020202020204" pitchFamily="34" charset="0"/>
              </a:rPr>
              <a:t>Summary and </a:t>
            </a:r>
            <a:r>
              <a:rPr lang="en-US" i="1" dirty="0" smtClean="0">
                <a:effectLst/>
                <a:latin typeface="Arial" panose="020B0604020202020204" pitchFamily="34" charset="0"/>
                <a:cs typeface="Arial" panose="020B0604020202020204" pitchFamily="34" charset="0"/>
              </a:rPr>
              <a:t>Recommendations </a:t>
            </a:r>
            <a:r>
              <a:rPr lang="en-US" dirty="0" smtClean="0">
                <a:effectLst/>
                <a:latin typeface="Arial" panose="020B0604020202020204" pitchFamily="34" charset="0"/>
                <a:cs typeface="Arial" panose="020B0604020202020204" pitchFamily="34" charset="0"/>
              </a:rPr>
              <a:t>(</a:t>
            </a:r>
            <a:r>
              <a:rPr lang="en-US" i="1" dirty="0"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a:t>
            </a:r>
            <a:endParaRPr lang="en-US" i="1"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High school students have more learning problems than middle or elementary school children</a:t>
            </a:r>
          </a:p>
          <a:p>
            <a:pPr>
              <a:defRPr/>
            </a:pPr>
            <a:r>
              <a:rPr lang="en-US" dirty="0" smtClean="0">
                <a:effectLst/>
                <a:latin typeface="Arial" panose="020B0604020202020204" pitchFamily="34" charset="0"/>
                <a:cs typeface="Arial" panose="020B0604020202020204" pitchFamily="34" charset="0"/>
              </a:rPr>
              <a:t>Supports are particularly necessary for older students because they face greater academic demands than their younger peers</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6407346"/>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School Problems in Children After Concussions </a:t>
            </a:r>
            <a:r>
              <a:rPr lang="en-US" sz="2500" dirty="0" smtClean="0">
                <a:effectLst/>
              </a:rPr>
              <a:t>[6]</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i="1" dirty="0" smtClean="0">
                <a:latin typeface="Arial" panose="020B0604020202020204" pitchFamily="34" charset="0"/>
                <a:cs typeface="Arial" panose="020B0604020202020204" pitchFamily="34" charset="0"/>
              </a:rPr>
              <a:t>Source</a:t>
            </a:r>
          </a:p>
          <a:p>
            <a:pPr marL="0" indent="0">
              <a:buFont typeface="Wingdings" pitchFamily="2" charset="2"/>
              <a:buNone/>
              <a:defRPr/>
            </a:pPr>
            <a:r>
              <a:rPr lang="en-US" dirty="0">
                <a:effectLst/>
                <a:latin typeface="Arial" panose="020B0604020202020204" pitchFamily="34" charset="0"/>
                <a:cs typeface="Arial" panose="020B0604020202020204" pitchFamily="34" charset="0"/>
              </a:rPr>
              <a:t>Ransom, D. M., Vaughan, C. G., </a:t>
            </a:r>
            <a:r>
              <a:rPr lang="en-US" dirty="0" err="1">
                <a:effectLst/>
                <a:latin typeface="Arial" panose="020B0604020202020204" pitchFamily="34" charset="0"/>
                <a:cs typeface="Arial" panose="020B0604020202020204" pitchFamily="34" charset="0"/>
              </a:rPr>
              <a:t>Pratson</a:t>
            </a:r>
            <a:r>
              <a:rPr lang="en-US" dirty="0">
                <a:effectLst/>
                <a:latin typeface="Arial" panose="020B0604020202020204" pitchFamily="34" charset="0"/>
                <a:cs typeface="Arial" panose="020B0604020202020204" pitchFamily="34" charset="0"/>
              </a:rPr>
              <a:t>, L., </a:t>
            </a:r>
            <a:r>
              <a:rPr lang="en-US" dirty="0" err="1">
                <a:effectLst/>
                <a:latin typeface="Arial" panose="020B0604020202020204" pitchFamily="34" charset="0"/>
                <a:cs typeface="Arial" panose="020B0604020202020204" pitchFamily="34" charset="0"/>
              </a:rPr>
              <a:t>Sady</a:t>
            </a:r>
            <a:r>
              <a:rPr lang="en-US" dirty="0">
                <a:effectLst/>
                <a:latin typeface="Arial" panose="020B0604020202020204" pitchFamily="34" charset="0"/>
                <a:cs typeface="Arial" panose="020B0604020202020204" pitchFamily="34" charset="0"/>
              </a:rPr>
              <a:t>, M. D., McGill, C. A., &amp; </a:t>
            </a:r>
            <a:r>
              <a:rPr lang="en-US" dirty="0" err="1">
                <a:effectLst/>
                <a:latin typeface="Arial" panose="020B0604020202020204" pitchFamily="34" charset="0"/>
                <a:cs typeface="Arial" panose="020B0604020202020204" pitchFamily="34" charset="0"/>
              </a:rPr>
              <a:t>Gioia</a:t>
            </a:r>
            <a:r>
              <a:rPr lang="en-US" dirty="0">
                <a:effectLst/>
                <a:latin typeface="Arial" panose="020B0604020202020204" pitchFamily="34" charset="0"/>
                <a:cs typeface="Arial" panose="020B0604020202020204" pitchFamily="34" charset="0"/>
              </a:rPr>
              <a:t>, G. A. (2015). Academic effects of concussion in children and adolescents. </a:t>
            </a:r>
            <a:r>
              <a:rPr lang="en-US" i="1" dirty="0">
                <a:effectLst/>
                <a:latin typeface="Arial" panose="020B0604020202020204" pitchFamily="34" charset="0"/>
                <a:cs typeface="Arial" panose="020B0604020202020204" pitchFamily="34" charset="0"/>
              </a:rPr>
              <a:t>Pediatrics, 135</a:t>
            </a:r>
            <a:r>
              <a:rPr lang="en-US" dirty="0">
                <a:effectLst/>
                <a:latin typeface="Arial" panose="020B0604020202020204" pitchFamily="34" charset="0"/>
                <a:cs typeface="Arial" panose="020B0604020202020204" pitchFamily="34" charset="0"/>
              </a:rPr>
              <a:t>(6), 1043–1050. doi:10.1542/peds.2014-3434</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2968697"/>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effectLst/>
              </a:rPr>
              <a:t>Sports-Related </a:t>
            </a:r>
            <a:r>
              <a:rPr lang="en-US" dirty="0" smtClean="0">
                <a:effectLst/>
              </a:rPr>
              <a:t>Concussions </a:t>
            </a:r>
            <a:r>
              <a:rPr lang="en-US" sz="2500" dirty="0" smtClean="0">
                <a:effectLst/>
              </a:rPr>
              <a:t>[1]</a:t>
            </a:r>
            <a:endParaRPr lang="en-US" sz="2500" dirty="0"/>
          </a:p>
        </p:txBody>
      </p:sp>
      <p:sp>
        <p:nvSpPr>
          <p:cNvPr id="3" name="Content Placeholder 2"/>
          <p:cNvSpPr>
            <a:spLocks noGrp="1"/>
          </p:cNvSpPr>
          <p:nvPr>
            <p:ph idx="1"/>
          </p:nvPr>
        </p:nvSpPr>
        <p:spPr>
          <a:xfrm>
            <a:off x="457200" y="1600200"/>
            <a:ext cx="8458200" cy="4525963"/>
          </a:xfrm>
        </p:spPr>
        <p:txBody>
          <a:bodyPr/>
          <a:lstStyle/>
          <a:p>
            <a:pPr>
              <a:defRPr/>
            </a:pPr>
            <a:r>
              <a:rPr lang="en-US" dirty="0">
                <a:effectLst/>
                <a:latin typeface="Arial" panose="020B0604020202020204" pitchFamily="34" charset="0"/>
                <a:cs typeface="Arial" panose="020B0604020202020204" pitchFamily="34" charset="0"/>
              </a:rPr>
              <a:t>About 40 to 50 million children in </a:t>
            </a:r>
            <a:r>
              <a:rPr lang="en-US" dirty="0" smtClean="0">
                <a:effectLst/>
                <a:latin typeface="Arial" panose="020B0604020202020204" pitchFamily="34" charset="0"/>
                <a:cs typeface="Arial" panose="020B0604020202020204" pitchFamily="34" charset="0"/>
              </a:rPr>
              <a:t>U.S. </a:t>
            </a:r>
            <a:r>
              <a:rPr lang="en-US" dirty="0">
                <a:effectLst/>
                <a:latin typeface="Arial" panose="020B0604020202020204" pitchFamily="34" charset="0"/>
                <a:cs typeface="Arial" panose="020B0604020202020204" pitchFamily="34" charset="0"/>
              </a:rPr>
              <a:t>participate in organized </a:t>
            </a:r>
            <a:r>
              <a:rPr lang="en-US" dirty="0" smtClean="0">
                <a:effectLst/>
                <a:latin typeface="Arial" panose="020B0604020202020204" pitchFamily="34" charset="0"/>
                <a:cs typeface="Arial" panose="020B0604020202020204" pitchFamily="34" charset="0"/>
              </a:rPr>
              <a:t>sports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9396110"/>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effectLst/>
              </a:rPr>
              <a:t>Sports-Related </a:t>
            </a:r>
            <a:r>
              <a:rPr lang="en-US" dirty="0" smtClean="0">
                <a:effectLst/>
              </a:rPr>
              <a:t>Concussions </a:t>
            </a:r>
            <a:r>
              <a:rPr lang="en-US" sz="2500" dirty="0" smtClean="0">
                <a:effectLst/>
              </a:rPr>
              <a:t>[2]</a:t>
            </a:r>
            <a:endParaRPr lang="en-US" dirty="0"/>
          </a:p>
        </p:txBody>
      </p:sp>
      <p:sp>
        <p:nvSpPr>
          <p:cNvPr id="133123" name="Content Placeholder 2"/>
          <p:cNvSpPr>
            <a:spLocks noGrp="1"/>
          </p:cNvSpPr>
          <p:nvPr>
            <p:ph idx="1"/>
          </p:nvPr>
        </p:nvSpPr>
        <p:spPr/>
        <p:txBody>
          <a:bodyPr/>
          <a:lstStyle/>
          <a:p>
            <a:r>
              <a:rPr lang="en-US" altLang="en-US" dirty="0" smtClean="0">
                <a:effectLst/>
                <a:latin typeface="Arial" charset="0"/>
                <a:cs typeface="Arial" charset="0"/>
              </a:rPr>
              <a:t>Incidence of mild TBI in children who participate in sports is high—about 1,275,000 annually</a:t>
            </a:r>
          </a:p>
          <a:p>
            <a:pPr lvl="1"/>
            <a:r>
              <a:rPr lang="en-US" altLang="en-US" sz="3200" dirty="0" smtClean="0">
                <a:effectLst/>
                <a:latin typeface="Arial" charset="0"/>
                <a:cs typeface="Arial" charset="0"/>
              </a:rPr>
              <a:t>American Football (22.6%)</a:t>
            </a:r>
          </a:p>
          <a:p>
            <a:pPr lvl="1"/>
            <a:r>
              <a:rPr lang="en-US" altLang="en-US" sz="3200" dirty="0" smtClean="0">
                <a:effectLst/>
                <a:latin typeface="Arial" charset="0"/>
                <a:cs typeface="Arial" charset="0"/>
              </a:rPr>
              <a:t>Bicycling (11.6%)</a:t>
            </a:r>
          </a:p>
          <a:p>
            <a:pPr lvl="1"/>
            <a:r>
              <a:rPr lang="en-US" altLang="en-US" sz="3200" dirty="0" smtClean="0">
                <a:effectLst/>
                <a:latin typeface="Arial" charset="0"/>
                <a:cs typeface="Arial" charset="0"/>
              </a:rPr>
              <a:t>Basketball (9.2%)</a:t>
            </a:r>
          </a:p>
          <a:p>
            <a:pPr lvl="1"/>
            <a:r>
              <a:rPr lang="en-US" altLang="en-US" sz="3200" dirty="0" smtClean="0">
                <a:effectLst/>
                <a:latin typeface="Arial" charset="0"/>
                <a:cs typeface="Arial" charset="0"/>
              </a:rPr>
              <a:t>Soccer (7.7%)</a:t>
            </a:r>
          </a:p>
          <a:p>
            <a:pPr lvl="1"/>
            <a:r>
              <a:rPr lang="en-US" altLang="en-US" sz="3200" dirty="0" smtClean="0">
                <a:effectLst/>
                <a:latin typeface="Arial" charset="0"/>
                <a:cs typeface="Arial" charset="0"/>
              </a:rPr>
              <a:t>Snow skiing (6.4%)</a:t>
            </a:r>
          </a:p>
        </p:txBody>
      </p:sp>
    </p:spTree>
    <p:extLst>
      <p:ext uri="{BB962C8B-B14F-4D97-AF65-F5344CB8AC3E}">
        <p14:creationId xmlns:p14="http://schemas.microsoft.com/office/powerpoint/2010/main" val="53818043"/>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effectLst/>
              </a:rPr>
              <a:t>Sports-Related </a:t>
            </a:r>
            <a:r>
              <a:rPr lang="en-US" dirty="0" smtClean="0">
                <a:effectLst/>
              </a:rPr>
              <a:t>Concussions </a:t>
            </a:r>
            <a:r>
              <a:rPr lang="en-US" sz="2500" dirty="0" smtClean="0">
                <a:effectLst/>
              </a:rPr>
              <a:t>[3]</a:t>
            </a:r>
            <a:endParaRPr lang="en-US" dirty="0"/>
          </a:p>
        </p:txBody>
      </p:sp>
      <p:sp>
        <p:nvSpPr>
          <p:cNvPr id="134147" name="Content Placeholder 2"/>
          <p:cNvSpPr>
            <a:spLocks noGrp="1"/>
          </p:cNvSpPr>
          <p:nvPr>
            <p:ph idx="1"/>
          </p:nvPr>
        </p:nvSpPr>
        <p:spPr/>
        <p:txBody>
          <a:bodyPr/>
          <a:lstStyle/>
          <a:p>
            <a:r>
              <a:rPr lang="en-US" altLang="en-US" smtClean="0">
                <a:effectLst/>
                <a:latin typeface="Arial" charset="0"/>
                <a:cs typeface="Arial" charset="0"/>
              </a:rPr>
              <a:t>Rates of Concussion</a:t>
            </a:r>
          </a:p>
          <a:p>
            <a:pPr lvl="1"/>
            <a:r>
              <a:rPr lang="en-US" altLang="en-US" sz="3200" smtClean="0">
                <a:effectLst/>
                <a:latin typeface="Arial" charset="0"/>
                <a:cs typeface="Arial" charset="0"/>
              </a:rPr>
              <a:t>Highest in full-contact sports (e.g., football, boy’s lacrosse, ice hockey, rugby)</a:t>
            </a:r>
          </a:p>
          <a:p>
            <a:pPr lvl="1"/>
            <a:r>
              <a:rPr lang="en-US" altLang="en-US" sz="3200" smtClean="0">
                <a:effectLst/>
                <a:latin typeface="Arial" charset="0"/>
                <a:cs typeface="Arial" charset="0"/>
              </a:rPr>
              <a:t>Moderate in moderate-contact sports (e.g., basketball, soccer)</a:t>
            </a:r>
          </a:p>
          <a:p>
            <a:pPr lvl="1"/>
            <a:r>
              <a:rPr lang="en-US" altLang="en-US" sz="3200" smtClean="0">
                <a:effectLst/>
                <a:latin typeface="Arial" charset="0"/>
                <a:cs typeface="Arial" charset="0"/>
              </a:rPr>
              <a:t>Lowest in minimal contact sports (e.g., volleyball, baseball, softball) </a:t>
            </a:r>
          </a:p>
        </p:txBody>
      </p:sp>
    </p:spTree>
    <p:extLst>
      <p:ext uri="{BB962C8B-B14F-4D97-AF65-F5344CB8AC3E}">
        <p14:creationId xmlns:p14="http://schemas.microsoft.com/office/powerpoint/2010/main" val="3503292345"/>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effectLst/>
              </a:rPr>
              <a:t>Sports-Related </a:t>
            </a:r>
            <a:r>
              <a:rPr lang="en-US" dirty="0" smtClean="0">
                <a:effectLst/>
              </a:rPr>
              <a:t>Concussions </a:t>
            </a:r>
            <a:r>
              <a:rPr lang="en-US" sz="2500" dirty="0" smtClean="0">
                <a:effectLst/>
              </a:rPr>
              <a:t>[4]</a:t>
            </a:r>
            <a:endParaRPr lang="en-US" dirty="0"/>
          </a:p>
        </p:txBody>
      </p:sp>
      <p:sp>
        <p:nvSpPr>
          <p:cNvPr id="135171" name="Content Placeholder 2"/>
          <p:cNvSpPr>
            <a:spLocks noGrp="1"/>
          </p:cNvSpPr>
          <p:nvPr>
            <p:ph idx="1"/>
          </p:nvPr>
        </p:nvSpPr>
        <p:spPr/>
        <p:txBody>
          <a:bodyPr/>
          <a:lstStyle/>
          <a:p>
            <a:r>
              <a:rPr lang="en-US" altLang="en-US" smtClean="0">
                <a:effectLst/>
                <a:latin typeface="Arial" charset="0"/>
                <a:cs typeface="Arial" charset="0"/>
              </a:rPr>
              <a:t>Consider the cumulative effects of sports-related concussions </a:t>
            </a:r>
          </a:p>
          <a:p>
            <a:r>
              <a:rPr lang="en-US" altLang="en-US" smtClean="0">
                <a:effectLst/>
                <a:latin typeface="Arial" charset="0"/>
                <a:cs typeface="Arial" charset="0"/>
              </a:rPr>
              <a:t>Possibility of long-term permanent damage in the form of chronic traumatic encephalopathy</a:t>
            </a:r>
          </a:p>
        </p:txBody>
      </p:sp>
    </p:spTree>
    <p:extLst>
      <p:ext uri="{BB962C8B-B14F-4D97-AF65-F5344CB8AC3E}">
        <p14:creationId xmlns:p14="http://schemas.microsoft.com/office/powerpoint/2010/main" val="4178463387"/>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4000" dirty="0" smtClean="0">
                <a:effectLst/>
              </a:rPr>
              <a:t>Assessment of Sport-Related Concussions </a:t>
            </a:r>
            <a:r>
              <a:rPr lang="en-US" altLang="en-US" sz="2500" dirty="0" smtClean="0">
                <a:effectLst/>
              </a:rPr>
              <a:t>[1]</a:t>
            </a:r>
            <a:endParaRPr lang="en-US" altLang="en-US" sz="2500" dirty="0" smtClean="0"/>
          </a:p>
        </p:txBody>
      </p:sp>
      <p:sp>
        <p:nvSpPr>
          <p:cNvPr id="138243" name="Content Placeholder 2"/>
          <p:cNvSpPr>
            <a:spLocks noGrp="1"/>
          </p:cNvSpPr>
          <p:nvPr>
            <p:ph idx="1"/>
          </p:nvPr>
        </p:nvSpPr>
        <p:spPr>
          <a:xfrm>
            <a:off x="457200" y="1600200"/>
            <a:ext cx="8458200" cy="4525963"/>
          </a:xfrm>
        </p:spPr>
        <p:txBody>
          <a:bodyPr/>
          <a:lstStyle/>
          <a:p>
            <a:r>
              <a:rPr lang="en-US" altLang="en-US" dirty="0" smtClean="0">
                <a:effectLst/>
                <a:latin typeface="Arial" charset="0"/>
                <a:cs typeface="Arial" charset="0"/>
              </a:rPr>
              <a:t>Use Child SCAT5 SPORT CONCUSSION ASSESSMENT TOOL — 5TH EDITION (ages 5 to 12 years)</a:t>
            </a:r>
          </a:p>
          <a:p>
            <a:pPr lvl="1"/>
            <a:r>
              <a:rPr lang="en-US" altLang="en-US" sz="3200" dirty="0" smtClean="0">
                <a:effectLst/>
                <a:latin typeface="Arial" charset="0"/>
                <a:cs typeface="Arial" charset="0"/>
              </a:rPr>
              <a:t>Search in Google “SPORT CONCUSSION ASSESSMENT TOOL — 5TH EDITION (ages 5 to 12 years)”</a:t>
            </a:r>
          </a:p>
          <a:p>
            <a:pPr lvl="1"/>
            <a:r>
              <a:rPr lang="en-US" altLang="en-US" sz="3200" dirty="0" smtClean="0">
                <a:effectLst/>
                <a:latin typeface="Arial" charset="0"/>
                <a:cs typeface="Arial" charset="0"/>
              </a:rPr>
              <a:t>Then, click on </a:t>
            </a:r>
            <a:r>
              <a:rPr lang="en-US" altLang="en-US" sz="3200" dirty="0" smtClean="0">
                <a:effectLst/>
                <a:latin typeface="Arial" charset="0"/>
                <a:cs typeface="Arial" charset="0"/>
                <a:hlinkClick r:id="rId3"/>
              </a:rPr>
              <a:t>Sport concussion assessment tool for </a:t>
            </a:r>
            <a:r>
              <a:rPr lang="en-US" altLang="en-US" sz="3200" dirty="0" err="1" smtClean="0">
                <a:effectLst/>
                <a:latin typeface="Arial" charset="0"/>
                <a:cs typeface="Arial" charset="0"/>
                <a:hlinkClick r:id="rId3"/>
              </a:rPr>
              <a:t>childrens</a:t>
            </a:r>
            <a:r>
              <a:rPr lang="en-US" altLang="en-US" sz="3200" dirty="0" smtClean="0">
                <a:effectLst/>
                <a:latin typeface="Arial" charset="0"/>
                <a:cs typeface="Arial" charset="0"/>
                <a:hlinkClick r:id="rId3"/>
              </a:rPr>
              <a:t> ages 5 to 12 years</a:t>
            </a:r>
            <a:endParaRPr lang="en-US" altLang="en-US" sz="3200" dirty="0" smtClean="0">
              <a:effectLst/>
              <a:latin typeface="Arial" charset="0"/>
              <a:cs typeface="Arial" charset="0"/>
            </a:endParaRPr>
          </a:p>
          <a:p>
            <a:pPr lvl="1"/>
            <a:endParaRPr lang="en-US" altLang="en-US" sz="3200" dirty="0" smtClean="0">
              <a:effectLst/>
              <a:latin typeface="Arial" charset="0"/>
              <a:cs typeface="Arial" charset="0"/>
            </a:endParaRPr>
          </a:p>
        </p:txBody>
      </p:sp>
    </p:spTree>
    <p:extLst>
      <p:ext uri="{BB962C8B-B14F-4D97-AF65-F5344CB8AC3E}">
        <p14:creationId xmlns:p14="http://schemas.microsoft.com/office/powerpoint/2010/main" val="3994367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 3 </a:t>
            </a:r>
          </a:p>
        </p:txBody>
      </p:sp>
      <p:sp>
        <p:nvSpPr>
          <p:cNvPr id="158723" name="Rectangle 3"/>
          <p:cNvSpPr>
            <a:spLocks noGrp="1" noChangeArrowheads="1"/>
          </p:cNvSpPr>
          <p:nvPr>
            <p:ph idx="1"/>
          </p:nvPr>
        </p:nvSpPr>
        <p:spPr>
          <a:xfrm>
            <a:off x="533400" y="1447800"/>
            <a:ext cx="83058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APA code of ethics: pp. 62-64</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APA’s guidelines for working with people with disabilities: p. 67</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APA’s guidelines for psychological evaluation in child protection matters: p. 68</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APA’s guidelines for working with transgender and gender nonconforming people : pp. 68-69</a:t>
            </a: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a:defRPr/>
            </a:pPr>
            <a:r>
              <a:rPr lang="en-US" altLang="en-US" sz="4000" dirty="0" smtClean="0">
                <a:effectLst/>
              </a:rPr>
              <a:t>SCAT5 (5-12 </a:t>
            </a:r>
            <a:r>
              <a:rPr lang="en-US" altLang="en-US" sz="4000" dirty="0" err="1" smtClean="0">
                <a:effectLst/>
              </a:rPr>
              <a:t>yrs</a:t>
            </a:r>
            <a:r>
              <a:rPr lang="en-US" altLang="en-US" sz="4000" dirty="0" smtClean="0">
                <a:effectLst/>
              </a:rPr>
              <a:t>) </a:t>
            </a:r>
            <a:r>
              <a:rPr lang="en-US" altLang="en-US" sz="2500" dirty="0" smtClean="0">
                <a:effectLst/>
              </a:rPr>
              <a:t>[1]</a:t>
            </a:r>
            <a:endParaRPr lang="en-US" altLang="en-US" sz="2500" dirty="0" smtClean="0"/>
          </a:p>
        </p:txBody>
      </p:sp>
      <p:sp>
        <p:nvSpPr>
          <p:cNvPr id="138243" name="Content Placeholder 2"/>
          <p:cNvSpPr>
            <a:spLocks noGrp="1"/>
          </p:cNvSpPr>
          <p:nvPr>
            <p:ph idx="1"/>
          </p:nvPr>
        </p:nvSpPr>
        <p:spPr>
          <a:xfrm>
            <a:off x="457200" y="990600"/>
            <a:ext cx="8458200" cy="4525963"/>
          </a:xfrm>
        </p:spPr>
        <p:txBody>
          <a:bodyPr/>
          <a:lstStyle/>
          <a:p>
            <a:pPr marL="457200" lvl="1" indent="0" algn="ctr">
              <a:buNone/>
            </a:pPr>
            <a:r>
              <a:rPr lang="en-US" sz="3200" dirty="0" smtClean="0">
                <a:solidFill>
                  <a:srgbClr val="FFC000"/>
                </a:solidFill>
                <a:latin typeface="Arial" panose="020B0604020202020204" pitchFamily="34" charset="0"/>
                <a:cs typeface="Arial" panose="020B0604020202020204" pitchFamily="34" charset="0"/>
              </a:rPr>
              <a:t>Immediate or On-field Assessment</a:t>
            </a:r>
            <a:endParaRPr lang="en-US" altLang="en-US" sz="3200" dirty="0" smtClean="0">
              <a:solidFill>
                <a:srgbClr val="FFC000"/>
              </a:solidFill>
              <a:effectLst/>
              <a:latin typeface="Arial" panose="020B0604020202020204" pitchFamily="34" charset="0"/>
              <a:cs typeface="Arial" panose="020B0604020202020204" pitchFamily="34" charset="0"/>
            </a:endParaRPr>
          </a:p>
          <a:p>
            <a:r>
              <a:rPr lang="en-US" altLang="en-US" dirty="0" smtClean="0">
                <a:effectLst/>
                <a:latin typeface="Arial" panose="020B0604020202020204" pitchFamily="34" charset="0"/>
                <a:cs typeface="Arial" panose="020B0604020202020204" pitchFamily="34" charset="0"/>
              </a:rPr>
              <a:t>Step 1: Red Flags</a:t>
            </a:r>
          </a:p>
          <a:p>
            <a:pPr lvl="1"/>
            <a:r>
              <a:rPr lang="en-US" dirty="0">
                <a:latin typeface="Arial" panose="020B0604020202020204" pitchFamily="34" charset="0"/>
                <a:cs typeface="Arial" panose="020B0604020202020204" pitchFamily="34" charset="0"/>
              </a:rPr>
              <a:t>Neck pain or tenderness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Double </a:t>
            </a:r>
            <a:r>
              <a:rPr lang="en-US" dirty="0">
                <a:latin typeface="Arial" panose="020B0604020202020204" pitchFamily="34" charset="0"/>
                <a:cs typeface="Arial" panose="020B0604020202020204" pitchFamily="34" charset="0"/>
              </a:rPr>
              <a:t>vision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Weakness </a:t>
            </a:r>
            <a:r>
              <a:rPr lang="en-US" dirty="0">
                <a:latin typeface="Arial" panose="020B0604020202020204" pitchFamily="34" charset="0"/>
                <a:cs typeface="Arial" panose="020B0604020202020204" pitchFamily="34" charset="0"/>
              </a:rPr>
              <a:t>or tingling/ burning in arms or legs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Severe </a:t>
            </a:r>
            <a:r>
              <a:rPr lang="en-US" dirty="0">
                <a:latin typeface="Arial" panose="020B0604020202020204" pitchFamily="34" charset="0"/>
                <a:cs typeface="Arial" panose="020B0604020202020204" pitchFamily="34" charset="0"/>
              </a:rPr>
              <a:t>or increasing headache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Seizure </a:t>
            </a:r>
            <a:r>
              <a:rPr lang="en-US" dirty="0">
                <a:latin typeface="Arial" panose="020B0604020202020204" pitchFamily="34" charset="0"/>
                <a:cs typeface="Arial" panose="020B0604020202020204" pitchFamily="34" charset="0"/>
              </a:rPr>
              <a:t>or convulsion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Loss </a:t>
            </a:r>
            <a:r>
              <a:rPr lang="en-US" dirty="0">
                <a:latin typeface="Arial" panose="020B0604020202020204" pitchFamily="34" charset="0"/>
                <a:cs typeface="Arial" panose="020B0604020202020204" pitchFamily="34" charset="0"/>
              </a:rPr>
              <a:t>of consciousness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Deteriorating </a:t>
            </a:r>
            <a:r>
              <a:rPr lang="en-US" dirty="0">
                <a:latin typeface="Arial" panose="020B0604020202020204" pitchFamily="34" charset="0"/>
                <a:cs typeface="Arial" panose="020B0604020202020204" pitchFamily="34" charset="0"/>
              </a:rPr>
              <a:t>conscious state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Vomiting </a:t>
            </a:r>
          </a:p>
          <a:p>
            <a:pPr lvl="1"/>
            <a:r>
              <a:rPr lang="en-US" dirty="0" smtClean="0">
                <a:latin typeface="Arial" panose="020B0604020202020204" pitchFamily="34" charset="0"/>
                <a:cs typeface="Arial" panose="020B0604020202020204" pitchFamily="34" charset="0"/>
              </a:rPr>
              <a:t>Increasingly </a:t>
            </a:r>
            <a:r>
              <a:rPr lang="en-US" dirty="0">
                <a:latin typeface="Arial" panose="020B0604020202020204" pitchFamily="34" charset="0"/>
                <a:cs typeface="Arial" panose="020B0604020202020204" pitchFamily="34" charset="0"/>
              </a:rPr>
              <a:t>restless, agitated or </a:t>
            </a:r>
            <a:r>
              <a:rPr lang="en-US" dirty="0" smtClean="0">
                <a:latin typeface="Arial" panose="020B0604020202020204" pitchFamily="34" charset="0"/>
                <a:cs typeface="Arial" panose="020B0604020202020204" pitchFamily="34" charset="0"/>
              </a:rPr>
              <a:t>combative</a:t>
            </a:r>
            <a:endParaRPr lang="en-US" altLang="en-US"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709936"/>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4000" dirty="0">
                <a:effectLst/>
              </a:rPr>
              <a:t>SCAT5 (5-12 </a:t>
            </a:r>
            <a:r>
              <a:rPr lang="en-US" altLang="en-US" sz="4000" dirty="0" err="1">
                <a:effectLst/>
              </a:rPr>
              <a:t>yrs</a:t>
            </a:r>
            <a:r>
              <a:rPr lang="en-US" altLang="en-US" sz="4000" dirty="0">
                <a:effectLst/>
              </a:rPr>
              <a:t>) </a:t>
            </a:r>
            <a:r>
              <a:rPr lang="en-US" altLang="en-US" sz="2500" dirty="0" smtClean="0">
                <a:effectLst/>
              </a:rPr>
              <a:t>[2]</a:t>
            </a:r>
            <a:endParaRPr lang="en-US" altLang="en-US" sz="2500" dirty="0" smtClean="0"/>
          </a:p>
        </p:txBody>
      </p:sp>
      <p:sp>
        <p:nvSpPr>
          <p:cNvPr id="138243" name="Content Placeholder 2"/>
          <p:cNvSpPr>
            <a:spLocks noGrp="1"/>
          </p:cNvSpPr>
          <p:nvPr>
            <p:ph idx="1"/>
          </p:nvPr>
        </p:nvSpPr>
        <p:spPr>
          <a:xfrm>
            <a:off x="457200" y="1600200"/>
            <a:ext cx="8458200" cy="4525963"/>
          </a:xfrm>
        </p:spPr>
        <p:txBody>
          <a:bodyPr/>
          <a:lstStyle/>
          <a:p>
            <a:pPr marL="0" indent="0" algn="ctr">
              <a:buNone/>
            </a:pPr>
            <a:r>
              <a:rPr lang="en-US" dirty="0">
                <a:solidFill>
                  <a:srgbClr val="FFC000"/>
                </a:solidFill>
                <a:latin typeface="Arial" panose="020B0604020202020204" pitchFamily="34" charset="0"/>
                <a:cs typeface="Arial" panose="020B0604020202020204" pitchFamily="34" charset="0"/>
              </a:rPr>
              <a:t>Immediate or On-field Assessment </a:t>
            </a:r>
            <a:r>
              <a:rPr lang="en-US" dirty="0" smtClean="0">
                <a:solidFill>
                  <a:srgbClr val="FFC000"/>
                </a:solidFill>
                <a:latin typeface="Arial" panose="020B0604020202020204" pitchFamily="34" charset="0"/>
                <a:cs typeface="Arial" panose="020B0604020202020204" pitchFamily="34" charset="0"/>
              </a:rPr>
              <a:t>(</a:t>
            </a:r>
            <a:r>
              <a:rPr lang="en-US" i="1" dirty="0" smtClean="0">
                <a:solidFill>
                  <a:srgbClr val="FFC000"/>
                </a:solidFill>
                <a:latin typeface="Arial" panose="020B0604020202020204" pitchFamily="34" charset="0"/>
                <a:cs typeface="Arial" panose="020B0604020202020204" pitchFamily="34" charset="0"/>
              </a:rPr>
              <a:t>Cont.</a:t>
            </a:r>
            <a:r>
              <a:rPr lang="en-US" dirty="0" smtClean="0">
                <a:solidFill>
                  <a:srgbClr val="FFC000"/>
                </a:solidFill>
                <a:latin typeface="Arial" panose="020B0604020202020204" pitchFamily="34" charset="0"/>
                <a:cs typeface="Arial" panose="020B0604020202020204" pitchFamily="34" charset="0"/>
              </a:rPr>
              <a:t>)</a:t>
            </a:r>
          </a:p>
          <a:p>
            <a:r>
              <a:rPr lang="en-US" altLang="en-US" sz="3200" dirty="0" smtClean="0">
                <a:effectLst/>
                <a:latin typeface="Arial" panose="020B0604020202020204" pitchFamily="34" charset="0"/>
                <a:cs typeface="Arial" panose="020B0604020202020204" pitchFamily="34" charset="0"/>
              </a:rPr>
              <a:t>Step 2: Observable signs</a:t>
            </a:r>
          </a:p>
          <a:p>
            <a:pPr lvl="1"/>
            <a:r>
              <a:rPr lang="en-US" dirty="0">
                <a:latin typeface="Arial" panose="020B0604020202020204" pitchFamily="34" charset="0"/>
                <a:cs typeface="Arial" panose="020B0604020202020204" pitchFamily="34" charset="0"/>
              </a:rPr>
              <a:t>Lying motionless on the playing </a:t>
            </a:r>
            <a:r>
              <a:rPr lang="en-US" dirty="0" smtClean="0">
                <a:latin typeface="Arial" panose="020B0604020202020204" pitchFamily="34" charset="0"/>
                <a:cs typeface="Arial" panose="020B0604020202020204" pitchFamily="34" charset="0"/>
              </a:rPr>
              <a:t>surface</a:t>
            </a:r>
          </a:p>
          <a:p>
            <a:pPr lvl="1"/>
            <a:r>
              <a:rPr lang="en-US" dirty="0" smtClean="0">
                <a:latin typeface="Arial" panose="020B0604020202020204" pitchFamily="34" charset="0"/>
                <a:cs typeface="Arial" panose="020B0604020202020204" pitchFamily="34" charset="0"/>
              </a:rPr>
              <a:t>Balance/gait difficulties/motor </a:t>
            </a:r>
            <a:r>
              <a:rPr lang="en-US" dirty="0">
                <a:latin typeface="Arial" panose="020B0604020202020204" pitchFamily="34" charset="0"/>
                <a:cs typeface="Arial" panose="020B0604020202020204" pitchFamily="34" charset="0"/>
              </a:rPr>
              <a:t>incoordination: stumbling, </a:t>
            </a:r>
            <a:r>
              <a:rPr lang="en-US" dirty="0" smtClean="0">
                <a:latin typeface="Arial" panose="020B0604020202020204" pitchFamily="34" charset="0"/>
                <a:cs typeface="Arial" panose="020B0604020202020204" pitchFamily="34" charset="0"/>
              </a:rPr>
              <a:t>slow/</a:t>
            </a:r>
            <a:r>
              <a:rPr lang="en-US" dirty="0" err="1" smtClean="0">
                <a:latin typeface="Arial" panose="020B0604020202020204" pitchFamily="34" charset="0"/>
                <a:cs typeface="Arial" panose="020B0604020202020204" pitchFamily="34" charset="0"/>
              </a:rPr>
              <a:t>laboured</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movements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Disorientation </a:t>
            </a:r>
            <a:r>
              <a:rPr lang="en-US" dirty="0">
                <a:latin typeface="Arial" panose="020B0604020202020204" pitchFamily="34" charset="0"/>
                <a:cs typeface="Arial" panose="020B0604020202020204" pitchFamily="34" charset="0"/>
              </a:rPr>
              <a:t>or confusion, or an inability to respond appropriately to questions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Blank </a:t>
            </a:r>
            <a:r>
              <a:rPr lang="en-US" dirty="0">
                <a:latin typeface="Arial" panose="020B0604020202020204" pitchFamily="34" charset="0"/>
                <a:cs typeface="Arial" panose="020B0604020202020204" pitchFamily="34" charset="0"/>
              </a:rPr>
              <a:t>or vacant look </a:t>
            </a:r>
            <a:endParaRPr lang="en-US" dirty="0" smtClean="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Facial </a:t>
            </a:r>
            <a:r>
              <a:rPr lang="en-US" dirty="0">
                <a:latin typeface="Arial" panose="020B0604020202020204" pitchFamily="34" charset="0"/>
                <a:cs typeface="Arial" panose="020B0604020202020204" pitchFamily="34" charset="0"/>
              </a:rPr>
              <a:t>injury after head trauma</a:t>
            </a:r>
            <a:endParaRPr lang="en-US" altLang="en-US" sz="3600"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3677522"/>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4000" dirty="0">
                <a:effectLst/>
              </a:rPr>
              <a:t>SCAT5 (5-12 </a:t>
            </a:r>
            <a:r>
              <a:rPr lang="en-US" altLang="en-US" sz="4000" dirty="0" err="1">
                <a:effectLst/>
              </a:rPr>
              <a:t>yrs</a:t>
            </a:r>
            <a:r>
              <a:rPr lang="en-US" altLang="en-US" sz="4000" dirty="0">
                <a:effectLst/>
              </a:rPr>
              <a:t>) </a:t>
            </a:r>
            <a:r>
              <a:rPr lang="en-US" altLang="en-US" sz="2500" dirty="0" smtClean="0">
                <a:effectLst/>
              </a:rPr>
              <a:t>[3]</a:t>
            </a:r>
            <a:endParaRPr lang="en-US" altLang="en-US" sz="2500" dirty="0" smtClean="0"/>
          </a:p>
        </p:txBody>
      </p:sp>
      <p:sp>
        <p:nvSpPr>
          <p:cNvPr id="138243" name="Content Placeholder 2"/>
          <p:cNvSpPr>
            <a:spLocks noGrp="1"/>
          </p:cNvSpPr>
          <p:nvPr>
            <p:ph idx="1"/>
          </p:nvPr>
        </p:nvSpPr>
        <p:spPr>
          <a:xfrm>
            <a:off x="457200" y="1600200"/>
            <a:ext cx="8458200" cy="4525963"/>
          </a:xfrm>
        </p:spPr>
        <p:txBody>
          <a:bodyPr/>
          <a:lstStyle/>
          <a:p>
            <a:pPr marL="0" indent="0" algn="ctr">
              <a:buNone/>
            </a:pPr>
            <a:r>
              <a:rPr lang="en-US" dirty="0">
                <a:solidFill>
                  <a:srgbClr val="FFC000"/>
                </a:solidFill>
                <a:latin typeface="Arial" panose="020B0604020202020204" pitchFamily="34" charset="0"/>
                <a:cs typeface="Arial" panose="020B0604020202020204" pitchFamily="34" charset="0"/>
              </a:rPr>
              <a:t>Immediate or On-field Assessment (</a:t>
            </a:r>
            <a:r>
              <a:rPr lang="en-US" i="1" dirty="0">
                <a:solidFill>
                  <a:srgbClr val="FFC000"/>
                </a:solidFill>
                <a:latin typeface="Arial" panose="020B0604020202020204" pitchFamily="34" charset="0"/>
                <a:cs typeface="Arial" panose="020B0604020202020204" pitchFamily="34" charset="0"/>
              </a:rPr>
              <a:t>Cont</a:t>
            </a:r>
            <a:r>
              <a:rPr lang="en-US" i="1" dirty="0" smtClean="0">
                <a:solidFill>
                  <a:srgbClr val="FFC000"/>
                </a:solidFill>
                <a:latin typeface="Arial" panose="020B0604020202020204" pitchFamily="34" charset="0"/>
                <a:cs typeface="Arial" panose="020B0604020202020204" pitchFamily="34" charset="0"/>
              </a:rPr>
              <a:t>.</a:t>
            </a:r>
            <a:r>
              <a:rPr lang="en-US" dirty="0" smtClean="0">
                <a:solidFill>
                  <a:srgbClr val="FFC000"/>
                </a:solidFill>
                <a:latin typeface="Arial" panose="020B0604020202020204" pitchFamily="34" charset="0"/>
                <a:cs typeface="Arial" panose="020B0604020202020204" pitchFamily="34" charset="0"/>
              </a:rPr>
              <a:t>)</a:t>
            </a:r>
            <a:endParaRPr lang="en-US" altLang="en-US" dirty="0" smtClean="0">
              <a:effectLst/>
              <a:latin typeface="Arial" panose="020B0604020202020204" pitchFamily="34" charset="0"/>
              <a:cs typeface="Arial" panose="020B0604020202020204" pitchFamily="34" charset="0"/>
            </a:endParaRPr>
          </a:p>
          <a:p>
            <a:r>
              <a:rPr lang="en-US" altLang="en-US" dirty="0" smtClean="0">
                <a:effectLst/>
                <a:latin typeface="Arial" panose="020B0604020202020204" pitchFamily="34" charset="0"/>
                <a:cs typeface="Arial" panose="020B0604020202020204" pitchFamily="34" charset="0"/>
              </a:rPr>
              <a:t>Step 3: </a:t>
            </a:r>
            <a:r>
              <a:rPr lang="en-US" dirty="0" smtClean="0">
                <a:latin typeface="Arial" panose="020B0604020202020204" pitchFamily="34" charset="0"/>
                <a:cs typeface="Arial" panose="020B0604020202020204" pitchFamily="34" charset="0"/>
              </a:rPr>
              <a:t>Glasgow Coma Scale </a:t>
            </a:r>
            <a:r>
              <a:rPr lang="en-US" dirty="0">
                <a:latin typeface="Arial" panose="020B0604020202020204" pitchFamily="34" charset="0"/>
                <a:cs typeface="Arial" panose="020B0604020202020204" pitchFamily="34" charset="0"/>
              </a:rPr>
              <a:t>(GCS</a:t>
            </a:r>
            <a:r>
              <a:rPr lang="en-US" dirty="0" smtClean="0">
                <a:latin typeface="Arial" panose="020B0604020202020204" pitchFamily="34" charset="0"/>
                <a:cs typeface="Arial" panose="020B0604020202020204" pitchFamily="34" charset="0"/>
              </a:rPr>
              <a:t>)</a:t>
            </a:r>
          </a:p>
          <a:p>
            <a:pPr marL="0" indent="0" algn="ctr">
              <a:buNone/>
            </a:pPr>
            <a:r>
              <a:rPr lang="en-US" dirty="0" smtClean="0">
                <a:solidFill>
                  <a:srgbClr val="FFC000"/>
                </a:solidFill>
                <a:latin typeface="Arial" panose="020B0604020202020204" pitchFamily="34" charset="0"/>
                <a:cs typeface="Arial" panose="020B0604020202020204" pitchFamily="34" charset="0"/>
              </a:rPr>
              <a:t>Office or Off-field Assessment</a:t>
            </a:r>
          </a:p>
          <a:p>
            <a:r>
              <a:rPr lang="en-US" dirty="0" smtClean="0">
                <a:latin typeface="Arial" panose="020B0604020202020204" pitchFamily="34" charset="0"/>
                <a:cs typeface="Arial" panose="020B0604020202020204" pitchFamily="34" charset="0"/>
              </a:rPr>
              <a:t>Step 1: Athlete Background</a:t>
            </a:r>
          </a:p>
          <a:p>
            <a:r>
              <a:rPr lang="en-US" dirty="0" smtClean="0">
                <a:latin typeface="Arial" panose="020B0604020202020204" pitchFamily="34" charset="0"/>
                <a:cs typeface="Arial" panose="020B0604020202020204" pitchFamily="34" charset="0"/>
              </a:rPr>
              <a:t>Step 2: Symptom Evaluation</a:t>
            </a:r>
          </a:p>
          <a:p>
            <a:r>
              <a:rPr lang="en-US" dirty="0" smtClean="0">
                <a:latin typeface="Arial" panose="020B0604020202020204" pitchFamily="34" charset="0"/>
                <a:cs typeface="Arial" panose="020B0604020202020204" pitchFamily="34" charset="0"/>
              </a:rPr>
              <a:t>Step 3: Cognitive Screening</a:t>
            </a:r>
          </a:p>
          <a:p>
            <a:pPr lvl="1"/>
            <a:r>
              <a:rPr lang="en-US" dirty="0" smtClean="0">
                <a:latin typeface="Arial" panose="020B0604020202020204" pitchFamily="34" charset="0"/>
                <a:cs typeface="Arial" panose="020B0604020202020204" pitchFamily="34" charset="0"/>
              </a:rPr>
              <a:t>Immediate Memory</a:t>
            </a:r>
          </a:p>
          <a:p>
            <a:pPr lvl="1"/>
            <a:r>
              <a:rPr lang="en-US" dirty="0" smtClean="0">
                <a:latin typeface="Arial" panose="020B0604020202020204" pitchFamily="34" charset="0"/>
                <a:cs typeface="Arial" panose="020B0604020202020204" pitchFamily="34" charset="0"/>
              </a:rPr>
              <a:t>Concentration: Digits Backwards, Days in Reverse Order</a:t>
            </a:r>
          </a:p>
        </p:txBody>
      </p:sp>
    </p:spTree>
    <p:extLst>
      <p:ext uri="{BB962C8B-B14F-4D97-AF65-F5344CB8AC3E}">
        <p14:creationId xmlns:p14="http://schemas.microsoft.com/office/powerpoint/2010/main" val="523488796"/>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4000" dirty="0">
                <a:effectLst/>
              </a:rPr>
              <a:t>SCAT5 (5-12 </a:t>
            </a:r>
            <a:r>
              <a:rPr lang="en-US" altLang="en-US" sz="4000" dirty="0" err="1">
                <a:effectLst/>
              </a:rPr>
              <a:t>yrs</a:t>
            </a:r>
            <a:r>
              <a:rPr lang="en-US" altLang="en-US" sz="4000" dirty="0">
                <a:effectLst/>
              </a:rPr>
              <a:t>) </a:t>
            </a:r>
            <a:r>
              <a:rPr lang="en-US" altLang="en-US" sz="2500" dirty="0" smtClean="0">
                <a:effectLst/>
              </a:rPr>
              <a:t>[4]</a:t>
            </a:r>
            <a:endParaRPr lang="en-US" altLang="en-US" sz="2500" dirty="0" smtClean="0"/>
          </a:p>
        </p:txBody>
      </p:sp>
      <p:sp>
        <p:nvSpPr>
          <p:cNvPr id="138243" name="Content Placeholder 2"/>
          <p:cNvSpPr>
            <a:spLocks noGrp="1"/>
          </p:cNvSpPr>
          <p:nvPr>
            <p:ph idx="1"/>
          </p:nvPr>
        </p:nvSpPr>
        <p:spPr>
          <a:xfrm>
            <a:off x="457200" y="1600200"/>
            <a:ext cx="8458200" cy="4525963"/>
          </a:xfrm>
        </p:spPr>
        <p:txBody>
          <a:bodyPr/>
          <a:lstStyle/>
          <a:p>
            <a:pPr marL="0" indent="0" algn="ctr">
              <a:buNone/>
            </a:pPr>
            <a:r>
              <a:rPr lang="en-US" dirty="0" smtClean="0">
                <a:solidFill>
                  <a:srgbClr val="FFC000"/>
                </a:solidFill>
                <a:latin typeface="Arial" panose="020B0604020202020204" pitchFamily="34" charset="0"/>
                <a:cs typeface="Arial" panose="020B0604020202020204" pitchFamily="34" charset="0"/>
              </a:rPr>
              <a:t>Office or Off-field Assessment </a:t>
            </a:r>
            <a:r>
              <a:rPr lang="en-US" dirty="0">
                <a:solidFill>
                  <a:srgbClr val="FFC000"/>
                </a:solidFill>
                <a:latin typeface="Arial" panose="020B0604020202020204" pitchFamily="34" charset="0"/>
                <a:cs typeface="Arial" panose="020B0604020202020204" pitchFamily="34" charset="0"/>
              </a:rPr>
              <a:t>(</a:t>
            </a:r>
            <a:r>
              <a:rPr lang="en-US" i="1" dirty="0">
                <a:solidFill>
                  <a:srgbClr val="FFC000"/>
                </a:solidFill>
                <a:latin typeface="Arial" panose="020B0604020202020204" pitchFamily="34" charset="0"/>
                <a:cs typeface="Arial" panose="020B0604020202020204" pitchFamily="34" charset="0"/>
              </a:rPr>
              <a:t>Cont.</a:t>
            </a:r>
            <a:r>
              <a:rPr lang="en-US" dirty="0">
                <a:solidFill>
                  <a:srgbClr val="FFC000"/>
                </a:solidFill>
                <a:latin typeface="Arial" panose="020B0604020202020204" pitchFamily="34" charset="0"/>
                <a:cs typeface="Arial" panose="020B0604020202020204" pitchFamily="34" charset="0"/>
              </a:rPr>
              <a:t>)</a:t>
            </a:r>
            <a:endParaRPr lang="en-US" dirty="0" smtClean="0">
              <a:solidFill>
                <a:srgbClr val="FFC000"/>
              </a:solidFill>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Step 4: Neurological Screen</a:t>
            </a:r>
          </a:p>
          <a:p>
            <a:r>
              <a:rPr lang="en-US" dirty="0" smtClean="0">
                <a:latin typeface="Arial" panose="020B0604020202020204" pitchFamily="34" charset="0"/>
                <a:cs typeface="Arial" panose="020B0604020202020204" pitchFamily="34" charset="0"/>
              </a:rPr>
              <a:t>Step 5: Delayed Recall (remember words read earlier)</a:t>
            </a:r>
          </a:p>
          <a:p>
            <a:r>
              <a:rPr lang="en-US" dirty="0" smtClean="0">
                <a:latin typeface="Arial" panose="020B0604020202020204" pitchFamily="34" charset="0"/>
                <a:cs typeface="Arial" panose="020B0604020202020204" pitchFamily="34" charset="0"/>
              </a:rPr>
              <a:t>Step 6: Decision (summary)</a:t>
            </a:r>
          </a:p>
        </p:txBody>
      </p:sp>
    </p:spTree>
    <p:extLst>
      <p:ext uri="{BB962C8B-B14F-4D97-AF65-F5344CB8AC3E}">
        <p14:creationId xmlns:p14="http://schemas.microsoft.com/office/powerpoint/2010/main" val="2432965008"/>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sz="4000" dirty="0" smtClean="0">
                <a:effectLst/>
              </a:rPr>
              <a:t>Assessment of Sport-Related Concussions </a:t>
            </a:r>
            <a:r>
              <a:rPr lang="en-US" altLang="en-US" sz="2500" dirty="0" smtClean="0">
                <a:effectLst/>
              </a:rPr>
              <a:t>[2]</a:t>
            </a:r>
            <a:endParaRPr lang="en-US" altLang="en-US" sz="2500" dirty="0" smtClean="0"/>
          </a:p>
        </p:txBody>
      </p:sp>
      <p:sp>
        <p:nvSpPr>
          <p:cNvPr id="137219" name="Content Placeholder 2"/>
          <p:cNvSpPr>
            <a:spLocks noGrp="1"/>
          </p:cNvSpPr>
          <p:nvPr>
            <p:ph idx="1"/>
          </p:nvPr>
        </p:nvSpPr>
        <p:spPr>
          <a:xfrm>
            <a:off x="457200" y="1600200"/>
            <a:ext cx="8458200" cy="4525963"/>
          </a:xfrm>
        </p:spPr>
        <p:txBody>
          <a:bodyPr/>
          <a:lstStyle/>
          <a:p>
            <a:r>
              <a:rPr lang="en-US" altLang="en-US" dirty="0" smtClean="0">
                <a:effectLst/>
                <a:latin typeface="Arial" charset="0"/>
                <a:cs typeface="Arial" charset="0"/>
              </a:rPr>
              <a:t>Use SCAT5 SPORT CONCUSSION ASSESSMENT TOOL — 5TH EDITION (age 13 years and over)</a:t>
            </a:r>
          </a:p>
          <a:p>
            <a:pPr lvl="1"/>
            <a:r>
              <a:rPr lang="en-US" altLang="en-US" sz="3200" dirty="0" smtClean="0">
                <a:effectLst/>
                <a:latin typeface="Arial" charset="0"/>
                <a:cs typeface="Arial" charset="0"/>
              </a:rPr>
              <a:t>Search in Google: “Preseason SCAT5 baseline testing can be useful for”</a:t>
            </a:r>
          </a:p>
          <a:p>
            <a:pPr lvl="1"/>
            <a:r>
              <a:rPr lang="en-US" altLang="en-US" sz="3200" dirty="0" smtClean="0">
                <a:effectLst/>
                <a:latin typeface="Arial" charset="0"/>
                <a:cs typeface="Arial" charset="0"/>
              </a:rPr>
              <a:t>Then, click on </a:t>
            </a:r>
            <a:r>
              <a:rPr lang="en-US" altLang="en-US" sz="3200" dirty="0" smtClean="0">
                <a:effectLst/>
                <a:latin typeface="Arial" charset="0"/>
                <a:cs typeface="Arial" charset="0"/>
                <a:hlinkClick r:id="rId3"/>
              </a:rPr>
              <a:t>SCAT5 - British Journal of Sports Medicine</a:t>
            </a:r>
            <a:endParaRPr lang="en-US" altLang="en-US" sz="3200" dirty="0" smtClean="0">
              <a:effectLst/>
              <a:latin typeface="Arial" charset="0"/>
              <a:cs typeface="Arial" charset="0"/>
            </a:endParaRPr>
          </a:p>
        </p:txBody>
      </p:sp>
    </p:spTree>
    <p:extLst>
      <p:ext uri="{BB962C8B-B14F-4D97-AF65-F5344CB8AC3E}">
        <p14:creationId xmlns:p14="http://schemas.microsoft.com/office/powerpoint/2010/main" val="1693453458"/>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Sports-Related Concussions Research </a:t>
            </a:r>
            <a:r>
              <a:rPr lang="en-US" sz="2500" dirty="0" smtClean="0">
                <a:effectLst/>
              </a:rPr>
              <a:t>[1]</a:t>
            </a:r>
            <a:endParaRPr lang="en-US" sz="2500" dirty="0"/>
          </a:p>
        </p:txBody>
      </p:sp>
      <p:sp>
        <p:nvSpPr>
          <p:cNvPr id="3" name="Content Placeholder 2"/>
          <p:cNvSpPr>
            <a:spLocks noGrp="1"/>
          </p:cNvSpPr>
          <p:nvPr>
            <p:ph idx="1"/>
          </p:nvPr>
        </p:nvSpPr>
        <p:spPr>
          <a:xfrm>
            <a:off x="457200" y="1447800"/>
            <a:ext cx="8458200" cy="4525963"/>
          </a:xfrm>
        </p:spPr>
        <p:txBody>
          <a:bodyPr/>
          <a:lstStyle/>
          <a:p>
            <a:pPr marL="0" indent="0" algn="ctr">
              <a:buFont typeface="Wingdings" pitchFamily="2" charset="2"/>
              <a:buNone/>
              <a:defRPr/>
            </a:pPr>
            <a:r>
              <a:rPr lang="en-US" b="1" dirty="0" smtClean="0">
                <a:effectLst/>
                <a:latin typeface="Arial" panose="020B0604020202020204" pitchFamily="34" charset="0"/>
                <a:cs typeface="Arial" panose="020B0604020202020204" pitchFamily="34" charset="0"/>
              </a:rPr>
              <a:t>Study</a:t>
            </a:r>
          </a:p>
          <a:p>
            <a:pPr marL="0" indent="0">
              <a:buNone/>
              <a:defRPr/>
            </a:pPr>
            <a:r>
              <a:rPr lang="en-US" dirty="0" err="1" smtClean="0">
                <a:effectLst/>
                <a:latin typeface="Arial" panose="020B0604020202020204" pitchFamily="34" charset="0"/>
                <a:cs typeface="Arial" panose="020B0604020202020204" pitchFamily="34" charset="0"/>
              </a:rPr>
              <a:t>Alosco</a:t>
            </a:r>
            <a:r>
              <a:rPr lang="en-US" dirty="0" smtClean="0">
                <a:effectLst/>
                <a:latin typeface="Arial" panose="020B0604020202020204" pitchFamily="34" charset="0"/>
                <a:cs typeface="Arial" panose="020B0604020202020204" pitchFamily="34" charset="0"/>
              </a:rPr>
              <a:t> et al. (2018) </a:t>
            </a:r>
            <a:r>
              <a:rPr lang="en-US" dirty="0">
                <a:effectLst/>
                <a:latin typeface="Arial" panose="020B0604020202020204" pitchFamily="34" charset="0"/>
                <a:cs typeface="Arial" panose="020B0604020202020204" pitchFamily="34" charset="0"/>
              </a:rPr>
              <a:t>at the Boston Un. School of </a:t>
            </a:r>
            <a:r>
              <a:rPr lang="en-US" dirty="0" smtClean="0">
                <a:effectLst/>
                <a:latin typeface="Arial" panose="020B0604020202020204" pitchFamily="34" charset="0"/>
                <a:cs typeface="Arial" panose="020B0604020202020204" pitchFamily="34" charset="0"/>
              </a:rPr>
              <a:t>Medicine conducted telephone interviews  </a:t>
            </a:r>
            <a:r>
              <a:rPr lang="en-US" dirty="0">
                <a:effectLst/>
                <a:latin typeface="Arial" panose="020B0604020202020204" pitchFamily="34" charset="0"/>
                <a:cs typeface="Arial" panose="020B0604020202020204" pitchFamily="34" charset="0"/>
              </a:rPr>
              <a:t>with family and friends of 246 deceased football </a:t>
            </a:r>
            <a:r>
              <a:rPr lang="en-US" dirty="0" smtClean="0">
                <a:effectLst/>
                <a:latin typeface="Arial" panose="020B0604020202020204" pitchFamily="34" charset="0"/>
                <a:cs typeface="Arial" panose="020B0604020202020204" pitchFamily="34" charset="0"/>
              </a:rPr>
              <a:t>players</a:t>
            </a:r>
          </a:p>
          <a:p>
            <a:pPr marL="0" indent="0" algn="ctr">
              <a:buNone/>
              <a:defRPr/>
            </a:pPr>
            <a:endParaRPr lang="en-US" b="1" dirty="0" smtClean="0">
              <a:effectLst/>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6259447"/>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Sports-Related Concussions Research </a:t>
            </a:r>
            <a:r>
              <a:rPr lang="en-US" sz="2500" dirty="0" smtClean="0">
                <a:effectLst/>
              </a:rPr>
              <a:t>[2]</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Font typeface="Wingdings" pitchFamily="2" charset="2"/>
              <a:buNone/>
              <a:defRPr/>
            </a:pPr>
            <a:r>
              <a:rPr lang="en-US" b="1" dirty="0" smtClean="0">
                <a:effectLst/>
                <a:latin typeface="Arial" panose="020B0604020202020204" pitchFamily="34" charset="0"/>
                <a:cs typeface="Arial" panose="020B0604020202020204" pitchFamily="34" charset="0"/>
              </a:rPr>
              <a:t>Findings </a:t>
            </a:r>
            <a:endParaRPr lang="en-US"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Football players, who </a:t>
            </a:r>
            <a:r>
              <a:rPr lang="en-US" smtClean="0">
                <a:effectLst/>
                <a:latin typeface="Arial" panose="020B0604020202020204" pitchFamily="34" charset="0"/>
                <a:cs typeface="Arial" panose="020B0604020202020204" pitchFamily="34" charset="0"/>
              </a:rPr>
              <a:t>as children began </a:t>
            </a:r>
            <a:r>
              <a:rPr lang="en-US" dirty="0">
                <a:effectLst/>
                <a:latin typeface="Arial" panose="020B0604020202020204" pitchFamily="34" charset="0"/>
                <a:cs typeface="Arial" panose="020B0604020202020204" pitchFamily="34" charset="0"/>
              </a:rPr>
              <a:t>tackle football </a:t>
            </a:r>
            <a:r>
              <a:rPr lang="en-US" b="1" i="1" dirty="0">
                <a:effectLst/>
                <a:latin typeface="Arial" panose="020B0604020202020204" pitchFamily="34" charset="0"/>
                <a:cs typeface="Arial" panose="020B0604020202020204" pitchFamily="34" charset="0"/>
              </a:rPr>
              <a:t>before</a:t>
            </a:r>
            <a:r>
              <a:rPr lang="en-US" dirty="0">
                <a:effectLst/>
                <a:latin typeface="Arial" panose="020B0604020202020204" pitchFamily="34" charset="0"/>
                <a:cs typeface="Arial" panose="020B0604020202020204" pitchFamily="34" charset="0"/>
              </a:rPr>
              <a:t> </a:t>
            </a:r>
            <a:r>
              <a:rPr lang="en-US" dirty="0" smtClean="0">
                <a:effectLst/>
                <a:latin typeface="Arial" panose="020B0604020202020204" pitchFamily="34" charset="0"/>
                <a:cs typeface="Arial" panose="020B0604020202020204" pitchFamily="34" charset="0"/>
              </a:rPr>
              <a:t> the age </a:t>
            </a:r>
            <a:r>
              <a:rPr lang="en-US" dirty="0">
                <a:effectLst/>
                <a:latin typeface="Arial" panose="020B0604020202020204" pitchFamily="34" charset="0"/>
                <a:cs typeface="Arial" panose="020B0604020202020204" pitchFamily="34" charset="0"/>
              </a:rPr>
              <a:t>of </a:t>
            </a:r>
            <a:r>
              <a:rPr lang="en-US">
                <a:effectLst/>
                <a:latin typeface="Arial" panose="020B0604020202020204" pitchFamily="34" charset="0"/>
                <a:cs typeface="Arial" panose="020B0604020202020204" pitchFamily="34" charset="0"/>
              </a:rPr>
              <a:t>12 </a:t>
            </a:r>
            <a:r>
              <a:rPr lang="en-US" smtClean="0">
                <a:effectLst/>
                <a:latin typeface="Arial" panose="020B0604020202020204" pitchFamily="34" charset="0"/>
                <a:cs typeface="Arial" panose="020B0604020202020204" pitchFamily="34" charset="0"/>
              </a:rPr>
              <a:t>years, </a:t>
            </a:r>
            <a:r>
              <a:rPr lang="en-US" dirty="0">
                <a:effectLst/>
                <a:latin typeface="Arial" panose="020B0604020202020204" pitchFamily="34" charset="0"/>
                <a:cs typeface="Arial" panose="020B0604020202020204" pitchFamily="34" charset="0"/>
              </a:rPr>
              <a:t>experienced symptoms an average of 13 years earlier than those who started playing </a:t>
            </a:r>
            <a:r>
              <a:rPr lang="en-US" b="1" i="1" dirty="0" smtClean="0">
                <a:effectLst/>
                <a:latin typeface="Arial" panose="020B0604020202020204" pitchFamily="34" charset="0"/>
                <a:cs typeface="Arial" panose="020B0604020202020204" pitchFamily="34" charset="0"/>
              </a:rPr>
              <a:t>after</a:t>
            </a:r>
            <a:r>
              <a:rPr lang="en-US" dirty="0" smtClean="0">
                <a:effectLst/>
                <a:latin typeface="Arial" panose="020B0604020202020204" pitchFamily="34" charset="0"/>
                <a:cs typeface="Arial" panose="020B0604020202020204" pitchFamily="34" charset="0"/>
              </a:rPr>
              <a:t> the age of 11 years</a:t>
            </a:r>
            <a:endParaRPr lang="en-US" dirty="0">
              <a:effectLst/>
              <a:latin typeface="Arial" panose="020B0604020202020204" pitchFamily="34" charset="0"/>
              <a:cs typeface="Arial" panose="020B0604020202020204" pitchFamily="34" charset="0"/>
            </a:endParaRPr>
          </a:p>
          <a:p>
            <a:pPr marL="0" indent="0">
              <a:buNone/>
              <a:defRP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843217"/>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Sports-Related Concussions Research </a:t>
            </a:r>
            <a:r>
              <a:rPr lang="en-US" sz="2500" dirty="0" smtClean="0">
                <a:effectLst/>
              </a:rPr>
              <a:t>[3]</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defRPr/>
            </a:pPr>
            <a:r>
              <a:rPr lang="en-US" b="1" dirty="0" smtClean="0">
                <a:effectLst/>
                <a:latin typeface="Arial" panose="020B0604020202020204" pitchFamily="34" charset="0"/>
                <a:cs typeface="Arial" panose="020B0604020202020204" pitchFamily="34" charset="0"/>
              </a:rPr>
              <a:t>Findings</a:t>
            </a:r>
            <a:r>
              <a:rPr lang="en-US" dirty="0" smtClean="0">
                <a:effectLst/>
                <a:latin typeface="Arial" panose="020B0604020202020204" pitchFamily="34" charset="0"/>
                <a:cs typeface="Arial" panose="020B0604020202020204" pitchFamily="34" charset="0"/>
              </a:rPr>
              <a:t> </a:t>
            </a:r>
            <a:r>
              <a:rPr lang="en-US" b="1" dirty="0" smtClean="0">
                <a:effectLst/>
                <a:latin typeface="Arial" panose="020B0604020202020204" pitchFamily="34" charset="0"/>
                <a:cs typeface="Arial" panose="020B0604020202020204" pitchFamily="34" charset="0"/>
              </a:rPr>
              <a:t>(</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Symptoms </a:t>
            </a:r>
            <a:r>
              <a:rPr lang="en-US" dirty="0">
                <a:effectLst/>
                <a:latin typeface="Arial" panose="020B0604020202020204" pitchFamily="34" charset="0"/>
                <a:cs typeface="Arial" panose="020B0604020202020204" pitchFamily="34" charset="0"/>
              </a:rPr>
              <a:t>were associated with cognitive, behavioral, and mood changes comparable to those seen in children exposed to neurotoxins (e.g., lead) during critical periods of neurodevelopment</a:t>
            </a:r>
            <a:r>
              <a:rPr lang="en-US" dirty="0" smtClean="0">
                <a:effectLst/>
                <a:latin typeface="Arial" panose="020B0604020202020204" pitchFamily="34" charset="0"/>
                <a:cs typeface="Arial" panose="020B0604020202020204" pitchFamily="34" charset="0"/>
              </a:rPr>
              <a:t>.</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3764266"/>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Sports-Related Concussions Research </a:t>
            </a:r>
            <a:r>
              <a:rPr lang="en-US" sz="2500" dirty="0" smtClean="0">
                <a:effectLst/>
              </a:rPr>
              <a:t>[4]</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defRPr/>
            </a:pPr>
            <a:r>
              <a:rPr lang="en-US" b="1" dirty="0">
                <a:effectLst/>
                <a:latin typeface="Arial" panose="020B0604020202020204" pitchFamily="34" charset="0"/>
                <a:cs typeface="Arial" panose="020B0604020202020204" pitchFamily="34" charset="0"/>
              </a:rPr>
              <a:t>Findings</a:t>
            </a:r>
            <a:r>
              <a:rPr lang="en-US" dirty="0">
                <a:effectLst/>
                <a:latin typeface="Arial" panose="020B0604020202020204" pitchFamily="34" charset="0"/>
                <a:cs typeface="Arial" panose="020B0604020202020204" pitchFamily="34" charset="0"/>
              </a:rPr>
              <a:t> </a:t>
            </a:r>
            <a:r>
              <a:rPr lang="en-US" b="1" dirty="0">
                <a:effectLst/>
                <a:latin typeface="Arial" panose="020B0604020202020204" pitchFamily="34" charset="0"/>
                <a:cs typeface="Arial" panose="020B0604020202020204" pitchFamily="34" charset="0"/>
              </a:rPr>
              <a:t>(</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dirty="0" smtClean="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Examples of cognitive problems were problems in attention, memory, executive function, language, and visuospatial functioning</a:t>
            </a:r>
          </a:p>
          <a:p>
            <a:pPr>
              <a:defRPr/>
            </a:pPr>
            <a:r>
              <a:rPr lang="en-US" dirty="0" smtClean="0">
                <a:effectLst/>
                <a:latin typeface="Arial" panose="020B0604020202020204" pitchFamily="34" charset="0"/>
                <a:cs typeface="Arial" panose="020B0604020202020204" pitchFamily="34" charset="0"/>
              </a:rPr>
              <a:t>Examples of behavioral/mood problems were apathy, depression, mania, anxiety and related disorders (e.g., obsessive compulsive disorder), and impulse control and aggression</a:t>
            </a:r>
          </a:p>
        </p:txBody>
      </p:sp>
    </p:spTree>
    <p:extLst>
      <p:ext uri="{BB962C8B-B14F-4D97-AF65-F5344CB8AC3E}">
        <p14:creationId xmlns:p14="http://schemas.microsoft.com/office/powerpoint/2010/main" val="2050019343"/>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Sports-Related Concussions Research </a:t>
            </a:r>
            <a:r>
              <a:rPr lang="en-US" sz="2500" dirty="0" smtClean="0">
                <a:effectLst/>
              </a:rPr>
              <a:t>[5]</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defRPr/>
            </a:pPr>
            <a:r>
              <a:rPr lang="en-US" b="1" dirty="0">
                <a:effectLst/>
                <a:latin typeface="Arial" panose="020B0604020202020204" pitchFamily="34" charset="0"/>
                <a:cs typeface="Arial" panose="020B0604020202020204" pitchFamily="34" charset="0"/>
              </a:rPr>
              <a:t>Findings</a:t>
            </a:r>
            <a:r>
              <a:rPr lang="en-US" dirty="0">
                <a:effectLst/>
                <a:latin typeface="Arial" panose="020B0604020202020204" pitchFamily="34" charset="0"/>
                <a:cs typeface="Arial" panose="020B0604020202020204" pitchFamily="34" charset="0"/>
              </a:rPr>
              <a:t> </a:t>
            </a:r>
            <a:r>
              <a:rPr lang="en-US" b="1" dirty="0">
                <a:effectLst/>
                <a:latin typeface="Arial" panose="020B0604020202020204" pitchFamily="34" charset="0"/>
                <a:cs typeface="Arial" panose="020B0604020202020204" pitchFamily="34" charset="0"/>
              </a:rPr>
              <a:t>(</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 </a:t>
            </a:r>
            <a:endParaRPr lang="en-US"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These </a:t>
            </a:r>
            <a:r>
              <a:rPr lang="en-US" dirty="0">
                <a:effectLst/>
                <a:latin typeface="Arial" panose="020B0604020202020204" pitchFamily="34" charset="0"/>
                <a:cs typeface="Arial" panose="020B0604020202020204" pitchFamily="34" charset="0"/>
              </a:rPr>
              <a:t>symptoms may lead to more severe long-term neurological effects</a:t>
            </a:r>
            <a:r>
              <a:rPr lang="en-US" dirty="0" smtClean="0">
                <a:effectLst/>
                <a:latin typeface="Arial" panose="020B0604020202020204" pitchFamily="34" charset="0"/>
                <a:cs typeface="Arial" panose="020B0604020202020204" pitchFamily="34" charset="0"/>
              </a:rPr>
              <a:t>.</a:t>
            </a:r>
          </a:p>
          <a:p>
            <a:pPr marL="0" indent="0" algn="ctr">
              <a:buFont typeface="Wingdings" pitchFamily="2" charset="2"/>
              <a:buNone/>
              <a:defRPr/>
            </a:pPr>
            <a:r>
              <a:rPr lang="en-US" b="1" dirty="0" smtClean="0">
                <a:effectLst/>
                <a:latin typeface="Arial" panose="020B0604020202020204" pitchFamily="34" charset="0"/>
                <a:cs typeface="Arial" panose="020B0604020202020204" pitchFamily="34" charset="0"/>
              </a:rPr>
              <a:t>Source</a:t>
            </a:r>
          </a:p>
          <a:p>
            <a:pPr>
              <a:defRPr/>
            </a:pPr>
            <a:r>
              <a:rPr lang="en-US" dirty="0" err="1">
                <a:effectLst/>
                <a:latin typeface="Arial" panose="020B0604020202020204" pitchFamily="34" charset="0"/>
                <a:cs typeface="Arial" panose="020B0604020202020204" pitchFamily="34" charset="0"/>
              </a:rPr>
              <a:t>Alosco</a:t>
            </a:r>
            <a:r>
              <a:rPr lang="en-US" dirty="0">
                <a:effectLst/>
                <a:latin typeface="Arial" panose="020B0604020202020204" pitchFamily="34" charset="0"/>
                <a:cs typeface="Arial" panose="020B0604020202020204" pitchFamily="34" charset="0"/>
              </a:rPr>
              <a:t>, M. L., et al. (2018). Age of first exposure to tackle football and chronic traumatic encephalopathy. </a:t>
            </a:r>
            <a:r>
              <a:rPr lang="en-US" i="1" dirty="0">
                <a:effectLst/>
                <a:latin typeface="Arial" panose="020B0604020202020204" pitchFamily="34" charset="0"/>
                <a:cs typeface="Arial" panose="020B0604020202020204" pitchFamily="34" charset="0"/>
              </a:rPr>
              <a:t>Annals of Neurology, 83, </a:t>
            </a:r>
            <a:r>
              <a:rPr lang="en-US" dirty="0">
                <a:effectLst/>
                <a:latin typeface="Arial" panose="020B0604020202020204" pitchFamily="34" charset="0"/>
                <a:cs typeface="Arial" panose="020B0604020202020204" pitchFamily="34" charset="0"/>
              </a:rPr>
              <a:t>886–901. </a:t>
            </a:r>
            <a:r>
              <a:rPr lang="en-US" dirty="0" smtClean="0">
                <a:effectLst/>
                <a:latin typeface="Arial" panose="020B0604020202020204" pitchFamily="34" charset="0"/>
                <a:cs typeface="Arial" panose="020B0604020202020204" pitchFamily="34" charset="0"/>
              </a:rPr>
              <a:t>doi:10.1002/ana.25245</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355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Introduction and Overview</a:t>
            </a:r>
            <a:endParaRPr lang="en-US" dirty="0"/>
          </a:p>
        </p:txBody>
      </p:sp>
      <p:sp>
        <p:nvSpPr>
          <p:cNvPr id="4" name="Subtitle 3"/>
          <p:cNvSpPr>
            <a:spLocks noGrp="1"/>
          </p:cNvSpPr>
          <p:nvPr>
            <p:ph type="subTitle" sz="quarter" idx="1"/>
          </p:nvPr>
        </p:nvSpPr>
        <p:spPr/>
        <p:txBody>
          <a:bodyPr/>
          <a:lstStyle/>
          <a:p>
            <a:endParaRPr lang="en-US"/>
          </a:p>
        </p:txBody>
      </p:sp>
    </p:spTree>
    <p:extLst>
      <p:ext uri="{BB962C8B-B14F-4D97-AF65-F5344CB8AC3E}">
        <p14:creationId xmlns:p14="http://schemas.microsoft.com/office/powerpoint/2010/main" val="2314882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 4</a:t>
            </a:r>
            <a:endParaRPr lang="en-US" altLang="en-US" sz="2800" dirty="0" smtClean="0"/>
          </a:p>
        </p:txBody>
      </p:sp>
      <p:sp>
        <p:nvSpPr>
          <p:cNvPr id="158723" name="Rectangle 3"/>
          <p:cNvSpPr>
            <a:spLocks noGrp="1" noChangeArrowheads="1"/>
          </p:cNvSpPr>
          <p:nvPr>
            <p:ph idx="1"/>
          </p:nvPr>
        </p:nvSpPr>
        <p:spPr>
          <a:xfrm>
            <a:off x="533400" y="1447800"/>
            <a:ext cx="76200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Review of psychometrics (pp. 91-135)</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Example of floor and ceiling effects (see p. 127 for discussion)</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Next two slides show examples of floor and ceiling effects</a:t>
            </a:r>
          </a:p>
        </p:txBody>
      </p:sp>
    </p:spTree>
    <p:extLst>
      <p:ext uri="{BB962C8B-B14F-4D97-AF65-F5344CB8AC3E}">
        <p14:creationId xmlns:p14="http://schemas.microsoft.com/office/powerpoint/2010/main" val="2410927750"/>
      </p:ext>
    </p:extLst>
  </p:cSld>
  <p:clrMapOvr>
    <a:masterClrMapping/>
  </p:clrMapOvr>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p:txBody>
          <a:bodyPr/>
          <a:lstStyle/>
          <a:p>
            <a:r>
              <a:rPr lang="en-US" dirty="0" smtClean="0"/>
              <a:t>Educating Children Who Are Gifted</a:t>
            </a:r>
            <a:endParaRPr lang="en-US" dirty="0"/>
          </a:p>
        </p:txBody>
      </p:sp>
      <p:sp>
        <p:nvSpPr>
          <p:cNvPr id="5" name="Subtitle 4"/>
          <p:cNvSpPr>
            <a:spLocks noGrp="1"/>
          </p:cNvSpPr>
          <p:nvPr>
            <p:ph type="subTitle" sz="quarter" idx="1"/>
          </p:nvPr>
        </p:nvSpPr>
        <p:spPr/>
        <p:txBody>
          <a:bodyPr/>
          <a:lstStyle/>
          <a:p>
            <a:endParaRPr lang="en-US"/>
          </a:p>
        </p:txBody>
      </p:sp>
    </p:spTree>
    <p:extLst>
      <p:ext uri="{BB962C8B-B14F-4D97-AF65-F5344CB8AC3E}">
        <p14:creationId xmlns:p14="http://schemas.microsoft.com/office/powerpoint/2010/main" val="4237355421"/>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General Content of Instructional </a:t>
            </a:r>
            <a:r>
              <a:rPr lang="en-US" dirty="0" smtClean="0">
                <a:effectLst/>
              </a:rPr>
              <a:t>Programs </a:t>
            </a:r>
            <a:r>
              <a:rPr lang="en-US" sz="2500" dirty="0" smtClean="0">
                <a:effectLst/>
              </a:rPr>
              <a:t>[1]</a:t>
            </a:r>
            <a:endParaRPr lang="en-US" sz="2500" dirty="0"/>
          </a:p>
        </p:txBody>
      </p:sp>
      <p:sp>
        <p:nvSpPr>
          <p:cNvPr id="3" name="Content Placeholder 2"/>
          <p:cNvSpPr>
            <a:spLocks noGrp="1"/>
          </p:cNvSpPr>
          <p:nvPr>
            <p:ph idx="1"/>
          </p:nvPr>
        </p:nvSpPr>
        <p:spPr/>
        <p:txBody>
          <a:bodyPr/>
          <a:lstStyle/>
          <a:p>
            <a:r>
              <a:rPr lang="en-US" dirty="0">
                <a:effectLst/>
                <a:latin typeface="Arial" panose="020B0604020202020204" pitchFamily="34" charset="0"/>
                <a:cs typeface="Arial" panose="020B0604020202020204" pitchFamily="34" charset="0"/>
              </a:rPr>
              <a:t>Focus on cognitively and affectively complex programs</a:t>
            </a:r>
          </a:p>
          <a:p>
            <a:pPr lvl="1"/>
            <a:r>
              <a:rPr lang="en-US" sz="3200" dirty="0">
                <a:effectLst/>
                <a:latin typeface="Arial" panose="020B0604020202020204" pitchFamily="34" charset="0"/>
                <a:cs typeface="Arial" panose="020B0604020202020204" pitchFamily="34" charset="0"/>
              </a:rPr>
              <a:t>Emphasize critical-thinking skills</a:t>
            </a:r>
          </a:p>
          <a:p>
            <a:pPr lvl="1"/>
            <a:r>
              <a:rPr lang="en-US" sz="3200" dirty="0">
                <a:effectLst/>
                <a:latin typeface="Arial" panose="020B0604020202020204" pitchFamily="34" charset="0"/>
                <a:cs typeface="Arial" panose="020B0604020202020204" pitchFamily="34" charset="0"/>
              </a:rPr>
              <a:t>Creative-thinking skills</a:t>
            </a:r>
          </a:p>
          <a:p>
            <a:pPr lvl="1"/>
            <a:r>
              <a:rPr lang="en-US" sz="3200" dirty="0">
                <a:effectLst/>
                <a:latin typeface="Arial" panose="020B0604020202020204" pitchFamily="34" charset="0"/>
                <a:cs typeface="Arial" panose="020B0604020202020204" pitchFamily="34" charset="0"/>
              </a:rPr>
              <a:t>Research methodology skills</a:t>
            </a:r>
          </a:p>
          <a:p>
            <a:pPr lvl="1"/>
            <a:r>
              <a:rPr lang="en-US" sz="3200" dirty="0">
                <a:effectLst/>
                <a:latin typeface="Arial" panose="020B0604020202020204" pitchFamily="34" charset="0"/>
                <a:cs typeface="Arial" panose="020B0604020202020204" pitchFamily="34" charset="0"/>
              </a:rPr>
              <a:t>Problem-solving skills</a:t>
            </a:r>
          </a:p>
          <a:p>
            <a:pPr lvl="1"/>
            <a:r>
              <a:rPr lang="en-US" sz="3200" dirty="0">
                <a:effectLst/>
                <a:latin typeface="Arial" panose="020B0604020202020204" pitchFamily="34" charset="0"/>
                <a:cs typeface="Arial" panose="020B0604020202020204" pitchFamily="34" charset="0"/>
              </a:rPr>
              <a:t>Decision-making skills</a:t>
            </a:r>
          </a:p>
          <a:p>
            <a:pPr lvl="1"/>
            <a:r>
              <a:rPr lang="en-US" sz="3200" dirty="0">
                <a:effectLst/>
                <a:latin typeface="Arial" panose="020B0604020202020204" pitchFamily="34" charset="0"/>
                <a:cs typeface="Arial" panose="020B0604020202020204" pitchFamily="34" charset="0"/>
              </a:rPr>
              <a:t>Leadership skills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7508283"/>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General Content of Instructional </a:t>
            </a:r>
            <a:r>
              <a:rPr lang="en-US" dirty="0" smtClean="0">
                <a:effectLst/>
              </a:rPr>
              <a:t>Programs </a:t>
            </a:r>
            <a:r>
              <a:rPr lang="en-US" sz="2500" dirty="0" smtClean="0">
                <a:effectLst/>
              </a:rPr>
              <a:t>[2]</a:t>
            </a:r>
            <a:endParaRPr lang="en-US" sz="2500" dirty="0"/>
          </a:p>
        </p:txBody>
      </p:sp>
      <p:sp>
        <p:nvSpPr>
          <p:cNvPr id="3" name="Content Placeholder 2"/>
          <p:cNvSpPr>
            <a:spLocks noGrp="1"/>
          </p:cNvSpPr>
          <p:nvPr>
            <p:ph idx="1"/>
          </p:nvPr>
        </p:nvSpPr>
        <p:spPr/>
        <p:txBody>
          <a:bodyPr/>
          <a:lstStyle/>
          <a:p>
            <a:r>
              <a:rPr lang="en-US" dirty="0">
                <a:effectLst/>
                <a:latin typeface="Arial" panose="020B0604020202020204" pitchFamily="34" charset="0"/>
                <a:cs typeface="Arial" panose="020B0604020202020204" pitchFamily="34" charset="0"/>
              </a:rPr>
              <a:t>Give opportunities to engage in activities </a:t>
            </a:r>
            <a:r>
              <a:rPr lang="en-US" dirty="0" smtClean="0">
                <a:effectLst/>
                <a:latin typeface="Arial" panose="020B0604020202020204" pitchFamily="34" charset="0"/>
                <a:cs typeface="Arial" panose="020B0604020202020204" pitchFamily="34" charset="0"/>
              </a:rPr>
              <a:t>stressing</a:t>
            </a:r>
          </a:p>
          <a:p>
            <a:pPr lvl="1"/>
            <a:r>
              <a:rPr lang="en-US" sz="3200" dirty="0" smtClean="0">
                <a:effectLst/>
                <a:latin typeface="Arial" panose="020B0604020202020204" pitchFamily="34" charset="0"/>
                <a:cs typeface="Arial" panose="020B0604020202020204" pitchFamily="34" charset="0"/>
              </a:rPr>
              <a:t>Divergent </a:t>
            </a:r>
            <a:r>
              <a:rPr lang="en-US" sz="3200" dirty="0">
                <a:effectLst/>
                <a:latin typeface="Arial" panose="020B0604020202020204" pitchFamily="34" charset="0"/>
                <a:cs typeface="Arial" panose="020B0604020202020204" pitchFamily="34" charset="0"/>
              </a:rPr>
              <a:t>production</a:t>
            </a:r>
          </a:p>
          <a:p>
            <a:pPr lvl="1"/>
            <a:r>
              <a:rPr lang="en-US" sz="3200" dirty="0" smtClean="0">
                <a:effectLst/>
                <a:latin typeface="Arial" panose="020B0604020202020204" pitchFamily="34" charset="0"/>
                <a:cs typeface="Arial" panose="020B0604020202020204" pitchFamily="34" charset="0"/>
              </a:rPr>
              <a:t>Talking </a:t>
            </a:r>
            <a:r>
              <a:rPr lang="en-US" sz="3200" dirty="0">
                <a:effectLst/>
                <a:latin typeface="Arial" panose="020B0604020202020204" pitchFamily="34" charset="0"/>
                <a:cs typeface="Arial" panose="020B0604020202020204" pitchFamily="34" charset="0"/>
              </a:rPr>
              <a:t>to intellectual peers</a:t>
            </a:r>
          </a:p>
          <a:p>
            <a:pPr lvl="1"/>
            <a:r>
              <a:rPr lang="en-US" sz="3200" dirty="0" smtClean="0">
                <a:effectLst/>
                <a:latin typeface="Arial" panose="020B0604020202020204" pitchFamily="34" charset="0"/>
                <a:cs typeface="Arial" panose="020B0604020202020204" pitchFamily="34" charset="0"/>
              </a:rPr>
              <a:t>Understanding </a:t>
            </a:r>
            <a:r>
              <a:rPr lang="en-US" sz="3200" dirty="0">
                <a:effectLst/>
                <a:latin typeface="Arial" panose="020B0604020202020204" pitchFamily="34" charset="0"/>
                <a:cs typeface="Arial" panose="020B0604020202020204" pitchFamily="34" charset="0"/>
              </a:rPr>
              <a:t>human value systems</a:t>
            </a:r>
          </a:p>
          <a:p>
            <a:pPr lvl="1"/>
            <a:r>
              <a:rPr lang="en-US" sz="3200" dirty="0" smtClean="0">
                <a:effectLst/>
                <a:latin typeface="Arial" panose="020B0604020202020204" pitchFamily="34" charset="0"/>
                <a:cs typeface="Arial" panose="020B0604020202020204" pitchFamily="34" charset="0"/>
              </a:rPr>
              <a:t>Seeing </a:t>
            </a:r>
            <a:r>
              <a:rPr lang="en-US" sz="3200" dirty="0">
                <a:effectLst/>
                <a:latin typeface="Arial" panose="020B0604020202020204" pitchFamily="34" charset="0"/>
                <a:cs typeface="Arial" panose="020B0604020202020204" pitchFamily="34" charset="0"/>
              </a:rPr>
              <a:t>interrelationships among bodies of knowledge</a:t>
            </a:r>
          </a:p>
          <a:p>
            <a:pPr lvl="1"/>
            <a:r>
              <a:rPr lang="en-US" sz="3200" dirty="0" smtClean="0">
                <a:effectLst/>
                <a:latin typeface="Arial" panose="020B0604020202020204" pitchFamily="34" charset="0"/>
                <a:cs typeface="Arial" panose="020B0604020202020204" pitchFamily="34" charset="0"/>
              </a:rPr>
              <a:t>Studying </a:t>
            </a:r>
            <a:r>
              <a:rPr lang="en-US" sz="3200" dirty="0">
                <a:effectLst/>
                <a:latin typeface="Arial" panose="020B0604020202020204" pitchFamily="34" charset="0"/>
                <a:cs typeface="Arial" panose="020B0604020202020204" pitchFamily="34" charset="0"/>
              </a:rPr>
              <a:t>subjects in their areas of strength and </a:t>
            </a:r>
            <a:r>
              <a:rPr lang="en-US" sz="3200" dirty="0" smtClean="0">
                <a:effectLst/>
                <a:latin typeface="Arial" panose="020B0604020202020204" pitchFamily="34" charset="0"/>
                <a:cs typeface="Arial" panose="020B0604020202020204" pitchFamily="34" charset="0"/>
              </a:rPr>
              <a:t>interest</a:t>
            </a: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9459129"/>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General Content of Instructional </a:t>
            </a:r>
            <a:r>
              <a:rPr lang="en-US" dirty="0" smtClean="0">
                <a:effectLst/>
              </a:rPr>
              <a:t>Programs </a:t>
            </a:r>
            <a:r>
              <a:rPr lang="en-US" sz="2500" dirty="0" smtClean="0">
                <a:effectLst/>
              </a:rPr>
              <a:t>[3]</a:t>
            </a:r>
            <a:endParaRPr lang="en-US" sz="2500" dirty="0"/>
          </a:p>
        </p:txBody>
      </p:sp>
      <p:sp>
        <p:nvSpPr>
          <p:cNvPr id="3" name="Content Placeholder 2"/>
          <p:cNvSpPr>
            <a:spLocks noGrp="1"/>
          </p:cNvSpPr>
          <p:nvPr>
            <p:ph idx="1"/>
          </p:nvPr>
        </p:nvSpPr>
        <p:spPr/>
        <p:txBody>
          <a:bodyPr/>
          <a:lstStyle/>
          <a:p>
            <a:r>
              <a:rPr lang="en-US" dirty="0">
                <a:effectLst/>
                <a:latin typeface="Arial" panose="020B0604020202020204" pitchFamily="34" charset="0"/>
                <a:cs typeface="Arial" panose="020B0604020202020204" pitchFamily="34" charset="0"/>
              </a:rPr>
              <a:t>Give opportunities to engage in activities </a:t>
            </a:r>
            <a:r>
              <a:rPr lang="en-US" dirty="0" smtClean="0">
                <a:effectLst/>
                <a:latin typeface="Arial" panose="020B0604020202020204" pitchFamily="34" charset="0"/>
                <a:cs typeface="Arial" panose="020B0604020202020204" pitchFamily="34" charset="0"/>
              </a:rPr>
              <a:t>stressing (</a:t>
            </a:r>
            <a:r>
              <a:rPr lang="en-US" i="1" dirty="0"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a:t>
            </a:r>
          </a:p>
          <a:p>
            <a:pPr lvl="1"/>
            <a:r>
              <a:rPr lang="en-US" sz="3200" dirty="0" smtClean="0">
                <a:effectLst/>
                <a:latin typeface="Arial" panose="020B0604020202020204" pitchFamily="34" charset="0"/>
                <a:cs typeface="Arial" panose="020B0604020202020204" pitchFamily="34" charset="0"/>
              </a:rPr>
              <a:t>Studying </a:t>
            </a:r>
            <a:r>
              <a:rPr lang="en-US" sz="3200" dirty="0">
                <a:effectLst/>
                <a:latin typeface="Arial" panose="020B0604020202020204" pitchFamily="34" charset="0"/>
                <a:cs typeface="Arial" panose="020B0604020202020204" pitchFamily="34" charset="0"/>
              </a:rPr>
              <a:t>new areas</a:t>
            </a:r>
          </a:p>
          <a:p>
            <a:pPr lvl="1"/>
            <a:r>
              <a:rPr lang="en-US" sz="3200" dirty="0" smtClean="0">
                <a:effectLst/>
                <a:latin typeface="Arial" panose="020B0604020202020204" pitchFamily="34" charset="0"/>
                <a:cs typeface="Arial" panose="020B0604020202020204" pitchFamily="34" charset="0"/>
              </a:rPr>
              <a:t>Applying </a:t>
            </a:r>
            <a:r>
              <a:rPr lang="en-US" sz="3200" dirty="0">
                <a:effectLst/>
                <a:latin typeface="Arial" panose="020B0604020202020204" pitchFamily="34" charset="0"/>
                <a:cs typeface="Arial" panose="020B0604020202020204" pitchFamily="34" charset="0"/>
              </a:rPr>
              <a:t>their abilities to problems in the world of work and in the </a:t>
            </a:r>
            <a:r>
              <a:rPr lang="en-US" sz="3200" dirty="0" smtClean="0">
                <a:effectLst/>
                <a:latin typeface="Arial" panose="020B0604020202020204" pitchFamily="34" charset="0"/>
                <a:cs typeface="Arial" panose="020B0604020202020204" pitchFamily="34" charset="0"/>
              </a:rPr>
              <a:t>community</a:t>
            </a:r>
          </a:p>
          <a:p>
            <a:pPr marL="0" indent="0" algn="ctr">
              <a:buNone/>
            </a:pPr>
            <a:r>
              <a:rPr lang="en-US" b="1" dirty="0">
                <a:effectLst/>
                <a:latin typeface="Arial" panose="020B0604020202020204" pitchFamily="34" charset="0"/>
                <a:cs typeface="Arial" panose="020B0604020202020204" pitchFamily="34" charset="0"/>
              </a:rPr>
              <a:t>Examples of Programs</a:t>
            </a:r>
          </a:p>
          <a:p>
            <a:pPr marL="0" indent="0">
              <a:buNone/>
            </a:pPr>
            <a:r>
              <a:rPr lang="en-US" dirty="0" smtClean="0">
                <a:effectLst/>
                <a:latin typeface="Arial" panose="020B0604020202020204" pitchFamily="34" charset="0"/>
                <a:cs typeface="Arial" panose="020B0604020202020204" pitchFamily="34" charset="0"/>
              </a:rPr>
              <a:t>1. General classroom enrichment </a:t>
            </a:r>
          </a:p>
          <a:p>
            <a:pPr marL="0" indent="0">
              <a:buNone/>
            </a:pPr>
            <a:r>
              <a:rPr lang="en-US" dirty="0" smtClean="0">
                <a:effectLst/>
                <a:latin typeface="Arial" panose="020B0604020202020204" pitchFamily="34" charset="0"/>
                <a:cs typeface="Arial" panose="020B0604020202020204" pitchFamily="34" charset="0"/>
              </a:rPr>
              <a:t>2. Differentiated classroom instruction </a:t>
            </a:r>
          </a:p>
          <a:p>
            <a:pPr marL="0" indent="0">
              <a:buNone/>
            </a:pPr>
            <a:r>
              <a:rPr lang="en-US" dirty="0" smtClean="0">
                <a:effectLst/>
                <a:latin typeface="Arial" panose="020B0604020202020204" pitchFamily="34" charset="0"/>
                <a:cs typeface="Arial" panose="020B0604020202020204" pitchFamily="34" charset="0"/>
              </a:rPr>
              <a:t>3. Accelerated curriculum </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757169"/>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General Content of Instructional </a:t>
            </a:r>
            <a:r>
              <a:rPr lang="en-US" dirty="0" smtClean="0">
                <a:effectLst/>
              </a:rPr>
              <a:t>Programs </a:t>
            </a:r>
            <a:r>
              <a:rPr lang="en-US" sz="2500" dirty="0" smtClean="0">
                <a:effectLst/>
              </a:rPr>
              <a:t>[4]</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effectLst/>
                <a:latin typeface="Arial" panose="020B0604020202020204" pitchFamily="34" charset="0"/>
                <a:cs typeface="Arial" panose="020B0604020202020204" pitchFamily="34" charset="0"/>
              </a:rPr>
              <a:t>Examples </a:t>
            </a:r>
            <a:r>
              <a:rPr lang="en-US" b="1" dirty="0">
                <a:effectLst/>
                <a:latin typeface="Arial" panose="020B0604020202020204" pitchFamily="34" charset="0"/>
                <a:cs typeface="Arial" panose="020B0604020202020204" pitchFamily="34" charset="0"/>
              </a:rPr>
              <a:t>of </a:t>
            </a:r>
            <a:r>
              <a:rPr lang="en-US" b="1" dirty="0" smtClean="0">
                <a:effectLst/>
                <a:latin typeface="Arial" panose="020B0604020202020204" pitchFamily="34" charset="0"/>
                <a:cs typeface="Arial" panose="020B0604020202020204" pitchFamily="34" charset="0"/>
              </a:rPr>
              <a:t>Programs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pPr marL="0" indent="0">
              <a:buNone/>
            </a:pPr>
            <a:r>
              <a:rPr lang="en-US" dirty="0">
                <a:effectLst/>
                <a:latin typeface="Arial" panose="020B0604020202020204" pitchFamily="34" charset="0"/>
                <a:cs typeface="Arial" panose="020B0604020202020204" pitchFamily="34" charset="0"/>
              </a:rPr>
              <a:t>4. Radical </a:t>
            </a:r>
            <a:r>
              <a:rPr lang="en-US" dirty="0" smtClean="0">
                <a:effectLst/>
                <a:latin typeface="Arial" panose="020B0604020202020204" pitchFamily="34" charset="0"/>
                <a:cs typeface="Arial" panose="020B0604020202020204" pitchFamily="34" charset="0"/>
              </a:rPr>
              <a:t>acceleration </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5</a:t>
            </a:r>
            <a:r>
              <a:rPr lang="en-US" dirty="0">
                <a:effectLst/>
                <a:latin typeface="Arial" panose="020B0604020202020204" pitchFamily="34" charset="0"/>
                <a:cs typeface="Arial" panose="020B0604020202020204" pitchFamily="34" charset="0"/>
              </a:rPr>
              <a:t>. Curriculum </a:t>
            </a:r>
            <a:r>
              <a:rPr lang="en-US" dirty="0" smtClean="0">
                <a:effectLst/>
                <a:latin typeface="Arial" panose="020B0604020202020204" pitchFamily="34" charset="0"/>
                <a:cs typeface="Arial" panose="020B0604020202020204" pitchFamily="34" charset="0"/>
              </a:rPr>
              <a:t>compacting</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6</a:t>
            </a:r>
            <a:r>
              <a:rPr lang="en-US" dirty="0">
                <a:effectLst/>
                <a:latin typeface="Arial" panose="020B0604020202020204" pitchFamily="34" charset="0"/>
                <a:cs typeface="Arial" panose="020B0604020202020204" pitchFamily="34" charset="0"/>
              </a:rPr>
              <a:t>. Self-designed or independent study courses and other enrichment </a:t>
            </a:r>
            <a:r>
              <a:rPr lang="en-US" dirty="0" smtClean="0">
                <a:effectLst/>
                <a:latin typeface="Arial" panose="020B0604020202020204" pitchFamily="34" charset="0"/>
                <a:cs typeface="Arial" panose="020B0604020202020204" pitchFamily="34" charset="0"/>
              </a:rPr>
              <a:t>opportunities</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7</a:t>
            </a:r>
            <a:r>
              <a:rPr lang="en-US" dirty="0">
                <a:effectLst/>
                <a:latin typeface="Arial" panose="020B0604020202020204" pitchFamily="34" charset="0"/>
                <a:cs typeface="Arial" panose="020B0604020202020204" pitchFamily="34" charset="0"/>
              </a:rPr>
              <a:t>. Pull-out </a:t>
            </a:r>
            <a:r>
              <a:rPr lang="en-US" dirty="0" smtClean="0">
                <a:effectLst/>
                <a:latin typeface="Arial" panose="020B0604020202020204" pitchFamily="34" charset="0"/>
                <a:cs typeface="Arial" panose="020B0604020202020204" pitchFamily="34" charset="0"/>
              </a:rPr>
              <a:t>groups</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8</a:t>
            </a:r>
            <a:r>
              <a:rPr lang="en-US" dirty="0">
                <a:effectLst/>
                <a:latin typeface="Arial" panose="020B0604020202020204" pitchFamily="34" charset="0"/>
                <a:cs typeface="Arial" panose="020B0604020202020204" pitchFamily="34" charset="0"/>
              </a:rPr>
              <a:t>. Subject </a:t>
            </a:r>
            <a:r>
              <a:rPr lang="en-US" dirty="0" smtClean="0">
                <a:effectLst/>
                <a:latin typeface="Arial" panose="020B0604020202020204" pitchFamily="34" charset="0"/>
                <a:cs typeface="Arial" panose="020B0604020202020204" pitchFamily="34" charset="0"/>
              </a:rPr>
              <a:t>acceleration </a:t>
            </a:r>
            <a:endParaRPr lang="en-US" dirty="0">
              <a:effectLst/>
              <a:latin typeface="Arial" panose="020B0604020202020204" pitchFamily="34" charset="0"/>
              <a:cs typeface="Arial" panose="020B0604020202020204" pitchFamily="34" charset="0"/>
            </a:endParaRPr>
          </a:p>
          <a:p>
            <a:pPr marL="0" indent="0">
              <a:buNone/>
            </a:pPr>
            <a:r>
              <a:rPr lang="en-US" dirty="0">
                <a:effectLst/>
                <a:latin typeface="Arial" panose="020B0604020202020204" pitchFamily="34" charset="0"/>
                <a:cs typeface="Arial" panose="020B0604020202020204" pitchFamily="34" charset="0"/>
              </a:rPr>
              <a:t>9. Grade </a:t>
            </a:r>
            <a:r>
              <a:rPr lang="en-US" dirty="0" smtClean="0">
                <a:effectLst/>
                <a:latin typeface="Arial" panose="020B0604020202020204" pitchFamily="34" charset="0"/>
                <a:cs typeface="Arial" panose="020B0604020202020204" pitchFamily="34" charset="0"/>
              </a:rPr>
              <a:t>telescoping</a:t>
            </a:r>
          </a:p>
          <a:p>
            <a:pPr marL="0" indent="0">
              <a:buNone/>
            </a:pPr>
            <a:r>
              <a:rPr lang="en-US" dirty="0">
                <a:effectLst/>
                <a:latin typeface="Arial" panose="020B0604020202020204" pitchFamily="34" charset="0"/>
                <a:cs typeface="Arial" panose="020B0604020202020204" pitchFamily="34" charset="0"/>
              </a:rPr>
              <a:t>10. Receiving credit by </a:t>
            </a:r>
            <a:r>
              <a:rPr lang="en-US" dirty="0" smtClean="0">
                <a:effectLst/>
                <a:latin typeface="Arial" panose="020B0604020202020204" pitchFamily="34" charset="0"/>
                <a:cs typeface="Arial" panose="020B0604020202020204" pitchFamily="34" charset="0"/>
              </a:rPr>
              <a:t>examinations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8231554"/>
      </p:ext>
    </p:extLst>
  </p:cSld>
  <p:clrMapOvr>
    <a:masterClrMapping/>
  </p:clrMapOvr>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effectLst/>
              </a:rPr>
              <a:t>General Content of Instructional </a:t>
            </a:r>
            <a:r>
              <a:rPr lang="en-US" dirty="0" smtClean="0">
                <a:effectLst/>
              </a:rPr>
              <a:t>Programs </a:t>
            </a:r>
            <a:r>
              <a:rPr lang="en-US" sz="2500" dirty="0" smtClean="0">
                <a:effectLst/>
              </a:rPr>
              <a:t>[5]</a:t>
            </a:r>
            <a:endParaRPr lang="en-US" sz="2500" dirty="0"/>
          </a:p>
        </p:txBody>
      </p:sp>
      <p:sp>
        <p:nvSpPr>
          <p:cNvPr id="3" name="Content Placeholder 2"/>
          <p:cNvSpPr>
            <a:spLocks noGrp="1"/>
          </p:cNvSpPr>
          <p:nvPr>
            <p:ph idx="1"/>
          </p:nvPr>
        </p:nvSpPr>
        <p:spPr>
          <a:xfrm>
            <a:off x="457200" y="1219200"/>
            <a:ext cx="8229600" cy="4525963"/>
          </a:xfrm>
        </p:spPr>
        <p:txBody>
          <a:bodyPr/>
          <a:lstStyle/>
          <a:p>
            <a:pPr marL="0" indent="0" algn="ctr">
              <a:buNone/>
            </a:pPr>
            <a:r>
              <a:rPr lang="en-US" sz="2800" b="1" dirty="0" smtClean="0">
                <a:effectLst/>
                <a:latin typeface="Arial" panose="020B0604020202020204" pitchFamily="34" charset="0"/>
                <a:cs typeface="Arial" panose="020B0604020202020204" pitchFamily="34" charset="0"/>
              </a:rPr>
              <a:t>Examples </a:t>
            </a:r>
            <a:r>
              <a:rPr lang="en-US" sz="2800" b="1" dirty="0">
                <a:effectLst/>
                <a:latin typeface="Arial" panose="020B0604020202020204" pitchFamily="34" charset="0"/>
                <a:cs typeface="Arial" panose="020B0604020202020204" pitchFamily="34" charset="0"/>
              </a:rPr>
              <a:t>of </a:t>
            </a:r>
            <a:r>
              <a:rPr lang="en-US" sz="2800" b="1" dirty="0" smtClean="0">
                <a:effectLst/>
                <a:latin typeface="Arial" panose="020B0604020202020204" pitchFamily="34" charset="0"/>
                <a:cs typeface="Arial" panose="020B0604020202020204" pitchFamily="34" charset="0"/>
              </a:rPr>
              <a:t>Programs (</a:t>
            </a:r>
            <a:r>
              <a:rPr lang="en-US" sz="2800" b="1" i="1" dirty="0" smtClean="0">
                <a:effectLst/>
                <a:latin typeface="Arial" panose="020B0604020202020204" pitchFamily="34" charset="0"/>
                <a:cs typeface="Arial" panose="020B0604020202020204" pitchFamily="34" charset="0"/>
              </a:rPr>
              <a:t>Cont.</a:t>
            </a:r>
            <a:r>
              <a:rPr lang="en-US" sz="2800" b="1" dirty="0" smtClean="0">
                <a:effectLst/>
                <a:latin typeface="Arial" panose="020B0604020202020204" pitchFamily="34" charset="0"/>
                <a:cs typeface="Arial" panose="020B0604020202020204" pitchFamily="34" charset="0"/>
              </a:rPr>
              <a:t>)</a:t>
            </a:r>
            <a:endParaRPr lang="en-US" sz="2800" b="1" dirty="0">
              <a:effectLst/>
              <a:latin typeface="Arial" panose="020B0604020202020204" pitchFamily="34" charset="0"/>
              <a:cs typeface="Arial" panose="020B0604020202020204" pitchFamily="34" charset="0"/>
            </a:endParaRPr>
          </a:p>
          <a:p>
            <a:pPr marL="0" indent="0">
              <a:buNone/>
            </a:pPr>
            <a:r>
              <a:rPr lang="en-US" dirty="0">
                <a:effectLst/>
                <a:latin typeface="Arial" panose="020B0604020202020204" pitchFamily="34" charset="0"/>
                <a:cs typeface="Arial" panose="020B0604020202020204" pitchFamily="34" charset="0"/>
              </a:rPr>
              <a:t>11. Grade </a:t>
            </a:r>
            <a:r>
              <a:rPr lang="en-US" dirty="0" smtClean="0">
                <a:effectLst/>
                <a:latin typeface="Arial" panose="020B0604020202020204" pitchFamily="34" charset="0"/>
                <a:cs typeface="Arial" panose="020B0604020202020204" pitchFamily="34" charset="0"/>
              </a:rPr>
              <a:t>skipping </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12</a:t>
            </a:r>
            <a:r>
              <a:rPr lang="en-US" dirty="0">
                <a:effectLst/>
                <a:latin typeface="Arial" panose="020B0604020202020204" pitchFamily="34" charset="0"/>
                <a:cs typeface="Arial" panose="020B0604020202020204" pitchFamily="34" charset="0"/>
              </a:rPr>
              <a:t>. Early </a:t>
            </a:r>
            <a:r>
              <a:rPr lang="en-US" dirty="0" smtClean="0">
                <a:effectLst/>
                <a:latin typeface="Arial" panose="020B0604020202020204" pitchFamily="34" charset="0"/>
                <a:cs typeface="Arial" panose="020B0604020202020204" pitchFamily="34" charset="0"/>
              </a:rPr>
              <a:t>admission</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13</a:t>
            </a:r>
            <a:r>
              <a:rPr lang="en-US" dirty="0">
                <a:effectLst/>
                <a:latin typeface="Arial" panose="020B0604020202020204" pitchFamily="34" charset="0"/>
                <a:cs typeface="Arial" panose="020B0604020202020204" pitchFamily="34" charset="0"/>
              </a:rPr>
              <a:t>. Honors </a:t>
            </a:r>
            <a:r>
              <a:rPr lang="en-US" dirty="0" smtClean="0">
                <a:effectLst/>
                <a:latin typeface="Arial" panose="020B0604020202020204" pitchFamily="34" charset="0"/>
                <a:cs typeface="Arial" panose="020B0604020202020204" pitchFamily="34" charset="0"/>
              </a:rPr>
              <a:t>classes</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14</a:t>
            </a:r>
            <a:r>
              <a:rPr lang="en-US" dirty="0">
                <a:effectLst/>
                <a:latin typeface="Arial" panose="020B0604020202020204" pitchFamily="34" charset="0"/>
                <a:cs typeface="Arial" panose="020B0604020202020204" pitchFamily="34" charset="0"/>
              </a:rPr>
              <a:t>. Magnet </a:t>
            </a:r>
            <a:r>
              <a:rPr lang="en-US" dirty="0" smtClean="0">
                <a:effectLst/>
                <a:latin typeface="Arial" panose="020B0604020202020204" pitchFamily="34" charset="0"/>
                <a:cs typeface="Arial" panose="020B0604020202020204" pitchFamily="34" charset="0"/>
              </a:rPr>
              <a:t>schools </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15</a:t>
            </a:r>
            <a:r>
              <a:rPr lang="en-US" dirty="0">
                <a:effectLst/>
                <a:latin typeface="Arial" panose="020B0604020202020204" pitchFamily="34" charset="0"/>
                <a:cs typeface="Arial" panose="020B0604020202020204" pitchFamily="34" charset="0"/>
              </a:rPr>
              <a:t>. Advanced placement (AP) </a:t>
            </a:r>
            <a:r>
              <a:rPr lang="en-US" dirty="0" smtClean="0">
                <a:effectLst/>
                <a:latin typeface="Arial" panose="020B0604020202020204" pitchFamily="34" charset="0"/>
                <a:cs typeface="Arial" panose="020B0604020202020204" pitchFamily="34" charset="0"/>
              </a:rPr>
              <a:t>programs </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16</a:t>
            </a:r>
            <a:r>
              <a:rPr lang="en-US" dirty="0">
                <a:effectLst/>
                <a:latin typeface="Arial" panose="020B0604020202020204" pitchFamily="34" charset="0"/>
                <a:cs typeface="Arial" panose="020B0604020202020204" pitchFamily="34" charset="0"/>
              </a:rPr>
              <a:t>. Internship, apprenticeship, or mentorship </a:t>
            </a:r>
            <a:r>
              <a:rPr lang="en-US" dirty="0" smtClean="0">
                <a:effectLst/>
                <a:latin typeface="Arial" panose="020B0604020202020204" pitchFamily="34" charset="0"/>
                <a:cs typeface="Arial" panose="020B0604020202020204" pitchFamily="34" charset="0"/>
              </a:rPr>
              <a:t>programs </a:t>
            </a:r>
            <a:endParaRPr lang="en-US" dirty="0">
              <a:effectLst/>
              <a:latin typeface="Arial" panose="020B0604020202020204" pitchFamily="34" charset="0"/>
              <a:cs typeface="Arial" panose="020B0604020202020204" pitchFamily="34" charset="0"/>
            </a:endParaRPr>
          </a:p>
          <a:p>
            <a:pPr marL="0" indent="0">
              <a:buNone/>
            </a:pPr>
            <a:r>
              <a:rPr lang="en-US" dirty="0">
                <a:effectLst/>
                <a:latin typeface="Arial" panose="020B0604020202020204" pitchFamily="34" charset="0"/>
                <a:cs typeface="Arial" panose="020B0604020202020204" pitchFamily="34" charset="0"/>
              </a:rPr>
              <a:t>17. Concurrent </a:t>
            </a:r>
            <a:r>
              <a:rPr lang="en-US" dirty="0" smtClean="0">
                <a:effectLst/>
                <a:latin typeface="Arial" panose="020B0604020202020204" pitchFamily="34" charset="0"/>
                <a:cs typeface="Arial" panose="020B0604020202020204" pitchFamily="34" charset="0"/>
              </a:rPr>
              <a:t>enrollment </a:t>
            </a:r>
            <a:endParaRPr lang="en-US" dirty="0">
              <a:effectLst/>
              <a:latin typeface="Arial" panose="020B0604020202020204" pitchFamily="34" charset="0"/>
              <a:cs typeface="Arial" panose="020B0604020202020204" pitchFamily="34" charset="0"/>
            </a:endParaRPr>
          </a:p>
          <a:p>
            <a:pPr marL="0" indent="0">
              <a:buNone/>
            </a:pPr>
            <a:r>
              <a:rPr lang="en-US" dirty="0" smtClean="0">
                <a:effectLst/>
                <a:latin typeface="Arial" panose="020B0604020202020204" pitchFamily="34" charset="0"/>
                <a:cs typeface="Arial" panose="020B0604020202020204" pitchFamily="34" charset="0"/>
              </a:rPr>
              <a:t>18</a:t>
            </a:r>
            <a:r>
              <a:rPr lang="en-US" dirty="0">
                <a:effectLst/>
                <a:latin typeface="Arial" panose="020B0604020202020204" pitchFamily="34" charset="0"/>
                <a:cs typeface="Arial" panose="020B0604020202020204" pitchFamily="34" charset="0"/>
              </a:rPr>
              <a:t>. International baccalaureate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6457769"/>
      </p:ext>
    </p:extLst>
  </p:cSld>
  <p:clrMapOvr>
    <a:masterClrMapping/>
  </p:clrMapOvr>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General Content of Instructional </a:t>
            </a:r>
            <a:r>
              <a:rPr lang="en-US" dirty="0" smtClean="0">
                <a:effectLst/>
              </a:rPr>
              <a:t>Programs </a:t>
            </a:r>
            <a:r>
              <a:rPr lang="en-US" sz="2500" dirty="0" smtClean="0">
                <a:effectLst/>
              </a:rPr>
              <a:t>[6]</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effectLst/>
                <a:latin typeface="Arial" panose="020B0604020202020204" pitchFamily="34" charset="0"/>
                <a:cs typeface="Arial" panose="020B0604020202020204" pitchFamily="34" charset="0"/>
              </a:rPr>
              <a:t>Cautions</a:t>
            </a:r>
            <a:endParaRPr lang="en-US" b="1"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Children who are gifted may experience frustration and disappointment if they receive inappropriate placements. </a:t>
            </a:r>
          </a:p>
          <a:p>
            <a:r>
              <a:rPr lang="en-US" dirty="0">
                <a:effectLst/>
                <a:latin typeface="Arial" panose="020B0604020202020204" pitchFamily="34" charset="0"/>
                <a:cs typeface="Arial" panose="020B0604020202020204" pitchFamily="34" charset="0"/>
              </a:rPr>
              <a:t>A special placement should not be made without the approval of </a:t>
            </a:r>
            <a:r>
              <a:rPr lang="en-US" dirty="0" smtClean="0">
                <a:effectLst/>
                <a:latin typeface="Arial" panose="020B0604020202020204" pitchFamily="34" charset="0"/>
                <a:cs typeface="Arial" panose="020B0604020202020204" pitchFamily="34" charset="0"/>
              </a:rPr>
              <a:t>child, child’s </a:t>
            </a:r>
            <a:r>
              <a:rPr lang="en-US" dirty="0">
                <a:effectLst/>
                <a:latin typeface="Arial" panose="020B0604020202020204" pitchFamily="34" charset="0"/>
                <a:cs typeface="Arial" panose="020B0604020202020204" pitchFamily="34" charset="0"/>
              </a:rPr>
              <a:t>family, and </a:t>
            </a:r>
            <a:r>
              <a:rPr lang="en-US" dirty="0" smtClean="0">
                <a:effectLst/>
                <a:latin typeface="Arial" panose="020B0604020202020204" pitchFamily="34" charset="0"/>
                <a:cs typeface="Arial" panose="020B0604020202020204" pitchFamily="34" charset="0"/>
              </a:rPr>
              <a:t>teacher</a:t>
            </a:r>
            <a:r>
              <a:rPr lang="en-US" dirty="0">
                <a:effectLst/>
                <a:latin typeface="Arial" panose="020B0604020202020204" pitchFamily="34" charset="0"/>
                <a:cs typeface="Arial" panose="020B0604020202020204" pitchFamily="34" charset="0"/>
              </a:rPr>
              <a:t>. </a:t>
            </a:r>
          </a:p>
          <a:p>
            <a:r>
              <a:rPr lang="en-US" dirty="0" smtClean="0">
                <a:effectLst/>
                <a:latin typeface="Arial" panose="020B0604020202020204" pitchFamily="34" charset="0"/>
                <a:cs typeface="Arial" panose="020B0604020202020204" pitchFamily="34" charset="0"/>
              </a:rPr>
              <a:t>Child </a:t>
            </a:r>
            <a:r>
              <a:rPr lang="en-US" dirty="0">
                <a:effectLst/>
                <a:latin typeface="Arial" panose="020B0604020202020204" pitchFamily="34" charset="0"/>
                <a:cs typeface="Arial" panose="020B0604020202020204" pitchFamily="34" charset="0"/>
              </a:rPr>
              <a:t>and </a:t>
            </a:r>
            <a:r>
              <a:rPr lang="en-US" dirty="0" smtClean="0">
                <a:effectLst/>
                <a:latin typeface="Arial" panose="020B0604020202020204" pitchFamily="34" charset="0"/>
                <a:cs typeface="Arial" panose="020B0604020202020204" pitchFamily="34" charset="0"/>
              </a:rPr>
              <a:t>family </a:t>
            </a:r>
            <a:r>
              <a:rPr lang="en-US" dirty="0">
                <a:effectLst/>
                <a:latin typeface="Arial" panose="020B0604020202020204" pitchFamily="34" charset="0"/>
                <a:cs typeface="Arial" panose="020B0604020202020204" pitchFamily="34" charset="0"/>
              </a:rPr>
              <a:t>should be apprised of the nature of the special placement and why it is recommended. </a:t>
            </a:r>
          </a:p>
        </p:txBody>
      </p:sp>
    </p:spTree>
    <p:extLst>
      <p:ext uri="{BB962C8B-B14F-4D97-AF65-F5344CB8AC3E}">
        <p14:creationId xmlns:p14="http://schemas.microsoft.com/office/powerpoint/2010/main" val="323398725"/>
      </p:ext>
    </p:extLst>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General Content of Instructional </a:t>
            </a:r>
            <a:r>
              <a:rPr lang="en-US" dirty="0" smtClean="0">
                <a:effectLst/>
              </a:rPr>
              <a:t>Programs </a:t>
            </a:r>
            <a:r>
              <a:rPr lang="en-US" sz="2500" dirty="0" smtClean="0">
                <a:effectLst/>
              </a:rPr>
              <a:t>[7]</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effectLst/>
                <a:latin typeface="Arial" panose="020B0604020202020204" pitchFamily="34" charset="0"/>
                <a:cs typeface="Arial" panose="020B0604020202020204" pitchFamily="34" charset="0"/>
              </a:rPr>
              <a:t>Cautions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r>
              <a:rPr lang="en-US" dirty="0" smtClean="0">
                <a:effectLst/>
                <a:latin typeface="Arial" panose="020B0604020202020204" pitchFamily="34" charset="0"/>
                <a:cs typeface="Arial" panose="020B0604020202020204" pitchFamily="34" charset="0"/>
              </a:rPr>
              <a:t>Keeping </a:t>
            </a:r>
            <a:r>
              <a:rPr lang="en-US" dirty="0">
                <a:effectLst/>
                <a:latin typeface="Arial" panose="020B0604020202020204" pitchFamily="34" charset="0"/>
                <a:cs typeface="Arial" panose="020B0604020202020204" pitchFamily="34" charset="0"/>
              </a:rPr>
              <a:t>children who are gifted in regular classes with an unmodified curriculum may be acceptable if </a:t>
            </a:r>
            <a:r>
              <a:rPr lang="en-US" dirty="0" smtClean="0">
                <a:effectLst/>
                <a:latin typeface="Arial" panose="020B0604020202020204" pitchFamily="34" charset="0"/>
                <a:cs typeface="Arial" panose="020B0604020202020204" pitchFamily="34" charset="0"/>
              </a:rPr>
              <a:t>children </a:t>
            </a:r>
            <a:r>
              <a:rPr lang="en-US" dirty="0">
                <a:effectLst/>
                <a:latin typeface="Arial" panose="020B0604020202020204" pitchFamily="34" charset="0"/>
                <a:cs typeface="Arial" panose="020B0604020202020204" pitchFamily="34" charset="0"/>
              </a:rPr>
              <a:t>are not bored and can work on individual projects or do other activities to enhance their skills. </a:t>
            </a:r>
          </a:p>
          <a:p>
            <a:r>
              <a:rPr lang="en-US" dirty="0">
                <a:effectLst/>
                <a:latin typeface="Arial" panose="020B0604020202020204" pitchFamily="34" charset="0"/>
                <a:cs typeface="Arial" panose="020B0604020202020204" pitchFamily="34" charset="0"/>
              </a:rPr>
              <a:t>We are doing a disservice to children who are gifted if we let them become bored and turned off by an unchallenging curriculum. </a:t>
            </a:r>
          </a:p>
        </p:txBody>
      </p:sp>
    </p:spTree>
    <p:extLst>
      <p:ext uri="{BB962C8B-B14F-4D97-AF65-F5344CB8AC3E}">
        <p14:creationId xmlns:p14="http://schemas.microsoft.com/office/powerpoint/2010/main" val="2539427368"/>
      </p:ext>
    </p:extLst>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General Content of Instructional </a:t>
            </a:r>
            <a:r>
              <a:rPr lang="en-US" dirty="0" smtClean="0">
                <a:effectLst/>
              </a:rPr>
              <a:t>Programs </a:t>
            </a:r>
            <a:r>
              <a:rPr lang="en-US" sz="2500" dirty="0" smtClean="0">
                <a:effectLst/>
              </a:rPr>
              <a:t>[8]</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effectLst/>
                <a:latin typeface="Arial" panose="020B0604020202020204" pitchFamily="34" charset="0"/>
                <a:cs typeface="Arial" panose="020B0604020202020204" pitchFamily="34" charset="0"/>
              </a:rPr>
              <a:t>Cautions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r>
              <a:rPr lang="en-US" dirty="0" smtClean="0">
                <a:effectLst/>
                <a:latin typeface="Arial" panose="020B0604020202020204" pitchFamily="34" charset="0"/>
                <a:cs typeface="Arial" panose="020B0604020202020204" pitchFamily="34" charset="0"/>
              </a:rPr>
              <a:t>The </a:t>
            </a:r>
            <a:r>
              <a:rPr lang="en-US" dirty="0">
                <a:effectLst/>
                <a:latin typeface="Arial" panose="020B0604020202020204" pitchFamily="34" charset="0"/>
                <a:cs typeface="Arial" panose="020B0604020202020204" pitchFamily="34" charset="0"/>
              </a:rPr>
              <a:t>simplest way to educate academically advanced children is to place them in existing classes at more advanced grade levels, based on the principle of placement according to competence (Robinson, 1980). </a:t>
            </a:r>
          </a:p>
        </p:txBody>
      </p:sp>
    </p:spTree>
    <p:extLst>
      <p:ext uri="{BB962C8B-B14F-4D97-AF65-F5344CB8AC3E}">
        <p14:creationId xmlns:p14="http://schemas.microsoft.com/office/powerpoint/2010/main" val="1162046528"/>
      </p:ext>
    </p:extLst>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General Content of Instructional </a:t>
            </a:r>
            <a:r>
              <a:rPr lang="en-US" dirty="0" smtClean="0">
                <a:effectLst/>
              </a:rPr>
              <a:t>Programs </a:t>
            </a:r>
            <a:r>
              <a:rPr lang="en-US" sz="2500" dirty="0" smtClean="0">
                <a:effectLst/>
              </a:rPr>
              <a:t>[8]</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effectLst/>
                <a:latin typeface="Arial" panose="020B0604020202020204" pitchFamily="34" charset="0"/>
                <a:cs typeface="Arial" panose="020B0604020202020204" pitchFamily="34" charset="0"/>
              </a:rPr>
              <a:t>Cautions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r>
              <a:rPr lang="en-US" dirty="0" smtClean="0">
                <a:effectLst/>
                <a:latin typeface="Arial" panose="020B0604020202020204" pitchFamily="34" charset="0"/>
                <a:cs typeface="Arial" panose="020B0604020202020204" pitchFamily="34" charset="0"/>
              </a:rPr>
              <a:t>The </a:t>
            </a:r>
            <a:r>
              <a:rPr lang="en-US" dirty="0">
                <a:effectLst/>
                <a:latin typeface="Arial" panose="020B0604020202020204" pitchFamily="34" charset="0"/>
                <a:cs typeface="Arial" panose="020B0604020202020204" pitchFamily="34" charset="0"/>
              </a:rPr>
              <a:t>simplest way to educate academically advanced children is to place them in existing classes at more advanced grade levels, based on the principle of placement according to competence (Robinson, 1980). </a:t>
            </a:r>
          </a:p>
        </p:txBody>
      </p:sp>
    </p:spTree>
    <p:extLst>
      <p:ext uri="{BB962C8B-B14F-4D97-AF65-F5344CB8AC3E}">
        <p14:creationId xmlns:p14="http://schemas.microsoft.com/office/powerpoint/2010/main" val="3794107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Scaled Score Equivalents of Raw Scores </a:t>
            </a:r>
            <a:r>
              <a:rPr lang="en-US" sz="2500" dirty="0" smtClean="0"/>
              <a:t>[1]</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CUBE Design Subtest (Floor Effects)</a:t>
            </a:r>
          </a:p>
          <a:p>
            <a:pPr marL="0" indent="0">
              <a:buNone/>
            </a:pP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89999378"/>
              </p:ext>
            </p:extLst>
          </p:nvPr>
        </p:nvGraphicFramePr>
        <p:xfrm>
          <a:off x="609600" y="2209800"/>
          <a:ext cx="8153400" cy="4617720"/>
        </p:xfrm>
        <a:graphic>
          <a:graphicData uri="http://schemas.openxmlformats.org/drawingml/2006/table">
            <a:tbl>
              <a:tblPr firstRow="1" bandRow="1">
                <a:tableStyleId>{5C22544A-7EE6-4342-B048-85BDC9FD1C3A}</a:tableStyleId>
              </a:tblPr>
              <a:tblGrid>
                <a:gridCol w="1905000"/>
                <a:gridCol w="2171700"/>
                <a:gridCol w="2038350"/>
                <a:gridCol w="2038350"/>
              </a:tblGrid>
              <a:tr h="533400">
                <a:tc gridSpan="2">
                  <a:txBody>
                    <a:bodyPr/>
                    <a:lstStyle/>
                    <a:p>
                      <a:pPr algn="ctr"/>
                      <a:r>
                        <a:rPr lang="en-US" sz="2800" dirty="0" smtClean="0">
                          <a:latin typeface="Arial" panose="020B0604020202020204" pitchFamily="34" charset="0"/>
                          <a:cs typeface="Arial" panose="020B0604020202020204" pitchFamily="34" charset="0"/>
                        </a:rPr>
                        <a:t>Ages 5-0 to 5-2</a:t>
                      </a:r>
                      <a:endParaRPr lang="en-US" sz="2800" dirty="0">
                        <a:latin typeface="Arial" panose="020B0604020202020204" pitchFamily="34" charset="0"/>
                        <a:cs typeface="Arial" panose="020B0604020202020204" pitchFamily="34" charset="0"/>
                      </a:endParaRPr>
                    </a:p>
                  </a:txBody>
                  <a:tcPr/>
                </a:tc>
                <a:tc hMerge="1">
                  <a:txBody>
                    <a:bodyPr/>
                    <a:lstStyle/>
                    <a:p>
                      <a:endParaRPr lang="en-US" dirty="0"/>
                    </a:p>
                  </a:txBody>
                  <a:tcPr/>
                </a:tc>
                <a:tc gridSpan="2">
                  <a:txBody>
                    <a:bodyPr/>
                    <a:lstStyle/>
                    <a:p>
                      <a:pPr algn="ctr"/>
                      <a:r>
                        <a:rPr lang="en-US" sz="2800" dirty="0" smtClean="0">
                          <a:latin typeface="Arial" panose="020B0604020202020204" pitchFamily="34" charset="0"/>
                          <a:cs typeface="Arial" panose="020B0604020202020204" pitchFamily="34" charset="0"/>
                        </a:rPr>
                        <a:t>Ages 10-0 to 10-5</a:t>
                      </a:r>
                      <a:endParaRPr lang="en-US" sz="2800" dirty="0">
                        <a:latin typeface="Arial" panose="020B0604020202020204" pitchFamily="34" charset="0"/>
                        <a:cs typeface="Arial" panose="020B0604020202020204" pitchFamily="34" charset="0"/>
                      </a:endParaRPr>
                    </a:p>
                  </a:txBody>
                  <a:tcPr/>
                </a:tc>
                <a:tc hMerge="1">
                  <a:txBody>
                    <a:bodyPr/>
                    <a:lstStyle/>
                    <a:p>
                      <a:endParaRPr lang="en-US" dirty="0"/>
                    </a:p>
                  </a:txBody>
                  <a:tcPr/>
                </a:tc>
              </a:tr>
              <a:tr h="457200">
                <a:tc>
                  <a:txBody>
                    <a:bodyPr/>
                    <a:lstStyle/>
                    <a:p>
                      <a:pPr algn="ctr"/>
                      <a:r>
                        <a:rPr lang="en-US" sz="2000" b="1" dirty="0" smtClean="0">
                          <a:latin typeface="Arial" panose="020B0604020202020204" pitchFamily="34" charset="0"/>
                          <a:cs typeface="Arial" panose="020B0604020202020204" pitchFamily="34" charset="0"/>
                        </a:rPr>
                        <a:t>Scaled Score</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Raw Score</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Scaled Score</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Raw Score</a:t>
                      </a:r>
                      <a:endParaRPr lang="en-US" sz="2000" b="1" dirty="0">
                        <a:latin typeface="Arial" panose="020B0604020202020204" pitchFamily="34" charset="0"/>
                        <a:cs typeface="Arial" panose="020B0604020202020204" pitchFamily="34" charset="0"/>
                      </a:endParaRPr>
                    </a:p>
                  </a:txBody>
                  <a:tcPr/>
                </a:tc>
              </a:tr>
              <a:tr h="457200">
                <a:tc>
                  <a:txBody>
                    <a:bodyPr/>
                    <a:lstStyle/>
                    <a:p>
                      <a:pPr algn="ctr"/>
                      <a:r>
                        <a:rPr lang="en-US" sz="2800" dirty="0" smtClean="0">
                          <a:latin typeface="Arial" panose="020B0604020202020204" pitchFamily="34" charset="0"/>
                          <a:cs typeface="Arial" panose="020B0604020202020204" pitchFamily="34" charset="0"/>
                        </a:rPr>
                        <a:t>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0-1</a:t>
                      </a:r>
                      <a:endParaRPr lang="en-US" sz="2800" dirty="0">
                        <a:latin typeface="Arial" panose="020B0604020202020204" pitchFamily="34" charset="0"/>
                        <a:cs typeface="Arial" panose="020B0604020202020204" pitchFamily="34" charset="0"/>
                      </a:endParaRPr>
                    </a:p>
                  </a:txBody>
                  <a:tcPr/>
                </a:tc>
              </a:tr>
              <a:tr h="381000">
                <a:tc>
                  <a:txBody>
                    <a:bodyPr/>
                    <a:lstStyle/>
                    <a:p>
                      <a:pPr algn="ctr"/>
                      <a:r>
                        <a:rPr lang="en-US" sz="2800" dirty="0" smtClean="0">
                          <a:latin typeface="Arial" panose="020B0604020202020204" pitchFamily="34" charset="0"/>
                          <a:cs typeface="Arial" panose="020B0604020202020204" pitchFamily="34" charset="0"/>
                        </a:rPr>
                        <a:t>2</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2</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2-4</a:t>
                      </a:r>
                      <a:endParaRPr lang="en-US" sz="2800" dirty="0">
                        <a:latin typeface="Arial" panose="020B0604020202020204" pitchFamily="34" charset="0"/>
                        <a:cs typeface="Arial" panose="020B0604020202020204" pitchFamily="34" charset="0"/>
                      </a:endParaRPr>
                    </a:p>
                  </a:txBody>
                  <a:tcPr/>
                </a:tc>
              </a:tr>
              <a:tr h="381000">
                <a:tc>
                  <a:txBody>
                    <a:bodyPr/>
                    <a:lstStyle/>
                    <a:p>
                      <a:pPr algn="ctr"/>
                      <a:r>
                        <a:rPr lang="en-US" sz="2800" dirty="0" smtClean="0">
                          <a:latin typeface="Arial" panose="020B0604020202020204" pitchFamily="34" charset="0"/>
                          <a:cs typeface="Arial" panose="020B0604020202020204" pitchFamily="34" charset="0"/>
                        </a:rPr>
                        <a:t>3</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3</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5-7</a:t>
                      </a:r>
                      <a:endParaRPr lang="en-US" sz="2800" dirty="0">
                        <a:latin typeface="Arial" panose="020B0604020202020204" pitchFamily="34" charset="0"/>
                        <a:cs typeface="Arial" panose="020B0604020202020204" pitchFamily="34" charset="0"/>
                      </a:endParaRPr>
                    </a:p>
                  </a:txBody>
                  <a:tcPr/>
                </a:tc>
              </a:tr>
              <a:tr h="381000">
                <a:tc>
                  <a:txBody>
                    <a:bodyPr/>
                    <a:lstStyle/>
                    <a:p>
                      <a:pPr algn="ctr"/>
                      <a:r>
                        <a:rPr lang="en-US" sz="2800" dirty="0" smtClean="0">
                          <a:latin typeface="Arial" panose="020B0604020202020204" pitchFamily="34" charset="0"/>
                          <a:cs typeface="Arial" panose="020B0604020202020204" pitchFamily="34" charset="0"/>
                        </a:rPr>
                        <a:t>4</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0</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4</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8-10</a:t>
                      </a:r>
                      <a:endParaRPr lang="en-US" sz="2800" dirty="0">
                        <a:latin typeface="Arial" panose="020B0604020202020204" pitchFamily="34" charset="0"/>
                        <a:cs typeface="Arial" panose="020B0604020202020204" pitchFamily="34" charset="0"/>
                      </a:endParaRPr>
                    </a:p>
                  </a:txBody>
                  <a:tcPr/>
                </a:tc>
              </a:tr>
              <a:tr h="381000">
                <a:tc>
                  <a:txBody>
                    <a:bodyPr/>
                    <a:lstStyle/>
                    <a:p>
                      <a:pPr algn="ctr"/>
                      <a:r>
                        <a:rPr lang="en-US" sz="2800" dirty="0" smtClean="0">
                          <a:latin typeface="Arial" panose="020B0604020202020204" pitchFamily="34" charset="0"/>
                          <a:cs typeface="Arial" panose="020B0604020202020204" pitchFamily="34" charset="0"/>
                        </a:rPr>
                        <a:t>5</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5</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11-12</a:t>
                      </a:r>
                      <a:endParaRPr lang="en-US" sz="2800" dirty="0">
                        <a:latin typeface="Arial" panose="020B0604020202020204" pitchFamily="34" charset="0"/>
                        <a:cs typeface="Arial" panose="020B0604020202020204" pitchFamily="34" charset="0"/>
                      </a:endParaRPr>
                    </a:p>
                  </a:txBody>
                  <a:tcPr/>
                </a:tc>
              </a:tr>
              <a:tr h="381000">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r>
              <a:tr h="457200">
                <a:tc>
                  <a:txBody>
                    <a:bodyPr/>
                    <a:lstStyle/>
                    <a:p>
                      <a:pPr algn="ctr"/>
                      <a:r>
                        <a:rPr lang="en-US" sz="2800" dirty="0" smtClean="0">
                          <a:latin typeface="Arial" panose="020B0604020202020204" pitchFamily="34" charset="0"/>
                          <a:cs typeface="Arial" panose="020B0604020202020204" pitchFamily="34" charset="0"/>
                        </a:rPr>
                        <a:t>20</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&gt;34</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20</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77-80</a:t>
                      </a:r>
                      <a:endParaRPr lang="en-US" sz="2800" dirty="0">
                        <a:latin typeface="Arial" panose="020B0604020202020204" pitchFamily="34" charset="0"/>
                        <a:cs typeface="Arial" panose="020B0604020202020204" pitchFamily="34" charset="0"/>
                      </a:endParaRPr>
                    </a:p>
                  </a:txBody>
                  <a:tcPr/>
                </a:tc>
              </a:tr>
            </a:tbl>
          </a:graphicData>
        </a:graphic>
      </p:graphicFrame>
      <p:cxnSp>
        <p:nvCxnSpPr>
          <p:cNvPr id="8" name="Straight Arrow Connector 7"/>
          <p:cNvCxnSpPr/>
          <p:nvPr/>
        </p:nvCxnSpPr>
        <p:spPr bwMode="auto">
          <a:xfrm>
            <a:off x="1600200" y="5791200"/>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bwMode="auto">
          <a:xfrm>
            <a:off x="3657600" y="5824045"/>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bwMode="auto">
          <a:xfrm>
            <a:off x="5715000" y="5796455"/>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bwMode="auto">
          <a:xfrm>
            <a:off x="7772400" y="5791200"/>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2918894"/>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General Content of Instructional Programs </a:t>
            </a:r>
            <a:r>
              <a:rPr lang="en-US" sz="2500" dirty="0" smtClean="0">
                <a:effectLst/>
              </a:rPr>
              <a:t>[9]</a:t>
            </a:r>
            <a:endParaRPr lang="en-US" dirty="0"/>
          </a:p>
        </p:txBody>
      </p:sp>
      <p:sp>
        <p:nvSpPr>
          <p:cNvPr id="3" name="Content Placeholder 2"/>
          <p:cNvSpPr>
            <a:spLocks noGrp="1"/>
          </p:cNvSpPr>
          <p:nvPr>
            <p:ph idx="1"/>
          </p:nvPr>
        </p:nvSpPr>
        <p:spPr/>
        <p:txBody>
          <a:bodyPr/>
          <a:lstStyle/>
          <a:p>
            <a:r>
              <a:rPr lang="en-US" i="1" dirty="0" smtClean="0">
                <a:latin typeface="Arial" panose="020B0604020202020204" pitchFamily="34" charset="0"/>
                <a:cs typeface="Arial" panose="020B0604020202020204" pitchFamily="34" charset="0"/>
              </a:rPr>
              <a:t>Source: </a:t>
            </a:r>
            <a:r>
              <a:rPr lang="en-US" dirty="0" smtClean="0">
                <a:latin typeface="Arial" panose="020B0604020202020204" pitchFamily="34" charset="0"/>
                <a:cs typeface="Arial" panose="020B0604020202020204" pitchFamily="34" charset="0"/>
              </a:rPr>
              <a:t>Robinson</a:t>
            </a:r>
            <a:r>
              <a:rPr lang="en-US" dirty="0">
                <a:latin typeface="Arial" panose="020B0604020202020204" pitchFamily="34" charset="0"/>
                <a:cs typeface="Arial" panose="020B0604020202020204" pitchFamily="34" charset="0"/>
              </a:rPr>
              <a:t>, H. B. (1980, November). </a:t>
            </a:r>
            <a:r>
              <a:rPr lang="en-US" i="1" dirty="0">
                <a:latin typeface="Arial" panose="020B0604020202020204" pitchFamily="34" charset="0"/>
                <a:cs typeface="Arial" panose="020B0604020202020204" pitchFamily="34" charset="0"/>
              </a:rPr>
              <a:t>A case for radical acceleration: Programs of the Johns Hopkins University and the University of Washington</a:t>
            </a:r>
            <a:r>
              <a:rPr lang="en-US" dirty="0">
                <a:latin typeface="Arial" panose="020B0604020202020204" pitchFamily="34" charset="0"/>
                <a:cs typeface="Arial" panose="020B0604020202020204" pitchFamily="34" charset="0"/>
              </a:rPr>
              <a:t>. Paper presented at the meeting of the 1980 Symposium of the Study of Mathematically Precocious Youth, Baltimore.</a:t>
            </a:r>
          </a:p>
        </p:txBody>
      </p:sp>
    </p:spTree>
    <p:extLst>
      <p:ext uri="{BB962C8B-B14F-4D97-AF65-F5344CB8AC3E}">
        <p14:creationId xmlns:p14="http://schemas.microsoft.com/office/powerpoint/2010/main" val="1321237477"/>
      </p:ext>
    </p:extLst>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Session 4</a:t>
            </a:r>
            <a:endParaRPr lang="en-US" dirty="0"/>
          </a:p>
        </p:txBody>
      </p:sp>
      <p:sp>
        <p:nvSpPr>
          <p:cNvPr id="3" name="Content Placeholder 2"/>
          <p:cNvSpPr>
            <a:spLocks noGrp="1"/>
          </p:cNvSpPr>
          <p:nvPr>
            <p:ph type="subTitle" sz="quarter" idx="1"/>
          </p:nvPr>
        </p:nvSpPr>
        <p:spPr/>
        <p:txBody>
          <a:bodyPr/>
          <a:lstStyle/>
          <a:p>
            <a:r>
              <a:rPr lang="en-US" sz="6000" b="1" dirty="0" smtClean="0"/>
              <a:t>Expert Witness</a:t>
            </a:r>
            <a:endParaRPr lang="en-US" sz="6000" b="1" dirty="0"/>
          </a:p>
        </p:txBody>
      </p:sp>
    </p:spTree>
    <p:extLst>
      <p:ext uri="{BB962C8B-B14F-4D97-AF65-F5344CB8AC3E}">
        <p14:creationId xmlns:p14="http://schemas.microsoft.com/office/powerpoint/2010/main" val="1554589429"/>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Cross-Examination Topics </a:t>
            </a:r>
            <a:br>
              <a:rPr lang="en-US" dirty="0" smtClean="0"/>
            </a:br>
            <a:r>
              <a:rPr lang="en-US" sz="2500" dirty="0" smtClean="0"/>
              <a:t>(RG pp. 237-238) [1]</a:t>
            </a:r>
            <a:endParaRPr lang="en-US" sz="2500" dirty="0"/>
          </a:p>
        </p:txBody>
      </p:sp>
      <p:sp>
        <p:nvSpPr>
          <p:cNvPr id="3" name="Content Placeholder 2"/>
          <p:cNvSpPr>
            <a:spLocks noGrp="1"/>
          </p:cNvSpPr>
          <p:nvPr>
            <p:ph idx="1"/>
          </p:nvPr>
        </p:nvSpPr>
        <p:spPr>
          <a:xfrm>
            <a:off x="457200" y="1600200"/>
            <a:ext cx="8458200" cy="4525963"/>
          </a:xfrm>
        </p:spPr>
        <p:txBody>
          <a:bodyPr/>
          <a:lstStyle/>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facts on which your opinions and conclusions were based</a:t>
            </a: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degree of confidence you have in each of your </a:t>
            </a:r>
            <a:r>
              <a:rPr lang="en-US" dirty="0" smtClean="0">
                <a:latin typeface="Arial" panose="020B0604020202020204" pitchFamily="34" charset="0"/>
                <a:cs typeface="Arial" panose="020B0604020202020204" pitchFamily="34" charset="0"/>
              </a:rPr>
              <a:t>opinions</a:t>
            </a:r>
          </a:p>
          <a:p>
            <a:r>
              <a:rPr lang="en-US" dirty="0">
                <a:latin typeface="Arial" panose="020B0604020202020204" pitchFamily="34" charset="0"/>
                <a:cs typeface="Arial" panose="020B0604020202020204" pitchFamily="34" charset="0"/>
              </a:rPr>
              <a:t>The precise nature of any disagreements with the cross-examining attorney’s expert </a:t>
            </a:r>
            <a:r>
              <a:rPr lang="en-US" dirty="0" smtClean="0">
                <a:latin typeface="Arial" panose="020B0604020202020204" pitchFamily="34" charset="0"/>
                <a:cs typeface="Arial" panose="020B0604020202020204" pitchFamily="34" charset="0"/>
              </a:rPr>
              <a:t>witnesses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9946882"/>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Cross-Examination Topics </a:t>
            </a:r>
            <a:br>
              <a:rPr lang="en-US" dirty="0" smtClean="0"/>
            </a:br>
            <a:r>
              <a:rPr lang="en-US" sz="2500" dirty="0" smtClean="0"/>
              <a:t>(RG pp. 237-238) [2]</a:t>
            </a:r>
            <a:endParaRPr lang="en-US" sz="2500" dirty="0"/>
          </a:p>
        </p:txBody>
      </p:sp>
      <p:sp>
        <p:nvSpPr>
          <p:cNvPr id="3" name="Content Placeholder 2"/>
          <p:cNvSpPr>
            <a:spLocks noGrp="1"/>
          </p:cNvSpPr>
          <p:nvPr>
            <p:ph idx="1"/>
          </p:nvPr>
        </p:nvSpPr>
        <p:spPr>
          <a:xfrm>
            <a:off x="457200" y="1600200"/>
            <a:ext cx="8458200" cy="4525963"/>
          </a:xfrm>
        </p:spPr>
        <p:txBody>
          <a:bodyPr/>
          <a:lstStyle/>
          <a:p>
            <a:r>
              <a:rPr lang="en-US" dirty="0" smtClean="0">
                <a:latin typeface="Arial" panose="020B0604020202020204" pitchFamily="34" charset="0"/>
                <a:cs typeface="Arial" panose="020B0604020202020204" pitchFamily="34" charset="0"/>
              </a:rPr>
              <a:t>Whether </a:t>
            </a:r>
            <a:r>
              <a:rPr lang="en-US" dirty="0">
                <a:latin typeface="Arial" panose="020B0604020202020204" pitchFamily="34" charset="0"/>
                <a:cs typeface="Arial" panose="020B0604020202020204" pitchFamily="34" charset="0"/>
              </a:rPr>
              <a:t>there is more than one school of thought in the community of experts and, if so, whether you will admit that there is a substantial body of thought that supports the position of the cross-examining attorney’s expert witnesses</a:t>
            </a:r>
          </a:p>
          <a:p>
            <a:r>
              <a:rPr lang="en-US" dirty="0" smtClean="0">
                <a:latin typeface="Arial" panose="020B0604020202020204" pitchFamily="34" charset="0"/>
                <a:cs typeface="Arial" panose="020B0604020202020204" pitchFamily="34" charset="0"/>
              </a:rPr>
              <a:t>What </a:t>
            </a:r>
            <a:r>
              <a:rPr lang="en-US" dirty="0">
                <a:latin typeface="Arial" panose="020B0604020202020204" pitchFamily="34" charset="0"/>
                <a:cs typeface="Arial" panose="020B0604020202020204" pitchFamily="34" charset="0"/>
              </a:rPr>
              <a:t>documents you reviewed while you were preparing to testify, including personal </a:t>
            </a:r>
            <a:r>
              <a:rPr lang="en-US" dirty="0" smtClean="0">
                <a:latin typeface="Arial" panose="020B0604020202020204" pitchFamily="34" charset="0"/>
                <a:cs typeface="Arial" panose="020B0604020202020204" pitchFamily="34" charset="0"/>
              </a:rPr>
              <a:t>notes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374801"/>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Cross-Examination Topics </a:t>
            </a:r>
            <a:br>
              <a:rPr lang="en-US" dirty="0" smtClean="0"/>
            </a:br>
            <a:r>
              <a:rPr lang="en-US" sz="2500" dirty="0" smtClean="0"/>
              <a:t>(RG pp. 237-238) [3]</a:t>
            </a:r>
            <a:endParaRPr lang="en-US" sz="2500" dirty="0"/>
          </a:p>
        </p:txBody>
      </p:sp>
      <p:sp>
        <p:nvSpPr>
          <p:cNvPr id="3" name="Content Placeholder 2"/>
          <p:cNvSpPr>
            <a:spLocks noGrp="1"/>
          </p:cNvSpPr>
          <p:nvPr>
            <p:ph idx="1"/>
          </p:nvPr>
        </p:nvSpPr>
        <p:spPr>
          <a:xfrm>
            <a:off x="457200" y="1600200"/>
            <a:ext cx="8458200" cy="4525963"/>
          </a:xfrm>
        </p:spPr>
        <p:txBody>
          <a:bodyPr/>
          <a:lstStyle/>
          <a:p>
            <a:r>
              <a:rPr lang="en-US" dirty="0" smtClean="0">
                <a:latin typeface="Arial" panose="020B0604020202020204" pitchFamily="34" charset="0"/>
                <a:cs typeface="Arial" panose="020B0604020202020204" pitchFamily="34" charset="0"/>
              </a:rPr>
              <a:t>How </a:t>
            </a:r>
            <a:r>
              <a:rPr lang="en-US" dirty="0">
                <a:latin typeface="Arial" panose="020B0604020202020204" pitchFamily="34" charset="0"/>
                <a:cs typeface="Arial" panose="020B0604020202020204" pitchFamily="34" charset="0"/>
              </a:rPr>
              <a:t>you used these documents to form your opinion</a:t>
            </a:r>
          </a:p>
          <a:p>
            <a:r>
              <a:rPr lang="en-US" dirty="0" smtClean="0">
                <a:latin typeface="Arial" panose="020B0604020202020204" pitchFamily="34" charset="0"/>
                <a:cs typeface="Arial" panose="020B0604020202020204" pitchFamily="34" charset="0"/>
              </a:rPr>
              <a:t>Whether </a:t>
            </a:r>
            <a:r>
              <a:rPr lang="en-US" dirty="0">
                <a:latin typeface="Arial" panose="020B0604020202020204" pitchFamily="34" charset="0"/>
                <a:cs typeface="Arial" panose="020B0604020202020204" pitchFamily="34" charset="0"/>
              </a:rPr>
              <a:t>you know of any relevant documents that were not given to the cross-examining attorney</a:t>
            </a:r>
          </a:p>
          <a:p>
            <a:r>
              <a:rPr lang="en-US" dirty="0" smtClean="0">
                <a:latin typeface="Arial" panose="020B0604020202020204" pitchFamily="34" charset="0"/>
                <a:cs typeface="Arial" panose="020B0604020202020204" pitchFamily="34" charset="0"/>
              </a:rPr>
              <a:t>Whether </a:t>
            </a:r>
            <a:r>
              <a:rPr lang="en-US" dirty="0">
                <a:latin typeface="Arial" panose="020B0604020202020204" pitchFamily="34" charset="0"/>
                <a:cs typeface="Arial" panose="020B0604020202020204" pitchFamily="34" charset="0"/>
              </a:rPr>
              <a:t>there are other documents related to the subject of your testimony that you did not review </a:t>
            </a:r>
          </a:p>
          <a:p>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limitations in your qualifications and experience </a:t>
            </a:r>
          </a:p>
        </p:txBody>
      </p:sp>
    </p:spTree>
    <p:extLst>
      <p:ext uri="{BB962C8B-B14F-4D97-AF65-F5344CB8AC3E}">
        <p14:creationId xmlns:p14="http://schemas.microsoft.com/office/powerpoint/2010/main" val="1107124203"/>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Cross-Examination Topics </a:t>
            </a:r>
            <a:br>
              <a:rPr lang="en-US" dirty="0" smtClean="0"/>
            </a:br>
            <a:r>
              <a:rPr lang="en-US" sz="2500" dirty="0" smtClean="0"/>
              <a:t>(RG pp. 237-238) [4]</a:t>
            </a:r>
            <a:endParaRPr lang="en-US" sz="2500" dirty="0"/>
          </a:p>
        </p:txBody>
      </p:sp>
      <p:sp>
        <p:nvSpPr>
          <p:cNvPr id="3" name="Content Placeholder 2"/>
          <p:cNvSpPr>
            <a:spLocks noGrp="1"/>
          </p:cNvSpPr>
          <p:nvPr>
            <p:ph idx="1"/>
          </p:nvPr>
        </p:nvSpPr>
        <p:spPr>
          <a:xfrm>
            <a:off x="457200" y="1600200"/>
            <a:ext cx="8458200" cy="4525963"/>
          </a:xfrm>
        </p:spPr>
        <p:txBody>
          <a:bodyPr/>
          <a:lstStyle/>
          <a:p>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limitations or lack of confidence about the credibility of your opinions or assumptions about the case </a:t>
            </a:r>
          </a:p>
          <a:p>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limitations in your assessment results </a:t>
            </a:r>
          </a:p>
          <a:p>
            <a:r>
              <a:rPr lang="en-US" dirty="0" smtClean="0">
                <a:latin typeface="Arial" panose="020B0604020202020204" pitchFamily="34" charset="0"/>
                <a:cs typeface="Arial" panose="020B0604020202020204" pitchFamily="34" charset="0"/>
              </a:rPr>
              <a:t>Inconsistencies </a:t>
            </a:r>
            <a:r>
              <a:rPr lang="en-US" dirty="0">
                <a:latin typeface="Arial" panose="020B0604020202020204" pitchFamily="34" charset="0"/>
                <a:cs typeface="Arial" panose="020B0604020202020204" pitchFamily="34" charset="0"/>
              </a:rPr>
              <a:t>in your testimony (elicited, in part, by comparing your present testimony with a position that you previously advocated) </a:t>
            </a:r>
          </a:p>
        </p:txBody>
      </p:sp>
    </p:spTree>
    <p:extLst>
      <p:ext uri="{BB962C8B-B14F-4D97-AF65-F5344CB8AC3E}">
        <p14:creationId xmlns:p14="http://schemas.microsoft.com/office/powerpoint/2010/main" val="1819602638"/>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Cross-Examination Topics </a:t>
            </a:r>
            <a:br>
              <a:rPr lang="en-US" dirty="0" smtClean="0"/>
            </a:br>
            <a:r>
              <a:rPr lang="en-US" sz="2500" dirty="0" smtClean="0"/>
              <a:t>(RG pp. 237-238) [5]</a:t>
            </a:r>
            <a:endParaRPr lang="en-US" sz="2500" dirty="0"/>
          </a:p>
        </p:txBody>
      </p:sp>
      <p:sp>
        <p:nvSpPr>
          <p:cNvPr id="3" name="Content Placeholder 2"/>
          <p:cNvSpPr>
            <a:spLocks noGrp="1"/>
          </p:cNvSpPr>
          <p:nvPr>
            <p:ph idx="1"/>
          </p:nvPr>
        </p:nvSpPr>
        <p:spPr>
          <a:xfrm>
            <a:off x="457200" y="1600200"/>
            <a:ext cx="8458200" cy="4525963"/>
          </a:xfrm>
        </p:spPr>
        <p:txBody>
          <a:bodyPr/>
          <a:lstStyle/>
          <a:p>
            <a:r>
              <a:rPr lang="en-US" dirty="0" smtClean="0">
                <a:latin typeface="Arial" panose="020B0604020202020204" pitchFamily="34" charset="0"/>
                <a:cs typeface="Arial" panose="020B0604020202020204" pitchFamily="34" charset="0"/>
              </a:rPr>
              <a:t>Any </a:t>
            </a:r>
            <a:r>
              <a:rPr lang="en-US" dirty="0">
                <a:latin typeface="Arial" panose="020B0604020202020204" pitchFamily="34" charset="0"/>
                <a:cs typeface="Arial" panose="020B0604020202020204" pitchFamily="34" charset="0"/>
              </a:rPr>
              <a:t>sources of bias in your </a:t>
            </a:r>
            <a:r>
              <a:rPr lang="en-US" dirty="0" smtClean="0">
                <a:latin typeface="Arial" panose="020B0604020202020204" pitchFamily="34" charset="0"/>
                <a:cs typeface="Arial" panose="020B0604020202020204" pitchFamily="34" charset="0"/>
              </a:rPr>
              <a:t>testimony</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incentives for testing: “You’re a hired gun.”</a:t>
            </a:r>
          </a:p>
          <a:p>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choice of assessment procedures: “Isn’t it true that you used an American-normed test, which is culturally biased?”</a:t>
            </a:r>
          </a:p>
          <a:p>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character and past behaviors: “Isn’t it true that you have received four speeding tickets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8273226"/>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Cross-Examination Topics </a:t>
            </a:r>
            <a:br>
              <a:rPr lang="en-US" dirty="0" smtClean="0"/>
            </a:br>
            <a:r>
              <a:rPr lang="en-US" sz="2500" dirty="0" smtClean="0"/>
              <a:t>(RG pp. 237-238) [6]</a:t>
            </a:r>
            <a:endParaRPr lang="en-US" sz="2500" dirty="0"/>
          </a:p>
        </p:txBody>
      </p:sp>
      <p:sp>
        <p:nvSpPr>
          <p:cNvPr id="3" name="Content Placeholder 2"/>
          <p:cNvSpPr>
            <a:spLocks noGrp="1"/>
          </p:cNvSpPr>
          <p:nvPr>
            <p:ph idx="1"/>
          </p:nvPr>
        </p:nvSpPr>
        <p:spPr>
          <a:xfrm>
            <a:off x="457200" y="1265237"/>
            <a:ext cx="8458200" cy="4525963"/>
          </a:xfrm>
        </p:spPr>
        <p:txBody>
          <a:bodyPr/>
          <a:lstStyle/>
          <a:p>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testimony: “What you are saying now is not what you said during the deposition. Why is that?”</a:t>
            </a:r>
          </a:p>
          <a:p>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publications: “Some of your publications are in </a:t>
            </a:r>
            <a:r>
              <a:rPr lang="en-US" dirty="0" err="1">
                <a:latin typeface="Arial" panose="020B0604020202020204" pitchFamily="34" charset="0"/>
                <a:cs typeface="Arial" panose="020B0604020202020204" pitchFamily="34" charset="0"/>
              </a:rPr>
              <a:t>nonrefereed</a:t>
            </a:r>
            <a:r>
              <a:rPr lang="en-US" dirty="0">
                <a:latin typeface="Arial" panose="020B0604020202020204" pitchFamily="34" charset="0"/>
                <a:cs typeface="Arial" panose="020B0604020202020204" pitchFamily="34" charset="0"/>
              </a:rPr>
              <a:t> journals. What good are they</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lack of knowledge about the subject matter under dispute: “Isn’t it true that on page 17 of his book </a:t>
            </a:r>
            <a:r>
              <a:rPr lang="en-US" i="1" dirty="0">
                <a:latin typeface="Arial" panose="020B0604020202020204" pitchFamily="34" charset="0"/>
                <a:cs typeface="Arial" panose="020B0604020202020204" pitchFamily="34" charset="0"/>
              </a:rPr>
              <a:t>Children’s Testimony</a:t>
            </a:r>
            <a:r>
              <a:rPr lang="en-US" dirty="0">
                <a:latin typeface="Arial" panose="020B0604020202020204" pitchFamily="34" charset="0"/>
                <a:cs typeface="Arial" panose="020B0604020202020204" pitchFamily="34" charset="0"/>
              </a:rPr>
              <a:t>, Smith says that children are not reliable informants?”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5533298"/>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Cross-Examination Topics </a:t>
            </a:r>
            <a:br>
              <a:rPr lang="en-US" dirty="0" smtClean="0"/>
            </a:br>
            <a:r>
              <a:rPr lang="en-US" sz="2500" dirty="0" smtClean="0"/>
              <a:t>(RG pp. 237-238) [7]</a:t>
            </a:r>
            <a:endParaRPr lang="en-US" sz="2500" dirty="0"/>
          </a:p>
        </p:txBody>
      </p:sp>
      <p:sp>
        <p:nvSpPr>
          <p:cNvPr id="3" name="Content Placeholder 2"/>
          <p:cNvSpPr>
            <a:spLocks noGrp="1"/>
          </p:cNvSpPr>
          <p:nvPr>
            <p:ph idx="1"/>
          </p:nvPr>
        </p:nvSpPr>
        <p:spPr>
          <a:xfrm>
            <a:off x="457200" y="1265237"/>
            <a:ext cx="8458200" cy="4525963"/>
          </a:xfrm>
        </p:spPr>
        <p:txBody>
          <a:bodyPr/>
          <a:lstStyle/>
          <a:p>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testimony: “What you are saying now is not what you said during the deposition. Why is that?”</a:t>
            </a:r>
          </a:p>
          <a:p>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publications: “Some of your publications are in </a:t>
            </a:r>
            <a:r>
              <a:rPr lang="en-US" dirty="0" err="1">
                <a:latin typeface="Arial" panose="020B0604020202020204" pitchFamily="34" charset="0"/>
                <a:cs typeface="Arial" panose="020B0604020202020204" pitchFamily="34" charset="0"/>
              </a:rPr>
              <a:t>nonrefereed</a:t>
            </a:r>
            <a:r>
              <a:rPr lang="en-US" dirty="0">
                <a:latin typeface="Arial" panose="020B0604020202020204" pitchFamily="34" charset="0"/>
                <a:cs typeface="Arial" panose="020B0604020202020204" pitchFamily="34" charset="0"/>
              </a:rPr>
              <a:t> journals. What good are they?”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Your </a:t>
            </a:r>
            <a:r>
              <a:rPr lang="en-US" dirty="0">
                <a:latin typeface="Arial" panose="020B0604020202020204" pitchFamily="34" charset="0"/>
                <a:cs typeface="Arial" panose="020B0604020202020204" pitchFamily="34" charset="0"/>
              </a:rPr>
              <a:t>recommendations: “How can you be sure that </a:t>
            </a:r>
            <a:r>
              <a:rPr lang="en-US" dirty="0" smtClean="0">
                <a:latin typeface="Arial" panose="020B0604020202020204" pitchFamily="34" charset="0"/>
                <a:cs typeface="Arial" panose="020B0604020202020204" pitchFamily="34" charset="0"/>
              </a:rPr>
              <a:t>child </a:t>
            </a:r>
            <a:r>
              <a:rPr lang="en-US" dirty="0">
                <a:latin typeface="Arial" panose="020B0604020202020204" pitchFamily="34" charset="0"/>
                <a:cs typeface="Arial" panose="020B0604020202020204" pitchFamily="34" charset="0"/>
              </a:rPr>
              <a:t>should be placed in a public school classroom for children with learning disabilities rather than in a private school?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583591"/>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Witness: Recommendations </a:t>
            </a:r>
            <a:r>
              <a:rPr lang="en-US" sz="2500" dirty="0" smtClean="0"/>
              <a:t>(p. 242) [1]</a:t>
            </a:r>
            <a:endParaRPr lang="en-US" sz="2500"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Try to customize your testimony so that it will be clearly understood by the </a:t>
            </a:r>
            <a:r>
              <a:rPr lang="en-US" dirty="0" smtClean="0">
                <a:latin typeface="Arial" panose="020B0604020202020204" pitchFamily="34" charset="0"/>
                <a:cs typeface="Arial" panose="020B0604020202020204" pitchFamily="34" charset="0"/>
              </a:rPr>
              <a:t>jurors</a:t>
            </a:r>
          </a:p>
          <a:p>
            <a:r>
              <a:rPr lang="en-US" dirty="0" smtClean="0">
                <a:latin typeface="Arial" panose="020B0604020202020204" pitchFamily="34" charset="0"/>
                <a:cs typeface="Arial" panose="020B0604020202020204" pitchFamily="34" charset="0"/>
              </a:rPr>
              <a:t>Remember </a:t>
            </a:r>
            <a:r>
              <a:rPr lang="en-US" dirty="0">
                <a:latin typeface="Arial" panose="020B0604020202020204" pitchFamily="34" charset="0"/>
                <a:cs typeface="Arial" panose="020B0604020202020204" pitchFamily="34" charset="0"/>
              </a:rPr>
              <a:t>that you are providing answers primarily to the jury and not to the attorney asking the </a:t>
            </a:r>
            <a:r>
              <a:rPr lang="en-US" dirty="0" smtClean="0">
                <a:latin typeface="Arial" panose="020B0604020202020204" pitchFamily="34" charset="0"/>
                <a:cs typeface="Arial" panose="020B0604020202020204" pitchFamily="34" charset="0"/>
              </a:rPr>
              <a:t>questions</a:t>
            </a:r>
          </a:p>
          <a:p>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make your testimony most effective, identify which aspects of your findings are most critical to your formulation of the </a:t>
            </a:r>
            <a:r>
              <a:rPr lang="en-US" dirty="0" smtClean="0">
                <a:latin typeface="Arial" panose="020B0604020202020204" pitchFamily="34" charset="0"/>
                <a:cs typeface="Arial" panose="020B0604020202020204" pitchFamily="34" charset="0"/>
              </a:rPr>
              <a:t>case</a:t>
            </a:r>
          </a:p>
        </p:txBody>
      </p:sp>
    </p:spTree>
    <p:extLst>
      <p:ext uri="{BB962C8B-B14F-4D97-AF65-F5344CB8AC3E}">
        <p14:creationId xmlns:p14="http://schemas.microsoft.com/office/powerpoint/2010/main" val="7578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 2: Scaled Score Equivalents of Raw Scores </a:t>
            </a:r>
            <a:r>
              <a:rPr lang="en-US" sz="2500" dirty="0" smtClean="0"/>
              <a:t>[2]</a:t>
            </a:r>
            <a:endParaRPr lang="en-US" sz="2500" dirty="0"/>
          </a:p>
        </p:txBody>
      </p:sp>
      <p:sp>
        <p:nvSpPr>
          <p:cNvPr id="3" name="Content Placeholder 2"/>
          <p:cNvSpPr>
            <a:spLocks noGrp="1"/>
          </p:cNvSpPr>
          <p:nvPr>
            <p:ph idx="1"/>
          </p:nvPr>
        </p:nvSpPr>
        <p:spPr/>
        <p:txBody>
          <a:bodyPr/>
          <a:lstStyle/>
          <a:p>
            <a:pPr marL="0" indent="0" algn="ctr">
              <a:buNone/>
            </a:pPr>
            <a:r>
              <a:rPr lang="en-US" b="1" dirty="0" smtClean="0">
                <a:latin typeface="Arial" panose="020B0604020202020204" pitchFamily="34" charset="0"/>
                <a:cs typeface="Arial" panose="020B0604020202020204" pitchFamily="34" charset="0"/>
              </a:rPr>
              <a:t>CUBE Design Subtest (Ceiling Effects)</a:t>
            </a:r>
          </a:p>
          <a:p>
            <a:pPr marL="0" indent="0">
              <a:buNone/>
            </a:pP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22205831"/>
              </p:ext>
            </p:extLst>
          </p:nvPr>
        </p:nvGraphicFramePr>
        <p:xfrm>
          <a:off x="609600" y="2209800"/>
          <a:ext cx="8153400" cy="4617720"/>
        </p:xfrm>
        <a:graphic>
          <a:graphicData uri="http://schemas.openxmlformats.org/drawingml/2006/table">
            <a:tbl>
              <a:tblPr firstRow="1" bandRow="1">
                <a:tableStyleId>{5C22544A-7EE6-4342-B048-85BDC9FD1C3A}</a:tableStyleId>
              </a:tblPr>
              <a:tblGrid>
                <a:gridCol w="1905000"/>
                <a:gridCol w="2171700"/>
                <a:gridCol w="2038350"/>
                <a:gridCol w="2038350"/>
              </a:tblGrid>
              <a:tr h="533400">
                <a:tc gridSpan="2">
                  <a:txBody>
                    <a:bodyPr/>
                    <a:lstStyle/>
                    <a:p>
                      <a:pPr algn="ctr"/>
                      <a:r>
                        <a:rPr lang="en-US" sz="2800" dirty="0" smtClean="0">
                          <a:latin typeface="Arial" panose="020B0604020202020204" pitchFamily="34" charset="0"/>
                          <a:cs typeface="Arial" panose="020B0604020202020204" pitchFamily="34" charset="0"/>
                        </a:rPr>
                        <a:t>Ages 9-3 to 9-5</a:t>
                      </a:r>
                      <a:endParaRPr lang="en-US" sz="2800" dirty="0">
                        <a:latin typeface="Arial" panose="020B0604020202020204" pitchFamily="34" charset="0"/>
                        <a:cs typeface="Arial" panose="020B0604020202020204" pitchFamily="34" charset="0"/>
                      </a:endParaRPr>
                    </a:p>
                  </a:txBody>
                  <a:tcPr/>
                </a:tc>
                <a:tc hMerge="1">
                  <a:txBody>
                    <a:bodyPr/>
                    <a:lstStyle/>
                    <a:p>
                      <a:endParaRPr lang="en-US" dirty="0"/>
                    </a:p>
                  </a:txBody>
                  <a:tcPr/>
                </a:tc>
                <a:tc gridSpan="2">
                  <a:txBody>
                    <a:bodyPr/>
                    <a:lstStyle/>
                    <a:p>
                      <a:pPr algn="ctr"/>
                      <a:r>
                        <a:rPr lang="en-US" sz="2800" dirty="0" smtClean="0">
                          <a:latin typeface="Arial" panose="020B0604020202020204" pitchFamily="34" charset="0"/>
                          <a:cs typeface="Arial" panose="020B0604020202020204" pitchFamily="34" charset="0"/>
                        </a:rPr>
                        <a:t>Ages 18-0 to 21-11</a:t>
                      </a:r>
                      <a:endParaRPr lang="en-US" sz="2800" dirty="0">
                        <a:latin typeface="Arial" panose="020B0604020202020204" pitchFamily="34" charset="0"/>
                        <a:cs typeface="Arial" panose="020B0604020202020204" pitchFamily="34" charset="0"/>
                      </a:endParaRPr>
                    </a:p>
                  </a:txBody>
                  <a:tcPr/>
                </a:tc>
                <a:tc hMerge="1">
                  <a:txBody>
                    <a:bodyPr/>
                    <a:lstStyle/>
                    <a:p>
                      <a:endParaRPr lang="en-US" dirty="0"/>
                    </a:p>
                  </a:txBody>
                  <a:tcPr/>
                </a:tc>
              </a:tr>
              <a:tr h="457200">
                <a:tc>
                  <a:txBody>
                    <a:bodyPr/>
                    <a:lstStyle/>
                    <a:p>
                      <a:pPr algn="ctr"/>
                      <a:r>
                        <a:rPr lang="en-US" sz="2000" b="1" dirty="0" smtClean="0">
                          <a:latin typeface="Arial" panose="020B0604020202020204" pitchFamily="34" charset="0"/>
                          <a:cs typeface="Arial" panose="020B0604020202020204" pitchFamily="34" charset="0"/>
                        </a:rPr>
                        <a:t>Scaled Score</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Raw Score</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Scaled Score</a:t>
                      </a:r>
                      <a:endParaRPr lang="en-US" sz="2000" b="1" dirty="0">
                        <a:latin typeface="Arial" panose="020B0604020202020204" pitchFamily="34" charset="0"/>
                        <a:cs typeface="Arial" panose="020B0604020202020204" pitchFamily="34" charset="0"/>
                      </a:endParaRPr>
                    </a:p>
                  </a:txBody>
                  <a:tcPr/>
                </a:tc>
                <a:tc>
                  <a:txBody>
                    <a:bodyPr/>
                    <a:lstStyle/>
                    <a:p>
                      <a:pPr algn="ctr"/>
                      <a:r>
                        <a:rPr lang="en-US" sz="2000" b="1" dirty="0" smtClean="0">
                          <a:latin typeface="Arial" panose="020B0604020202020204" pitchFamily="34" charset="0"/>
                          <a:cs typeface="Arial" panose="020B0604020202020204" pitchFamily="34" charset="0"/>
                        </a:rPr>
                        <a:t>Raw Score</a:t>
                      </a:r>
                      <a:endParaRPr lang="en-US" sz="2000" b="1" dirty="0">
                        <a:latin typeface="Arial" panose="020B0604020202020204" pitchFamily="34" charset="0"/>
                        <a:cs typeface="Arial" panose="020B0604020202020204" pitchFamily="34" charset="0"/>
                      </a:endParaRPr>
                    </a:p>
                  </a:txBody>
                  <a:tcPr/>
                </a:tc>
              </a:tr>
              <a:tr h="457200">
                <a:tc>
                  <a:txBody>
                    <a:bodyPr/>
                    <a:lstStyle/>
                    <a:p>
                      <a:pPr algn="ctr"/>
                      <a:r>
                        <a:rPr lang="en-US" sz="2800" dirty="0" smtClean="0">
                          <a:latin typeface="Arial" panose="020B0604020202020204" pitchFamily="34" charset="0"/>
                          <a:cs typeface="Arial" panose="020B0604020202020204" pitchFamily="34" charset="0"/>
                        </a:rPr>
                        <a:t>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0-8</a:t>
                      </a:r>
                      <a:endParaRPr lang="en-US" sz="2800" dirty="0">
                        <a:latin typeface="Arial" panose="020B0604020202020204" pitchFamily="34" charset="0"/>
                        <a:cs typeface="Arial" panose="020B0604020202020204" pitchFamily="34" charset="0"/>
                      </a:endParaRPr>
                    </a:p>
                  </a:txBody>
                  <a:tcPr/>
                </a:tc>
              </a:tr>
              <a:tr h="381000">
                <a:tc>
                  <a:txBody>
                    <a:bodyPr/>
                    <a:lstStyle/>
                    <a:p>
                      <a:pPr algn="ctr"/>
                      <a:r>
                        <a:rPr lang="en-US" sz="2800" dirty="0" smtClean="0">
                          <a:latin typeface="Arial" panose="020B0604020202020204" pitchFamily="34" charset="0"/>
                          <a:cs typeface="Arial" panose="020B0604020202020204" pitchFamily="34" charset="0"/>
                        </a:rPr>
                        <a:t>2</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0-1</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2</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9-11</a:t>
                      </a:r>
                      <a:endParaRPr lang="en-US" sz="2800" dirty="0">
                        <a:latin typeface="Arial" panose="020B0604020202020204" pitchFamily="34" charset="0"/>
                        <a:cs typeface="Arial" panose="020B0604020202020204" pitchFamily="34" charset="0"/>
                      </a:endParaRPr>
                    </a:p>
                  </a:txBody>
                  <a:tcPr/>
                </a:tc>
              </a:tr>
              <a:tr h="381000">
                <a:tc>
                  <a:txBody>
                    <a:bodyPr/>
                    <a:lstStyle/>
                    <a:p>
                      <a:pPr algn="ctr"/>
                      <a:r>
                        <a:rPr lang="en-US" sz="2800" dirty="0" smtClean="0">
                          <a:latin typeface="Arial" panose="020B0604020202020204" pitchFamily="34" charset="0"/>
                          <a:cs typeface="Arial" panose="020B0604020202020204" pitchFamily="34" charset="0"/>
                        </a:rPr>
                        <a:t>3</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2-4</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3</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12-14</a:t>
                      </a:r>
                      <a:endParaRPr lang="en-US" sz="2800" dirty="0">
                        <a:latin typeface="Arial" panose="020B0604020202020204" pitchFamily="34" charset="0"/>
                        <a:cs typeface="Arial" panose="020B0604020202020204" pitchFamily="34" charset="0"/>
                      </a:endParaRPr>
                    </a:p>
                  </a:txBody>
                  <a:tcPr/>
                </a:tc>
              </a:tr>
              <a:tr h="381000">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r>
              <a:tr h="381000">
                <a:tc>
                  <a:txBody>
                    <a:bodyPr/>
                    <a:lstStyle/>
                    <a:p>
                      <a:pPr algn="ctr"/>
                      <a:r>
                        <a:rPr lang="en-US" sz="2800" dirty="0" smtClean="0">
                          <a:latin typeface="Arial" panose="020B0604020202020204" pitchFamily="34" charset="0"/>
                          <a:cs typeface="Arial" panose="020B0604020202020204" pitchFamily="34" charset="0"/>
                        </a:rPr>
                        <a:t>16</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52-55</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16</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80</a:t>
                      </a:r>
                      <a:endParaRPr lang="en-US" sz="2800" dirty="0">
                        <a:latin typeface="Arial" panose="020B0604020202020204" pitchFamily="34" charset="0"/>
                        <a:cs typeface="Arial" panose="020B0604020202020204" pitchFamily="34" charset="0"/>
                      </a:endParaRPr>
                    </a:p>
                  </a:txBody>
                  <a:tcPr/>
                </a:tc>
              </a:tr>
              <a:tr h="381000">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c>
                  <a:txBody>
                    <a:bodyPr/>
                    <a:lstStyle/>
                    <a:p>
                      <a:pPr algn="ctr"/>
                      <a:endParaRPr lang="en-US" sz="2800" dirty="0">
                        <a:latin typeface="Arial" panose="020B0604020202020204" pitchFamily="34" charset="0"/>
                        <a:cs typeface="Arial" panose="020B0604020202020204" pitchFamily="34" charset="0"/>
                      </a:endParaRPr>
                    </a:p>
                  </a:txBody>
                  <a:tcPr/>
                </a:tc>
              </a:tr>
              <a:tr h="457200">
                <a:tc>
                  <a:txBody>
                    <a:bodyPr/>
                    <a:lstStyle/>
                    <a:p>
                      <a:pPr algn="ctr"/>
                      <a:r>
                        <a:rPr lang="en-US" sz="2800" dirty="0" smtClean="0">
                          <a:latin typeface="Arial" panose="020B0604020202020204" pitchFamily="34" charset="0"/>
                          <a:cs typeface="Arial" panose="020B0604020202020204" pitchFamily="34" charset="0"/>
                        </a:rPr>
                        <a:t>20</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&gt;76</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20</a:t>
                      </a:r>
                      <a:endParaRPr lang="en-US" sz="2800" dirty="0">
                        <a:latin typeface="Arial" panose="020B0604020202020204" pitchFamily="34" charset="0"/>
                        <a:cs typeface="Arial" panose="020B0604020202020204" pitchFamily="34" charset="0"/>
                      </a:endParaRPr>
                    </a:p>
                  </a:txBody>
                  <a:tcPr/>
                </a:tc>
                <a:tc>
                  <a:txBody>
                    <a:bodyPr/>
                    <a:lstStyle/>
                    <a:p>
                      <a:pPr algn="ctr"/>
                      <a:r>
                        <a:rPr lang="en-US"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txBody>
                  <a:tcPr/>
                </a:tc>
              </a:tr>
            </a:tbl>
          </a:graphicData>
        </a:graphic>
      </p:graphicFrame>
      <p:cxnSp>
        <p:nvCxnSpPr>
          <p:cNvPr id="8" name="Straight Arrow Connector 7"/>
          <p:cNvCxnSpPr/>
          <p:nvPr/>
        </p:nvCxnSpPr>
        <p:spPr bwMode="auto">
          <a:xfrm>
            <a:off x="1600200" y="5791200"/>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bwMode="auto">
          <a:xfrm>
            <a:off x="3657600" y="5824045"/>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bwMode="auto">
          <a:xfrm>
            <a:off x="5715000" y="5796455"/>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bwMode="auto">
          <a:xfrm>
            <a:off x="7772400" y="5791200"/>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bwMode="auto">
          <a:xfrm>
            <a:off x="1600200" y="4800600"/>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bwMode="auto">
          <a:xfrm>
            <a:off x="3581400" y="4800600"/>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bwMode="auto">
          <a:xfrm>
            <a:off x="5691963" y="4800600"/>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bwMode="auto">
          <a:xfrm>
            <a:off x="7770628" y="4724400"/>
            <a:ext cx="0" cy="533400"/>
          </a:xfrm>
          <a:prstGeom prst="straightConnector1">
            <a:avLst/>
          </a:prstGeom>
          <a:ln w="38100">
            <a:headEnd type="none" w="med" len="med"/>
            <a:tailEnd type="arrow"/>
          </a:ln>
          <a:ex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13754463"/>
      </p:ext>
    </p:extLst>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Witness: Recommendations </a:t>
            </a:r>
            <a:r>
              <a:rPr lang="en-US" sz="2500" dirty="0" smtClean="0"/>
              <a:t>(p. 242) [2]</a:t>
            </a:r>
            <a:endParaRPr lang="en-US" sz="2500"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Before </a:t>
            </a:r>
            <a:r>
              <a:rPr lang="en-US" dirty="0">
                <a:latin typeface="Arial" panose="020B0604020202020204" pitchFamily="34" charset="0"/>
                <a:cs typeface="Arial" panose="020B0604020202020204" pitchFamily="34" charset="0"/>
              </a:rPr>
              <a:t>you include any test results, make sure that the psychological tests that you have administered are highly reliable and valid for the relevant population and have been administered and scored </a:t>
            </a:r>
            <a:r>
              <a:rPr lang="en-US" dirty="0" smtClean="0">
                <a:latin typeface="Arial" panose="020B0604020202020204" pitchFamily="34" charset="0"/>
                <a:cs typeface="Arial" panose="020B0604020202020204" pitchFamily="34" charset="0"/>
              </a:rPr>
              <a:t>properly </a:t>
            </a:r>
          </a:p>
          <a:p>
            <a:r>
              <a:rPr lang="en-US" dirty="0" smtClean="0">
                <a:latin typeface="Arial" panose="020B0604020202020204" pitchFamily="34" charset="0"/>
                <a:cs typeface="Arial" panose="020B0604020202020204" pitchFamily="34" charset="0"/>
              </a:rPr>
              <a:t>Emphasize </a:t>
            </a:r>
            <a:r>
              <a:rPr lang="en-US" dirty="0">
                <a:latin typeface="Arial" panose="020B0604020202020204" pitchFamily="34" charset="0"/>
                <a:cs typeface="Arial" panose="020B0604020202020204" pitchFamily="34" charset="0"/>
              </a:rPr>
              <a:t>the range and breadth of your education and clinical training </a:t>
            </a:r>
            <a:r>
              <a:rPr lang="en-US" dirty="0" smtClean="0">
                <a:latin typeface="Arial" panose="020B0604020202020204" pitchFamily="34" charset="0"/>
                <a:cs typeface="Arial" panose="020B0604020202020204" pitchFamily="34" charset="0"/>
              </a:rPr>
              <a:t>needed to </a:t>
            </a:r>
            <a:r>
              <a:rPr lang="en-US" dirty="0">
                <a:latin typeface="Arial" panose="020B0604020202020204" pitchFamily="34" charset="0"/>
                <a:cs typeface="Arial" panose="020B0604020202020204" pitchFamily="34" charset="0"/>
              </a:rPr>
              <a:t>become a licensed </a:t>
            </a:r>
            <a:r>
              <a:rPr lang="en-US" dirty="0" smtClean="0">
                <a:latin typeface="Arial" panose="020B0604020202020204" pitchFamily="34" charset="0"/>
                <a:cs typeface="Arial" panose="020B0604020202020204" pitchFamily="34" charset="0"/>
              </a:rPr>
              <a:t>psychologist</a:t>
            </a:r>
          </a:p>
        </p:txBody>
      </p:sp>
    </p:spTree>
    <p:extLst>
      <p:ext uri="{BB962C8B-B14F-4D97-AF65-F5344CB8AC3E}">
        <p14:creationId xmlns:p14="http://schemas.microsoft.com/office/powerpoint/2010/main" val="2582407621"/>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Expert Witness: Recommendations </a:t>
            </a:r>
            <a:r>
              <a:rPr lang="en-US" sz="2500" dirty="0" smtClean="0"/>
              <a:t>(p. 242</a:t>
            </a:r>
            <a:r>
              <a:rPr lang="en-US" sz="2500" smtClean="0"/>
              <a:t>) [3]</a:t>
            </a:r>
            <a:endParaRPr lang="en-US" sz="2500"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After </a:t>
            </a:r>
            <a:r>
              <a:rPr lang="en-US" dirty="0">
                <a:latin typeface="Arial" panose="020B0604020202020204" pitchFamily="34" charset="0"/>
                <a:cs typeface="Arial" panose="020B0604020202020204" pitchFamily="34" charset="0"/>
              </a:rPr>
              <a:t>you complete your testimony, ask yourself whether you protected the truth of your opinion from any manipulation by either </a:t>
            </a:r>
            <a:r>
              <a:rPr lang="en-US" dirty="0" smtClean="0">
                <a:latin typeface="Arial" panose="020B0604020202020204" pitchFamily="34" charset="0"/>
                <a:cs typeface="Arial" panose="020B0604020202020204" pitchFamily="34" charset="0"/>
              </a:rPr>
              <a:t>attorney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9012195"/>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Rot="1" noChangeArrowheads="1"/>
          </p:cNvSpPr>
          <p:nvPr>
            <p:ph type="title"/>
          </p:nvPr>
        </p:nvSpPr>
        <p:spPr/>
        <p:txBody>
          <a:bodyPr/>
          <a:lstStyle/>
          <a:p>
            <a:pPr>
              <a:defRPr/>
            </a:pPr>
            <a:r>
              <a:rPr lang="en-US" altLang="en-US" dirty="0"/>
              <a:t>Spelling </a:t>
            </a:r>
            <a:r>
              <a:rPr lang="en-US" altLang="en-US" dirty="0" err="1"/>
              <a:t>Chequer</a:t>
            </a:r>
            <a:r>
              <a:rPr lang="en-US" altLang="en-US" dirty="0"/>
              <a:t> </a:t>
            </a:r>
            <a:r>
              <a:rPr lang="en-US" altLang="en-US" sz="2500" dirty="0" smtClean="0"/>
              <a:t>[1</a:t>
            </a:r>
            <a:r>
              <a:rPr lang="en-US" altLang="en-US" sz="2500" dirty="0"/>
              <a:t>]</a:t>
            </a:r>
          </a:p>
        </p:txBody>
      </p:sp>
      <p:sp>
        <p:nvSpPr>
          <p:cNvPr id="994307" name="Rectangle 3"/>
          <p:cNvSpPr>
            <a:spLocks noGrp="1" noChangeArrowheads="1"/>
          </p:cNvSpPr>
          <p:nvPr>
            <p:ph type="body" idx="1"/>
          </p:nvPr>
        </p:nvSpPr>
        <p:spPr/>
        <p:txBody>
          <a:bodyPr/>
          <a:lstStyle/>
          <a:p>
            <a:pPr>
              <a:lnSpc>
                <a:spcPct val="90000"/>
              </a:lnSpc>
              <a:buFont typeface="Wingdings" pitchFamily="2" charset="2"/>
              <a:buNone/>
              <a:defRPr/>
            </a:pPr>
            <a:r>
              <a:rPr lang="en-US" altLang="en-US">
                <a:latin typeface="Arial" charset="0"/>
              </a:rPr>
              <a:t>Eye halve a spelling chequer</a:t>
            </a:r>
          </a:p>
          <a:p>
            <a:pPr>
              <a:lnSpc>
                <a:spcPct val="90000"/>
              </a:lnSpc>
              <a:buFont typeface="Wingdings" pitchFamily="2" charset="2"/>
              <a:buNone/>
              <a:defRPr/>
            </a:pPr>
            <a:r>
              <a:rPr lang="en-US" altLang="en-US">
                <a:latin typeface="Arial" charset="0"/>
              </a:rPr>
              <a:t>It came with my pea sea</a:t>
            </a:r>
          </a:p>
          <a:p>
            <a:pPr>
              <a:lnSpc>
                <a:spcPct val="90000"/>
              </a:lnSpc>
              <a:buFont typeface="Wingdings" pitchFamily="2" charset="2"/>
              <a:buNone/>
              <a:defRPr/>
            </a:pPr>
            <a:r>
              <a:rPr lang="en-US" altLang="en-US">
                <a:latin typeface="Arial" charset="0"/>
              </a:rPr>
              <a:t>It plainly marques four my revue</a:t>
            </a:r>
          </a:p>
          <a:p>
            <a:pPr>
              <a:lnSpc>
                <a:spcPct val="90000"/>
              </a:lnSpc>
              <a:buFont typeface="Wingdings" pitchFamily="2" charset="2"/>
              <a:buNone/>
              <a:defRPr/>
            </a:pPr>
            <a:r>
              <a:rPr lang="en-US" altLang="en-US">
                <a:latin typeface="Arial" charset="0"/>
              </a:rPr>
              <a:t>Miss steaks eye kin knot sea.</a:t>
            </a:r>
          </a:p>
          <a:p>
            <a:pPr>
              <a:lnSpc>
                <a:spcPct val="90000"/>
              </a:lnSpc>
              <a:buFont typeface="Wingdings" pitchFamily="2" charset="2"/>
              <a:buNone/>
              <a:defRPr/>
            </a:pPr>
            <a:r>
              <a:rPr lang="en-US" altLang="en-US">
                <a:latin typeface="Arial" charset="0"/>
              </a:rPr>
              <a:t>Eye strike a key and type a word</a:t>
            </a:r>
          </a:p>
          <a:p>
            <a:pPr>
              <a:lnSpc>
                <a:spcPct val="90000"/>
              </a:lnSpc>
              <a:buFont typeface="Wingdings" pitchFamily="2" charset="2"/>
              <a:buNone/>
              <a:defRPr/>
            </a:pPr>
            <a:r>
              <a:rPr lang="en-US" altLang="en-US">
                <a:latin typeface="Arial" charset="0"/>
              </a:rPr>
              <a:t>And weight four it two say</a:t>
            </a:r>
          </a:p>
          <a:p>
            <a:pPr>
              <a:lnSpc>
                <a:spcPct val="90000"/>
              </a:lnSpc>
              <a:buFont typeface="Wingdings" pitchFamily="2" charset="2"/>
              <a:buNone/>
              <a:defRPr/>
            </a:pPr>
            <a:r>
              <a:rPr lang="en-US" altLang="en-US">
                <a:latin typeface="Arial" charset="0"/>
              </a:rPr>
              <a:t>Weather eye am wrong oar write</a:t>
            </a:r>
          </a:p>
          <a:p>
            <a:pPr>
              <a:lnSpc>
                <a:spcPct val="90000"/>
              </a:lnSpc>
              <a:buFont typeface="Wingdings" pitchFamily="2" charset="2"/>
              <a:buNone/>
              <a:defRPr/>
            </a:pPr>
            <a:r>
              <a:rPr lang="en-US" altLang="en-US">
                <a:latin typeface="Arial" charset="0"/>
              </a:rPr>
              <a:t>It shows me strait a weigh.</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Rot="1" noChangeArrowheads="1"/>
          </p:cNvSpPr>
          <p:nvPr>
            <p:ph type="title"/>
          </p:nvPr>
        </p:nvSpPr>
        <p:spPr/>
        <p:txBody>
          <a:bodyPr/>
          <a:lstStyle/>
          <a:p>
            <a:pPr>
              <a:defRPr/>
            </a:pPr>
            <a:r>
              <a:rPr lang="en-US" altLang="en-US" dirty="0"/>
              <a:t>Spelling </a:t>
            </a:r>
            <a:r>
              <a:rPr lang="en-US" altLang="en-US" dirty="0" err="1"/>
              <a:t>Chequer</a:t>
            </a:r>
            <a:r>
              <a:rPr lang="en-US" altLang="en-US" dirty="0"/>
              <a:t> </a:t>
            </a:r>
            <a:r>
              <a:rPr lang="en-US" altLang="en-US" sz="2500" dirty="0" smtClean="0"/>
              <a:t>[2</a:t>
            </a:r>
            <a:r>
              <a:rPr lang="en-US" altLang="en-US" sz="2500" dirty="0"/>
              <a:t>]</a:t>
            </a:r>
          </a:p>
        </p:txBody>
      </p:sp>
      <p:sp>
        <p:nvSpPr>
          <p:cNvPr id="996355" name="Rectangle 3"/>
          <p:cNvSpPr>
            <a:spLocks noGrp="1" noChangeArrowheads="1"/>
          </p:cNvSpPr>
          <p:nvPr>
            <p:ph type="body" idx="1"/>
          </p:nvPr>
        </p:nvSpPr>
        <p:spPr/>
        <p:txBody>
          <a:bodyPr/>
          <a:lstStyle/>
          <a:p>
            <a:pPr>
              <a:lnSpc>
                <a:spcPct val="90000"/>
              </a:lnSpc>
              <a:buFont typeface="Wingdings" pitchFamily="2" charset="2"/>
              <a:buNone/>
              <a:defRPr/>
            </a:pPr>
            <a:r>
              <a:rPr lang="en-US" altLang="en-US">
                <a:latin typeface="Arial" charset="0"/>
              </a:rPr>
              <a:t>As soon as a mist ache is maid</a:t>
            </a:r>
          </a:p>
          <a:p>
            <a:pPr>
              <a:lnSpc>
                <a:spcPct val="90000"/>
              </a:lnSpc>
              <a:buFont typeface="Wingdings" pitchFamily="2" charset="2"/>
              <a:buNone/>
              <a:defRPr/>
            </a:pPr>
            <a:r>
              <a:rPr lang="en-US" altLang="en-US">
                <a:latin typeface="Arial" charset="0"/>
              </a:rPr>
              <a:t>It nose bee fore two long</a:t>
            </a:r>
          </a:p>
          <a:p>
            <a:pPr>
              <a:lnSpc>
                <a:spcPct val="90000"/>
              </a:lnSpc>
              <a:buFont typeface="Wingdings" pitchFamily="2" charset="2"/>
              <a:buNone/>
              <a:defRPr/>
            </a:pPr>
            <a:r>
              <a:rPr lang="en-US" altLang="en-US">
                <a:latin typeface="Arial" charset="0"/>
              </a:rPr>
              <a:t>And eye can put the error rite</a:t>
            </a:r>
          </a:p>
          <a:p>
            <a:pPr>
              <a:lnSpc>
                <a:spcPct val="90000"/>
              </a:lnSpc>
              <a:buFont typeface="Wingdings" pitchFamily="2" charset="2"/>
              <a:buNone/>
              <a:defRPr/>
            </a:pPr>
            <a:r>
              <a:rPr lang="en-US" altLang="en-US">
                <a:latin typeface="Arial" charset="0"/>
              </a:rPr>
              <a:t>Its rare lea ever wrong.</a:t>
            </a:r>
          </a:p>
          <a:p>
            <a:pPr>
              <a:lnSpc>
                <a:spcPct val="90000"/>
              </a:lnSpc>
              <a:buFont typeface="Wingdings" pitchFamily="2" charset="2"/>
              <a:buNone/>
              <a:defRPr/>
            </a:pPr>
            <a:r>
              <a:rPr lang="en-US" altLang="en-US">
                <a:latin typeface="Arial" charset="0"/>
              </a:rPr>
              <a:t>Eye have run this poem threw it</a:t>
            </a:r>
          </a:p>
          <a:p>
            <a:pPr>
              <a:lnSpc>
                <a:spcPct val="90000"/>
              </a:lnSpc>
              <a:buFont typeface="Wingdings" pitchFamily="2" charset="2"/>
              <a:buNone/>
              <a:defRPr/>
            </a:pPr>
            <a:r>
              <a:rPr lang="en-US" altLang="en-US">
                <a:latin typeface="Arial" charset="0"/>
              </a:rPr>
              <a:t>I am shore your pleased two no</a:t>
            </a:r>
          </a:p>
          <a:p>
            <a:pPr>
              <a:lnSpc>
                <a:spcPct val="90000"/>
              </a:lnSpc>
              <a:buFont typeface="Wingdings" pitchFamily="2" charset="2"/>
              <a:buNone/>
              <a:defRPr/>
            </a:pPr>
            <a:r>
              <a:rPr lang="en-US" altLang="en-US">
                <a:latin typeface="Arial" charset="0"/>
              </a:rPr>
              <a:t>Its letter perfect awl the weigh</a:t>
            </a:r>
          </a:p>
          <a:p>
            <a:pPr>
              <a:lnSpc>
                <a:spcPct val="90000"/>
              </a:lnSpc>
              <a:buFont typeface="Wingdings" pitchFamily="2" charset="2"/>
              <a:buNone/>
              <a:defRPr/>
            </a:pPr>
            <a:r>
              <a:rPr lang="en-US" altLang="en-US">
                <a:latin typeface="Arial" charset="0"/>
              </a:rPr>
              <a:t>My chequer tolled me sew.</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Title 1"/>
          <p:cNvSpPr>
            <a:spLocks noGrp="1"/>
          </p:cNvSpPr>
          <p:nvPr>
            <p:ph type="title"/>
          </p:nvPr>
        </p:nvSpPr>
        <p:spPr/>
        <p:txBody>
          <a:bodyPr/>
          <a:lstStyle/>
          <a:p>
            <a:pPr>
              <a:defRPr/>
            </a:pPr>
            <a:r>
              <a:rPr lang="en-US" altLang="en-US" dirty="0" smtClean="0"/>
              <a:t>Reflections on Development</a:t>
            </a:r>
          </a:p>
        </p:txBody>
      </p:sp>
      <p:sp>
        <p:nvSpPr>
          <p:cNvPr id="493571" name="Content Placeholder 2"/>
          <p:cNvSpPr>
            <a:spLocks noGrp="1"/>
          </p:cNvSpPr>
          <p:nvPr>
            <p:ph idx="1"/>
          </p:nvPr>
        </p:nvSpPr>
        <p:spPr>
          <a:xfrm>
            <a:off x="457200" y="1295400"/>
            <a:ext cx="8229600" cy="4830763"/>
          </a:xfrm>
        </p:spPr>
        <p:txBody>
          <a:bodyPr/>
          <a:lstStyle/>
          <a:p>
            <a:pPr marL="0" indent="0" algn="ctr">
              <a:buFont typeface="Wingdings 2" pitchFamily="18" charset="2"/>
              <a:buNone/>
              <a:defRPr/>
            </a:pPr>
            <a:r>
              <a:rPr lang="en-US" altLang="en-US" sz="2800" b="1" dirty="0" smtClean="0">
                <a:latin typeface="Arial" panose="020B0604020202020204" pitchFamily="34" charset="0"/>
                <a:cs typeface="Arial" panose="020B0604020202020204" pitchFamily="34" charset="0"/>
              </a:rPr>
              <a:t>The Little Boy and the Old Man</a:t>
            </a:r>
            <a:r>
              <a:rPr lang="en-US" altLang="en-US" sz="2800" dirty="0" smtClean="0">
                <a:latin typeface="Arial" panose="020B0604020202020204" pitchFamily="34" charset="0"/>
                <a:cs typeface="Arial" panose="020B0604020202020204" pitchFamily="34" charset="0"/>
              </a:rPr>
              <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Said the little boy, "Sometimes I drop my spoon."</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Said the old man, "I do that too."</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The little boy whispered, "I wet my pants."</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I do that too," laughed the little old man.</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Said the little boy, "I often cry."</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The old man nodded, "So do I."</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But worst of all," said the boy, "it seems</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Grown-ups don't pay attention to me."</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And he felt the warmth of a wrinkled old hand.</a:t>
            </a:r>
            <a:br>
              <a:rPr lang="en-US" altLang="en-US" sz="2800" dirty="0" smtClean="0">
                <a:latin typeface="Arial" panose="020B0604020202020204" pitchFamily="34" charset="0"/>
                <a:cs typeface="Arial" panose="020B0604020202020204" pitchFamily="34" charset="0"/>
              </a:rPr>
            </a:br>
            <a:r>
              <a:rPr lang="en-US" altLang="en-US" sz="2800" dirty="0" smtClean="0">
                <a:latin typeface="Arial" panose="020B0604020202020204" pitchFamily="34" charset="0"/>
                <a:cs typeface="Arial" panose="020B0604020202020204" pitchFamily="34" charset="0"/>
              </a:rPr>
              <a:t>I know what you mean," said the little old man.” </a:t>
            </a:r>
          </a:p>
          <a:p>
            <a:pPr marL="0" indent="0" algn="r">
              <a:buFont typeface="Wingdings 2" pitchFamily="18" charset="2"/>
              <a:buNone/>
              <a:defRPr/>
            </a:pPr>
            <a:r>
              <a:rPr lang="en-US" altLang="en-US" sz="2800" dirty="0" smtClean="0">
                <a:latin typeface="Arial" panose="020B0604020202020204" pitchFamily="34" charset="0"/>
                <a:cs typeface="Arial" panose="020B0604020202020204" pitchFamily="34" charset="0"/>
              </a:rPr>
              <a:t>― </a:t>
            </a:r>
            <a:r>
              <a:rPr lang="en-US" altLang="en-US" sz="2800" u="sng" dirty="0" smtClean="0">
                <a:latin typeface="Arial" panose="020B0604020202020204" pitchFamily="34" charset="0"/>
                <a:cs typeface="Arial" panose="020B0604020202020204" pitchFamily="34" charset="0"/>
                <a:hlinkClick r:id="rId2"/>
              </a:rPr>
              <a:t>Shel Silverstein</a:t>
            </a:r>
            <a:r>
              <a:rPr lang="en-US" altLang="en-US" sz="2800" dirty="0" smtClean="0">
                <a:latin typeface="Arial" panose="020B0604020202020204" pitchFamily="34" charset="0"/>
                <a:cs typeface="Arial" panose="020B0604020202020204" pitchFamily="34" charset="0"/>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0"/>
            <a:ext cx="8229600" cy="1143000"/>
          </a:xfrm>
        </p:spPr>
        <p:txBody>
          <a:bodyPr>
            <a:normAutofit/>
          </a:bodyPr>
          <a:lstStyle/>
          <a:p>
            <a:pPr eaLnBrk="1" fontAlgn="auto" hangingPunct="1">
              <a:spcAft>
                <a:spcPts val="0"/>
              </a:spcAft>
              <a:defRPr/>
            </a:pPr>
            <a:r>
              <a:rPr lang="en-US" altLang="en-US" sz="5600" dirty="0" smtClean="0"/>
              <a:t>Chapter 5 </a:t>
            </a:r>
            <a:r>
              <a:rPr lang="en-US" altLang="en-US" sz="2500" dirty="0" smtClean="0"/>
              <a:t>[1]</a:t>
            </a:r>
          </a:p>
        </p:txBody>
      </p:sp>
      <p:sp>
        <p:nvSpPr>
          <p:cNvPr id="158723" name="Rectangle 3"/>
          <p:cNvSpPr>
            <a:spLocks noGrp="1" noChangeArrowheads="1"/>
          </p:cNvSpPr>
          <p:nvPr>
            <p:ph idx="1"/>
          </p:nvPr>
        </p:nvSpPr>
        <p:spPr>
          <a:xfrm>
            <a:off x="533400" y="1066800"/>
            <a:ext cx="80772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Culturally and linguistically diverse children (pp. 137-182)</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Table 5-4: Interview questions concerning acculturation and language preference (p. 147)</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Table 5-5: Interview questions concerning parent’s acculturation and language preference (p. 147)</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Table 5-7: Interview questions for teachers and parents concerning child’s language preference (p. 157)</a:t>
            </a:r>
          </a:p>
        </p:txBody>
      </p:sp>
    </p:spTree>
    <p:extLst>
      <p:ext uri="{BB962C8B-B14F-4D97-AF65-F5344CB8AC3E}">
        <p14:creationId xmlns:p14="http://schemas.microsoft.com/office/powerpoint/2010/main" val="25428943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0"/>
            <a:ext cx="8229600" cy="1143000"/>
          </a:xfrm>
        </p:spPr>
        <p:txBody>
          <a:bodyPr>
            <a:normAutofit/>
          </a:bodyPr>
          <a:lstStyle/>
          <a:p>
            <a:pPr eaLnBrk="1" fontAlgn="auto" hangingPunct="1">
              <a:spcAft>
                <a:spcPts val="0"/>
              </a:spcAft>
              <a:defRPr/>
            </a:pPr>
            <a:r>
              <a:rPr lang="en-US" altLang="en-US" sz="5600" dirty="0" smtClean="0"/>
              <a:t>Chapter 5 </a:t>
            </a:r>
            <a:r>
              <a:rPr lang="en-US" altLang="en-US" sz="2500" dirty="0" smtClean="0"/>
              <a:t>[2]</a:t>
            </a:r>
          </a:p>
        </p:txBody>
      </p:sp>
      <p:sp>
        <p:nvSpPr>
          <p:cNvPr id="158723" name="Rectangle 3"/>
          <p:cNvSpPr>
            <a:spLocks noGrp="1" noChangeArrowheads="1"/>
          </p:cNvSpPr>
          <p:nvPr>
            <p:ph idx="1"/>
          </p:nvPr>
        </p:nvSpPr>
        <p:spPr>
          <a:xfrm>
            <a:off x="533400" y="1066800"/>
            <a:ext cx="80772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Recommendations for being a culturally sensitive evaluator (pp. 171-174)</a:t>
            </a:r>
          </a:p>
          <a:p>
            <a:pPr marL="0" indent="0" eaLnBrk="1" fontAlgn="auto" hangingPunct="1">
              <a:spcBef>
                <a:spcPts val="800"/>
              </a:spcBef>
              <a:spcAft>
                <a:spcPts val="0"/>
              </a:spcAft>
              <a:buClr>
                <a:schemeClr val="accent3"/>
              </a:buClr>
              <a:buNone/>
              <a:defRPr/>
            </a:pP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0530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 6 </a:t>
            </a:r>
            <a:r>
              <a:rPr lang="en-US" altLang="en-US" sz="2500" dirty="0" smtClean="0"/>
              <a:t>[1]</a:t>
            </a:r>
            <a:endParaRPr lang="en-US" altLang="en-US" sz="2800" dirty="0" smtClean="0"/>
          </a:p>
        </p:txBody>
      </p:sp>
      <p:sp>
        <p:nvSpPr>
          <p:cNvPr id="158723" name="Rectangle 3"/>
          <p:cNvSpPr>
            <a:spLocks noGrp="1" noChangeArrowheads="1"/>
          </p:cNvSpPr>
          <p:nvPr>
            <p:ph idx="1"/>
          </p:nvPr>
        </p:nvSpPr>
        <p:spPr>
          <a:xfrm>
            <a:off x="533400" y="1447800"/>
            <a:ext cx="80772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Guidelines for general test administration practices: </a:t>
            </a:r>
          </a:p>
          <a:p>
            <a:pPr marL="0" indent="0" eaLnBrk="1" fontAlgn="auto" hangingPunct="1">
              <a:spcBef>
                <a:spcPts val="800"/>
              </a:spcBef>
              <a:spcAft>
                <a:spcPts val="0"/>
              </a:spcAft>
              <a:buClr>
                <a:schemeClr val="accent3"/>
              </a:buClr>
              <a:buFont typeface="Wingdings" pitchFamily="2" charset="2"/>
              <a:buNone/>
              <a:defRPr/>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Table 6-2 (p. 190)</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Questions to consider about a child during an assessment:</a:t>
            </a:r>
          </a:p>
          <a:p>
            <a:pPr marL="457200" lvl="1" indent="0" eaLnBrk="1" fontAlgn="auto" hangingPunct="1">
              <a:spcBef>
                <a:spcPts val="800"/>
              </a:spcBef>
              <a:spcAft>
                <a:spcPts val="0"/>
              </a:spcAft>
              <a:buClr>
                <a:schemeClr val="accent3"/>
              </a:buClr>
              <a:buFont typeface="Wingdings" pitchFamily="2" charset="2"/>
              <a:buNone/>
              <a:defRPr/>
            </a:pPr>
            <a:r>
              <a:rPr lang="en-US" sz="3200" dirty="0" smtClean="0">
                <a:latin typeface="Arial" panose="020B0604020202020204" pitchFamily="34" charset="0"/>
                <a:cs typeface="Arial" panose="020B0604020202020204" pitchFamily="34" charset="0"/>
              </a:rPr>
              <a:t>	 Table 6-3 (pp. 197-200)</a:t>
            </a:r>
          </a:p>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Observing verbal behavior:</a:t>
            </a:r>
          </a:p>
          <a:p>
            <a:pPr marL="0" indent="0" eaLnBrk="1" fontAlgn="auto" hangingPunct="1">
              <a:spcBef>
                <a:spcPts val="800"/>
              </a:spcBef>
              <a:spcAft>
                <a:spcPts val="0"/>
              </a:spcAft>
              <a:buClr>
                <a:schemeClr val="accent3"/>
              </a:buClr>
              <a:buFont typeface="Wingdings" pitchFamily="2" charset="2"/>
              <a:buNone/>
              <a:defRPr/>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pp. 202-204</a:t>
            </a:r>
          </a:p>
          <a:p>
            <a:pPr marL="0" indent="0" eaLnBrk="1" fontAlgn="auto" hangingPunct="1">
              <a:spcBef>
                <a:spcPts val="800"/>
              </a:spcBef>
              <a:spcAft>
                <a:spcPts val="0"/>
              </a:spcAft>
              <a:buClr>
                <a:schemeClr val="accent3"/>
              </a:buClr>
              <a:buFont typeface="Wingdings" pitchFamily="2" charset="2"/>
              <a:buNone/>
              <a:defRPr/>
            </a:pPr>
            <a:endParaRPr 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 6 </a:t>
            </a:r>
            <a:r>
              <a:rPr lang="en-US" altLang="en-US" sz="2500" dirty="0" smtClean="0"/>
              <a:t>[2]</a:t>
            </a:r>
            <a:endParaRPr lang="en-US" altLang="en-US" sz="2800" dirty="0" smtClean="0"/>
          </a:p>
        </p:txBody>
      </p:sp>
      <p:sp>
        <p:nvSpPr>
          <p:cNvPr id="158723" name="Rectangle 3"/>
          <p:cNvSpPr>
            <a:spLocks noGrp="1" noChangeArrowheads="1"/>
          </p:cNvSpPr>
          <p:nvPr>
            <p:ph idx="1"/>
          </p:nvPr>
        </p:nvSpPr>
        <p:spPr>
          <a:xfrm>
            <a:off x="533400" y="1447800"/>
            <a:ext cx="76200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Behavior and attitude checklist:</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Table 6-5 (p. 207)</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Test Accommodations </a:t>
            </a:r>
            <a:r>
              <a:rPr lang="en-US" sz="2500" dirty="0" smtClean="0"/>
              <a:t>(p. 215) [1]</a:t>
            </a:r>
            <a:endParaRPr lang="en-US" sz="2500" dirty="0"/>
          </a:p>
        </p:txBody>
      </p:sp>
      <p:sp>
        <p:nvSpPr>
          <p:cNvPr id="3" name="Content Placeholder 2"/>
          <p:cNvSpPr>
            <a:spLocks noGrp="1"/>
          </p:cNvSpPr>
          <p:nvPr>
            <p:ph idx="1"/>
          </p:nvPr>
        </p:nvSpPr>
        <p:spPr>
          <a:xfrm>
            <a:off x="457200" y="1143000"/>
            <a:ext cx="8229600" cy="4525963"/>
          </a:xfrm>
        </p:spPr>
        <p:txBody>
          <a:bodyPr/>
          <a:lstStyle/>
          <a:p>
            <a:r>
              <a:rPr lang="en-US" dirty="0" smtClean="0">
                <a:latin typeface="Arial" panose="020B0604020202020204" pitchFamily="34" charset="0"/>
                <a:cs typeface="Arial" panose="020B0604020202020204" pitchFamily="34" charset="0"/>
              </a:rPr>
              <a:t>Allowing </a:t>
            </a:r>
            <a:r>
              <a:rPr lang="en-US" dirty="0">
                <a:latin typeface="Arial" panose="020B0604020202020204" pitchFamily="34" charset="0"/>
                <a:cs typeface="Arial" panose="020B0604020202020204" pitchFamily="34" charset="0"/>
              </a:rPr>
              <a:t>flexibility in scheduling </a:t>
            </a:r>
            <a:endParaRPr lang="en-US" dirty="0" smtClean="0">
              <a:latin typeface="Arial" panose="020B0604020202020204" pitchFamily="34" charset="0"/>
              <a:cs typeface="Arial" panose="020B0604020202020204" pitchFamily="34" charset="0"/>
            </a:endParaRPr>
          </a:p>
          <a:p>
            <a:pPr lvl="1"/>
            <a:r>
              <a:rPr lang="en-US" sz="3200" dirty="0" smtClean="0">
                <a:latin typeface="Arial" panose="020B0604020202020204" pitchFamily="34" charset="0"/>
                <a:cs typeface="Arial" panose="020B0604020202020204" pitchFamily="34" charset="0"/>
              </a:rPr>
              <a:t>Administering </a:t>
            </a:r>
            <a:r>
              <a:rPr lang="en-US" sz="3200" dirty="0">
                <a:latin typeface="Arial" panose="020B0604020202020204" pitchFamily="34" charset="0"/>
                <a:cs typeface="Arial" panose="020B0604020202020204" pitchFamily="34" charset="0"/>
              </a:rPr>
              <a:t>test over multiple </a:t>
            </a:r>
            <a:r>
              <a:rPr lang="en-US" sz="3200" dirty="0" smtClean="0">
                <a:latin typeface="Arial" panose="020B0604020202020204" pitchFamily="34" charset="0"/>
                <a:cs typeface="Arial" panose="020B0604020202020204" pitchFamily="34" charset="0"/>
              </a:rPr>
              <a:t>days </a:t>
            </a:r>
            <a:endParaRPr lang="en-US" sz="32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Allowing </a:t>
            </a:r>
            <a:r>
              <a:rPr lang="en-US" dirty="0">
                <a:latin typeface="Arial" panose="020B0604020202020204" pitchFamily="34" charset="0"/>
                <a:cs typeface="Arial" panose="020B0604020202020204" pitchFamily="34" charset="0"/>
              </a:rPr>
              <a:t>flexibility in timing </a:t>
            </a:r>
            <a:endParaRPr lang="en-US" dirty="0" smtClean="0">
              <a:latin typeface="Arial" panose="020B0604020202020204" pitchFamily="34" charset="0"/>
              <a:cs typeface="Arial" panose="020B0604020202020204" pitchFamily="34" charset="0"/>
            </a:endParaRPr>
          </a:p>
          <a:p>
            <a:pPr lvl="1"/>
            <a:r>
              <a:rPr lang="en-US" sz="3200" dirty="0" smtClean="0">
                <a:latin typeface="Arial" panose="020B0604020202020204" pitchFamily="34" charset="0"/>
                <a:cs typeface="Arial" panose="020B0604020202020204" pitchFamily="34" charset="0"/>
              </a:rPr>
              <a:t>Giving </a:t>
            </a:r>
            <a:r>
              <a:rPr lang="en-US" sz="3200" dirty="0">
                <a:latin typeface="Arial" panose="020B0604020202020204" pitchFamily="34" charset="0"/>
                <a:cs typeface="Arial" panose="020B0604020202020204" pitchFamily="34" charset="0"/>
              </a:rPr>
              <a:t>more time to answer questions on timed </a:t>
            </a:r>
            <a:r>
              <a:rPr lang="en-US" sz="3200" dirty="0" smtClean="0">
                <a:latin typeface="Arial" panose="020B0604020202020204" pitchFamily="34" charset="0"/>
                <a:cs typeface="Arial" panose="020B0604020202020204" pitchFamily="34" charset="0"/>
              </a:rPr>
              <a:t>tests </a:t>
            </a:r>
            <a:endParaRPr lang="en-US" sz="3200"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Allowing </a:t>
            </a:r>
            <a:r>
              <a:rPr lang="en-US" dirty="0">
                <a:latin typeface="Arial" panose="020B0604020202020204" pitchFamily="34" charset="0"/>
                <a:cs typeface="Arial" panose="020B0604020202020204" pitchFamily="34" charset="0"/>
              </a:rPr>
              <a:t>flexibility in </a:t>
            </a:r>
            <a:r>
              <a:rPr lang="en-US" dirty="0" smtClean="0">
                <a:latin typeface="Arial" panose="020B0604020202020204" pitchFamily="34" charset="0"/>
                <a:cs typeface="Arial" panose="020B0604020202020204" pitchFamily="34" charset="0"/>
              </a:rPr>
              <a:t>test </a:t>
            </a:r>
            <a:r>
              <a:rPr lang="en-US" dirty="0">
                <a:latin typeface="Arial" panose="020B0604020202020204" pitchFamily="34" charset="0"/>
                <a:cs typeface="Arial" panose="020B0604020202020204" pitchFamily="34" charset="0"/>
              </a:rPr>
              <a:t>setting </a:t>
            </a:r>
            <a:endParaRPr lang="en-US" dirty="0" smtClean="0">
              <a:latin typeface="Arial" panose="020B0604020202020204" pitchFamily="34" charset="0"/>
              <a:cs typeface="Arial" panose="020B0604020202020204" pitchFamily="34" charset="0"/>
            </a:endParaRPr>
          </a:p>
          <a:p>
            <a:pPr lvl="1"/>
            <a:r>
              <a:rPr lang="en-US" sz="3200" dirty="0" smtClean="0">
                <a:latin typeface="Arial" panose="020B0604020202020204" pitchFamily="34" charset="0"/>
                <a:cs typeface="Arial" panose="020B0604020202020204" pitchFamily="34" charset="0"/>
              </a:rPr>
              <a:t>Special lighting</a:t>
            </a:r>
          </a:p>
          <a:p>
            <a:pPr lvl="1"/>
            <a:r>
              <a:rPr lang="en-US" sz="3200" dirty="0" smtClean="0">
                <a:latin typeface="Arial" panose="020B0604020202020204" pitchFamily="34" charset="0"/>
                <a:cs typeface="Arial" panose="020B0604020202020204" pitchFamily="34" charset="0"/>
              </a:rPr>
              <a:t>Adaptive furniture</a:t>
            </a:r>
          </a:p>
          <a:p>
            <a:pPr lvl="1"/>
            <a:r>
              <a:rPr lang="en-US" sz="3200" dirty="0">
                <a:latin typeface="Arial" panose="020B0604020202020204" pitchFamily="34" charset="0"/>
                <a:cs typeface="Arial" panose="020B0604020202020204" pitchFamily="34" charset="0"/>
              </a:rPr>
              <a:t>S</a:t>
            </a:r>
            <a:r>
              <a:rPr lang="en-US" sz="3200" dirty="0" smtClean="0">
                <a:latin typeface="Arial" panose="020B0604020202020204" pitchFamily="34" charset="0"/>
                <a:cs typeface="Arial" panose="020B0604020202020204" pitchFamily="34" charset="0"/>
              </a:rPr>
              <a:t>mall-group setting</a:t>
            </a:r>
          </a:p>
          <a:p>
            <a:pPr lvl="1"/>
            <a:r>
              <a:rPr lang="en-US" sz="3200" dirty="0" smtClean="0">
                <a:latin typeface="Arial" panose="020B0604020202020204" pitchFamily="34" charset="0"/>
                <a:cs typeface="Arial" panose="020B0604020202020204" pitchFamily="34" charset="0"/>
              </a:rPr>
              <a:t>Individual setting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8961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Accommodations </a:t>
            </a:r>
            <a:r>
              <a:rPr lang="en-US" sz="2500" dirty="0" smtClean="0"/>
              <a:t>(p. 215) [2]</a:t>
            </a:r>
            <a:endParaRPr lang="en-US" sz="2500" dirty="0"/>
          </a:p>
        </p:txBody>
      </p:sp>
      <p:sp>
        <p:nvSpPr>
          <p:cNvPr id="3" name="Content Placeholder 2"/>
          <p:cNvSpPr>
            <a:spLocks noGrp="1"/>
          </p:cNvSpPr>
          <p:nvPr>
            <p:ph idx="1"/>
          </p:nvPr>
        </p:nvSpPr>
        <p:spPr>
          <a:xfrm>
            <a:off x="381000" y="1295400"/>
            <a:ext cx="8610600" cy="4525963"/>
          </a:xfrm>
        </p:spPr>
        <p:txBody>
          <a:bodyPr/>
          <a:lstStyle/>
          <a:p>
            <a:r>
              <a:rPr lang="en-US" dirty="0" smtClean="0">
                <a:latin typeface="Arial" panose="020B0604020202020204" pitchFamily="34" charset="0"/>
                <a:cs typeface="Arial" panose="020B0604020202020204" pitchFamily="34" charset="0"/>
              </a:rPr>
              <a:t>Permitting </a:t>
            </a:r>
            <a:r>
              <a:rPr lang="en-US" dirty="0">
                <a:latin typeface="Arial" panose="020B0604020202020204" pitchFamily="34" charset="0"/>
                <a:cs typeface="Arial" panose="020B0604020202020204" pitchFamily="34" charset="0"/>
              </a:rPr>
              <a:t>frequent test breaks </a:t>
            </a:r>
          </a:p>
          <a:p>
            <a:r>
              <a:rPr lang="en-US" dirty="0" smtClean="0">
                <a:latin typeface="Arial" panose="020B0604020202020204" pitchFamily="34" charset="0"/>
                <a:cs typeface="Arial" panose="020B0604020202020204" pitchFamily="34" charset="0"/>
              </a:rPr>
              <a:t>Changing </a:t>
            </a:r>
            <a:r>
              <a:rPr lang="en-US" dirty="0">
                <a:latin typeface="Arial" panose="020B0604020202020204" pitchFamily="34" charset="0"/>
                <a:cs typeface="Arial" panose="020B0604020202020204" pitchFamily="34" charset="0"/>
              </a:rPr>
              <a:t>the method of presentation </a:t>
            </a:r>
            <a:endParaRPr lang="en-US" dirty="0" smtClean="0">
              <a:latin typeface="Arial" panose="020B0604020202020204" pitchFamily="34" charset="0"/>
              <a:cs typeface="Arial" panose="020B0604020202020204" pitchFamily="34" charset="0"/>
            </a:endParaRPr>
          </a:p>
          <a:p>
            <a:pPr lvl="1"/>
            <a:r>
              <a:rPr lang="en-US" sz="3200" dirty="0" smtClean="0">
                <a:latin typeface="Arial" panose="020B0604020202020204" pitchFamily="34" charset="0"/>
                <a:cs typeface="Arial" panose="020B0604020202020204" pitchFamily="34" charset="0"/>
              </a:rPr>
              <a:t>Using Braille</a:t>
            </a:r>
          </a:p>
          <a:p>
            <a:pPr lvl="1"/>
            <a:r>
              <a:rPr lang="en-US" sz="3200" dirty="0" smtClean="0">
                <a:latin typeface="Arial" panose="020B0604020202020204" pitchFamily="34" charset="0"/>
                <a:cs typeface="Arial" panose="020B0604020202020204" pitchFamily="34" charset="0"/>
              </a:rPr>
              <a:t>Large-print format</a:t>
            </a:r>
          </a:p>
          <a:p>
            <a:pPr lvl="1"/>
            <a:r>
              <a:rPr lang="en-US" sz="3200" dirty="0" smtClean="0">
                <a:latin typeface="Arial" panose="020B0604020202020204" pitchFamily="34" charset="0"/>
                <a:cs typeface="Arial" panose="020B0604020202020204" pitchFamily="34" charset="0"/>
              </a:rPr>
              <a:t>Magnification</a:t>
            </a:r>
          </a:p>
          <a:p>
            <a:pPr lvl="1"/>
            <a:r>
              <a:rPr lang="en-US" sz="3200" dirty="0">
                <a:latin typeface="Arial" panose="020B0604020202020204" pitchFamily="34" charset="0"/>
                <a:cs typeface="Arial" panose="020B0604020202020204" pitchFamily="34" charset="0"/>
              </a:rPr>
              <a:t>S</a:t>
            </a:r>
            <a:r>
              <a:rPr lang="en-US" sz="3200" dirty="0" smtClean="0">
                <a:latin typeface="Arial" panose="020B0604020202020204" pitchFamily="34" charset="0"/>
                <a:cs typeface="Arial" panose="020B0604020202020204" pitchFamily="34" charset="0"/>
              </a:rPr>
              <a:t>igning test </a:t>
            </a:r>
            <a:r>
              <a:rPr lang="en-US" sz="3200" dirty="0">
                <a:latin typeface="Arial" panose="020B0604020202020204" pitchFamily="34" charset="0"/>
                <a:cs typeface="Arial" panose="020B0604020202020204" pitchFamily="34" charset="0"/>
              </a:rPr>
              <a:t>directions and/or test </a:t>
            </a:r>
            <a:r>
              <a:rPr lang="en-US" sz="3200" dirty="0" smtClean="0">
                <a:latin typeface="Arial" panose="020B0604020202020204" pitchFamily="34" charset="0"/>
                <a:cs typeface="Arial" panose="020B0604020202020204" pitchFamily="34" charset="0"/>
              </a:rPr>
              <a:t>items</a:t>
            </a:r>
          </a:p>
          <a:p>
            <a:pPr lvl="1"/>
            <a:r>
              <a:rPr lang="en-US" sz="3200" dirty="0" smtClean="0">
                <a:latin typeface="Arial" panose="020B0604020202020204" pitchFamily="34" charset="0"/>
                <a:cs typeface="Arial" panose="020B0604020202020204" pitchFamily="34" charset="0"/>
              </a:rPr>
              <a:t>Auditory amplification</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5304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Accommodations </a:t>
            </a:r>
            <a:r>
              <a:rPr lang="en-US" sz="2500" dirty="0" smtClean="0"/>
              <a:t>(p. 215) [3]</a:t>
            </a:r>
            <a:endParaRPr lang="en-US" sz="2500"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Changing method </a:t>
            </a:r>
            <a:r>
              <a:rPr lang="en-US" dirty="0">
                <a:latin typeface="Arial" panose="020B0604020202020204" pitchFamily="34" charset="0"/>
                <a:cs typeface="Arial" panose="020B0604020202020204" pitchFamily="34" charset="0"/>
              </a:rPr>
              <a:t>of response </a:t>
            </a:r>
            <a:endParaRPr lang="en-US" dirty="0" smtClean="0">
              <a:latin typeface="Arial" panose="020B0604020202020204" pitchFamily="34" charset="0"/>
              <a:cs typeface="Arial" panose="020B0604020202020204" pitchFamily="34" charset="0"/>
            </a:endParaRPr>
          </a:p>
          <a:p>
            <a:pPr lvl="1"/>
            <a:r>
              <a:rPr lang="en-US" sz="3200" dirty="0" smtClean="0">
                <a:latin typeface="Arial" panose="020B0604020202020204" pitchFamily="34" charset="0"/>
                <a:cs typeface="Arial" panose="020B0604020202020204" pitchFamily="34" charset="0"/>
              </a:rPr>
              <a:t>Having </a:t>
            </a:r>
            <a:r>
              <a:rPr lang="en-US" sz="3200" dirty="0">
                <a:latin typeface="Arial" panose="020B0604020202020204" pitchFamily="34" charset="0"/>
                <a:cs typeface="Arial" panose="020B0604020202020204" pitchFamily="34" charset="0"/>
              </a:rPr>
              <a:t>child use a </a:t>
            </a:r>
            <a:endParaRPr lang="en-US" sz="3200" dirty="0" smtClean="0">
              <a:latin typeface="Arial" panose="020B0604020202020204" pitchFamily="34" charset="0"/>
              <a:cs typeface="Arial" panose="020B0604020202020204" pitchFamily="34" charset="0"/>
            </a:endParaRPr>
          </a:p>
          <a:p>
            <a:pPr lvl="2"/>
            <a:r>
              <a:rPr lang="en-US" sz="3200" dirty="0" smtClean="0">
                <a:latin typeface="Arial" panose="020B0604020202020204" pitchFamily="34" charset="0"/>
                <a:cs typeface="Arial" panose="020B0604020202020204" pitchFamily="34" charset="0"/>
              </a:rPr>
              <a:t>Recording device</a:t>
            </a:r>
          </a:p>
          <a:p>
            <a:pPr lvl="2"/>
            <a:r>
              <a:rPr lang="en-US" sz="3200" dirty="0" smtClean="0">
                <a:latin typeface="Arial" panose="020B0604020202020204" pitchFamily="34" charset="0"/>
                <a:cs typeface="Arial" panose="020B0604020202020204" pitchFamily="34" charset="0"/>
              </a:rPr>
              <a:t>Computer </a:t>
            </a:r>
            <a:r>
              <a:rPr lang="en-US" sz="3200" dirty="0">
                <a:latin typeface="Arial" panose="020B0604020202020204" pitchFamily="34" charset="0"/>
                <a:cs typeface="Arial" panose="020B0604020202020204" pitchFamily="34" charset="0"/>
              </a:rPr>
              <a:t>that does not </a:t>
            </a:r>
            <a:r>
              <a:rPr lang="en-US" sz="3200" dirty="0" smtClean="0">
                <a:latin typeface="Arial" panose="020B0604020202020204" pitchFamily="34" charset="0"/>
                <a:cs typeface="Arial" panose="020B0604020202020204" pitchFamily="34" charset="0"/>
              </a:rPr>
              <a:t>have </a:t>
            </a:r>
            <a:r>
              <a:rPr lang="en-US" sz="3200" dirty="0">
                <a:latin typeface="Arial" panose="020B0604020202020204" pitchFamily="34" charset="0"/>
                <a:cs typeface="Arial" panose="020B0604020202020204" pitchFamily="34" charset="0"/>
              </a:rPr>
              <a:t>access to a dictionary or </a:t>
            </a:r>
            <a:r>
              <a:rPr lang="en-US" sz="3200" dirty="0" smtClean="0">
                <a:latin typeface="Arial" panose="020B0604020202020204" pitchFamily="34" charset="0"/>
                <a:cs typeface="Arial" panose="020B0604020202020204" pitchFamily="34" charset="0"/>
              </a:rPr>
              <a:t>thesaurus</a:t>
            </a:r>
          </a:p>
          <a:p>
            <a:pPr lvl="2"/>
            <a:r>
              <a:rPr lang="en-US" sz="3200" dirty="0" smtClean="0">
                <a:latin typeface="Arial" panose="020B0604020202020204" pitchFamily="34" charset="0"/>
                <a:cs typeface="Arial" panose="020B0604020202020204" pitchFamily="34" charset="0"/>
              </a:rPr>
              <a:t>Large </a:t>
            </a:r>
            <a:r>
              <a:rPr lang="en-US" sz="3200" dirty="0">
                <a:latin typeface="Arial" panose="020B0604020202020204" pitchFamily="34" charset="0"/>
                <a:cs typeface="Arial" panose="020B0604020202020204" pitchFamily="34" charset="0"/>
              </a:rPr>
              <a:t>marking pen or writing </a:t>
            </a:r>
            <a:r>
              <a:rPr lang="en-US" sz="3200" dirty="0" smtClean="0">
                <a:latin typeface="Arial" panose="020B0604020202020204" pitchFamily="34" charset="0"/>
                <a:cs typeface="Arial" panose="020B0604020202020204" pitchFamily="34" charset="0"/>
              </a:rPr>
              <a:t>tool</a:t>
            </a:r>
          </a:p>
          <a:p>
            <a:pPr lvl="1"/>
            <a:r>
              <a:rPr lang="en-US" sz="3200" dirty="0" smtClean="0">
                <a:latin typeface="Arial" panose="020B0604020202020204" pitchFamily="34" charset="0"/>
                <a:cs typeface="Arial" panose="020B0604020202020204" pitchFamily="34" charset="0"/>
              </a:rPr>
              <a:t>Having </a:t>
            </a:r>
            <a:r>
              <a:rPr lang="en-US" sz="3200" dirty="0">
                <a:latin typeface="Arial" panose="020B0604020202020204" pitchFamily="34" charset="0"/>
                <a:cs typeface="Arial" panose="020B0604020202020204" pitchFamily="34" charset="0"/>
              </a:rPr>
              <a:t>child dictate responses to a </a:t>
            </a:r>
            <a:r>
              <a:rPr lang="en-US" sz="3200" dirty="0" smtClean="0">
                <a:latin typeface="Arial" panose="020B0604020202020204" pitchFamily="34" charset="0"/>
                <a:cs typeface="Arial" panose="020B0604020202020204" pitchFamily="34" charset="0"/>
              </a:rPr>
              <a:t>scribe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6574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defRPr/>
            </a:pPr>
            <a:r>
              <a:rPr lang="en-US" altLang="en-US" dirty="0" smtClean="0"/>
              <a:t>Poem Reflecting Childhood</a:t>
            </a:r>
          </a:p>
        </p:txBody>
      </p:sp>
      <p:sp>
        <p:nvSpPr>
          <p:cNvPr id="3" name="Content Placeholder 2"/>
          <p:cNvSpPr>
            <a:spLocks noGrp="1"/>
          </p:cNvSpPr>
          <p:nvPr>
            <p:ph idx="1"/>
          </p:nvPr>
        </p:nvSpPr>
        <p:spPr/>
        <p:txBody>
          <a:bodyPr/>
          <a:lstStyle/>
          <a:p>
            <a:pPr marL="0" indent="0" algn="ctr">
              <a:buFont typeface="Wingdings 2" pitchFamily="18" charset="2"/>
              <a:buNone/>
              <a:defRPr/>
            </a:pPr>
            <a:r>
              <a:rPr lang="en-US" b="1" dirty="0" smtClean="0">
                <a:latin typeface="Arial" panose="020B0604020202020204" pitchFamily="34" charset="0"/>
                <a:cs typeface="Arial" panose="020B0604020202020204" pitchFamily="34" charset="0"/>
              </a:rPr>
              <a:t>PUT SOMETHING IN</a:t>
            </a:r>
            <a:endParaRPr lang="en-US" dirty="0" smtClean="0">
              <a:latin typeface="Arial" panose="020B0604020202020204" pitchFamily="34" charset="0"/>
              <a:cs typeface="Arial" panose="020B0604020202020204" pitchFamily="34" charset="0"/>
            </a:endParaRPr>
          </a:p>
          <a:p>
            <a:pPr marL="0" indent="0" algn="ctr">
              <a:buFont typeface="Wingdings 2" pitchFamily="18" charset="2"/>
              <a:buNone/>
              <a:defRPr/>
            </a:pPr>
            <a:r>
              <a:rPr lang="en-US" dirty="0" smtClean="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Draw a crazy picture,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Write a nutty poem,</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Sing a mumble-</a:t>
            </a:r>
            <a:r>
              <a:rPr lang="en-US" dirty="0" err="1">
                <a:latin typeface="Arial" panose="020B0604020202020204" pitchFamily="34" charset="0"/>
                <a:cs typeface="Arial" panose="020B0604020202020204" pitchFamily="34" charset="0"/>
              </a:rPr>
              <a:t>gumble</a:t>
            </a:r>
            <a:r>
              <a:rPr lang="en-US" dirty="0">
                <a:latin typeface="Arial" panose="020B0604020202020204" pitchFamily="34" charset="0"/>
                <a:cs typeface="Arial" panose="020B0604020202020204" pitchFamily="34" charset="0"/>
              </a:rPr>
              <a:t> song,</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Whistle through your comb.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Do a loony-goony dance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'Cross the kitchen floor,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Put something silly in the world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That </a:t>
            </a:r>
            <a:r>
              <a:rPr lang="en-US" dirty="0" err="1">
                <a:latin typeface="Arial" panose="020B0604020202020204" pitchFamily="34" charset="0"/>
                <a:cs typeface="Arial" panose="020B0604020202020204" pitchFamily="34" charset="0"/>
              </a:rPr>
              <a:t>ain't</a:t>
            </a:r>
            <a:r>
              <a:rPr lang="en-US" dirty="0">
                <a:latin typeface="Arial" panose="020B0604020202020204" pitchFamily="34" charset="0"/>
                <a:cs typeface="Arial" panose="020B0604020202020204" pitchFamily="34" charset="0"/>
              </a:rPr>
              <a:t> been there before.” </a:t>
            </a:r>
          </a:p>
          <a:p>
            <a:pPr marL="0" indent="0" algn="r">
              <a:buFont typeface="Wingdings 2" pitchFamily="18" charset="2"/>
              <a:buNone/>
              <a:defRPr/>
            </a:pPr>
            <a:r>
              <a:rPr lang="en-US" dirty="0" smtClean="0">
                <a:latin typeface="Arial" panose="020B0604020202020204" pitchFamily="34" charset="0"/>
                <a:cs typeface="Arial" panose="020B0604020202020204" pitchFamily="34" charset="0"/>
              </a:rPr>
              <a:t>―Shel Silverstein</a:t>
            </a:r>
            <a:endParaRPr lang="en-US" dirty="0">
              <a:latin typeface="Arial" panose="020B0604020202020204" pitchFamily="34" charset="0"/>
              <a:cs typeface="Arial" panose="020B0604020202020204" pitchFamily="34" charset="0"/>
            </a:endParaRPr>
          </a:p>
          <a:p>
            <a:pPr>
              <a:defRPr/>
            </a:pPr>
            <a:endParaRPr lang="en-US" dirty="0">
              <a:latin typeface="Arial" panose="020B0604020202020204" pitchFamily="34" charset="0"/>
              <a:cs typeface="Arial" panose="020B060402020202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Accommodations </a:t>
            </a:r>
            <a:r>
              <a:rPr lang="en-US" sz="2500" dirty="0" smtClean="0"/>
              <a:t>(p. 215) [4]</a:t>
            </a:r>
            <a:endParaRPr lang="en-US" sz="2500" dirty="0"/>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Providing </a:t>
            </a:r>
            <a:r>
              <a:rPr lang="en-US" dirty="0">
                <a:latin typeface="Arial" panose="020B0604020202020204" pitchFamily="34" charset="0"/>
                <a:cs typeface="Arial" panose="020B0604020202020204" pitchFamily="34" charset="0"/>
              </a:rPr>
              <a:t>an English–native language glossary for children </a:t>
            </a:r>
            <a:r>
              <a:rPr lang="en-US" dirty="0" smtClean="0">
                <a:latin typeface="Arial" panose="020B0604020202020204" pitchFamily="34" charset="0"/>
                <a:cs typeface="Arial" panose="020B0604020202020204" pitchFamily="34" charset="0"/>
              </a:rPr>
              <a:t>with a disability who </a:t>
            </a:r>
            <a:r>
              <a:rPr lang="en-US" dirty="0">
                <a:latin typeface="Arial" panose="020B0604020202020204" pitchFamily="34" charset="0"/>
                <a:cs typeface="Arial" panose="020B0604020202020204" pitchFamily="34" charset="0"/>
              </a:rPr>
              <a:t>have limited English </a:t>
            </a:r>
            <a:r>
              <a:rPr lang="en-US" dirty="0" smtClean="0">
                <a:latin typeface="Arial" panose="020B0604020202020204" pitchFamily="34" charset="0"/>
                <a:cs typeface="Arial" panose="020B0604020202020204" pitchFamily="34" charset="0"/>
              </a:rPr>
              <a:t>proficiency</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Providing </a:t>
            </a:r>
            <a:r>
              <a:rPr lang="en-US" dirty="0">
                <a:latin typeface="Arial" panose="020B0604020202020204" pitchFamily="34" charset="0"/>
                <a:cs typeface="Arial" panose="020B0604020202020204" pitchFamily="34" charset="0"/>
              </a:rPr>
              <a:t>a room </a:t>
            </a:r>
            <a:r>
              <a:rPr lang="en-US" dirty="0" smtClean="0">
                <a:latin typeface="Arial" panose="020B0604020202020204" pitchFamily="34" charset="0"/>
                <a:cs typeface="Arial" panose="020B0604020202020204" pitchFamily="34" charset="0"/>
              </a:rPr>
              <a:t>with </a:t>
            </a:r>
          </a:p>
          <a:p>
            <a:pPr lvl="1"/>
            <a:r>
              <a:rPr lang="en-US" sz="3200" dirty="0" smtClean="0">
                <a:latin typeface="Arial" panose="020B0604020202020204" pitchFamily="34" charset="0"/>
                <a:cs typeface="Arial" panose="020B0604020202020204" pitchFamily="34" charset="0"/>
              </a:rPr>
              <a:t>Special acoustics (e.g</a:t>
            </a:r>
            <a:r>
              <a:rPr lang="en-US" sz="3200" dirty="0">
                <a:latin typeface="Arial" panose="020B0604020202020204" pitchFamily="34" charset="0"/>
                <a:cs typeface="Arial" panose="020B0604020202020204" pitchFamily="34" charset="0"/>
              </a:rPr>
              <a:t>., minimal extraneous noises) for children with a hearing </a:t>
            </a:r>
            <a:r>
              <a:rPr lang="en-US" sz="3200" dirty="0" smtClean="0">
                <a:latin typeface="Arial" panose="020B0604020202020204" pitchFamily="34" charset="0"/>
                <a:cs typeface="Arial" panose="020B0604020202020204" pitchFamily="34" charset="0"/>
              </a:rPr>
              <a:t>loss</a:t>
            </a:r>
          </a:p>
          <a:p>
            <a:pPr lvl="1"/>
            <a:r>
              <a:rPr lang="en-US" sz="3200" dirty="0" smtClean="0">
                <a:latin typeface="Arial" panose="020B0604020202020204" pitchFamily="34" charset="0"/>
                <a:cs typeface="Arial" panose="020B0604020202020204" pitchFamily="34" charset="0"/>
              </a:rPr>
              <a:t>Special lighting </a:t>
            </a:r>
            <a:r>
              <a:rPr lang="en-US" sz="3200" dirty="0">
                <a:latin typeface="Arial" panose="020B0604020202020204" pitchFamily="34" charset="0"/>
                <a:cs typeface="Arial" panose="020B0604020202020204" pitchFamily="34" charset="0"/>
              </a:rPr>
              <a:t>for children with a visual loss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5860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Test Modifications </a:t>
            </a:r>
            <a:r>
              <a:rPr lang="en-US" sz="2500" dirty="0" smtClean="0"/>
              <a:t>(p. 215) [1]</a:t>
            </a:r>
            <a:endParaRPr lang="en-US" sz="2500" dirty="0"/>
          </a:p>
        </p:txBody>
      </p:sp>
      <p:sp>
        <p:nvSpPr>
          <p:cNvPr id="3" name="Content Placeholder 2"/>
          <p:cNvSpPr>
            <a:spLocks noGrp="1"/>
          </p:cNvSpPr>
          <p:nvPr>
            <p:ph idx="1"/>
          </p:nvPr>
        </p:nvSpPr>
        <p:spPr>
          <a:xfrm>
            <a:off x="457200" y="1341437"/>
            <a:ext cx="8229600" cy="4525963"/>
          </a:xfrm>
        </p:spPr>
        <p:txBody>
          <a:bodyPr/>
          <a:lstStyle/>
          <a:p>
            <a:r>
              <a:rPr lang="en-US" dirty="0" smtClean="0">
                <a:latin typeface="Arial" panose="020B0604020202020204" pitchFamily="34" charset="0"/>
                <a:cs typeface="Arial" panose="020B0604020202020204" pitchFamily="34" charset="0"/>
              </a:rPr>
              <a:t>Simplifying questions</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Repeating </a:t>
            </a:r>
            <a:r>
              <a:rPr lang="en-US" dirty="0">
                <a:latin typeface="Arial" panose="020B0604020202020204" pitchFamily="34" charset="0"/>
                <a:cs typeface="Arial" panose="020B0604020202020204" pitchFamily="34" charset="0"/>
              </a:rPr>
              <a:t>memory items, even </a:t>
            </a:r>
            <a:r>
              <a:rPr lang="en-US" dirty="0" smtClean="0">
                <a:latin typeface="Arial" panose="020B0604020202020204" pitchFamily="34" charset="0"/>
                <a:cs typeface="Arial" panose="020B0604020202020204" pitchFamily="34" charset="0"/>
              </a:rPr>
              <a:t>when </a:t>
            </a:r>
            <a:r>
              <a:rPr lang="en-US" dirty="0">
                <a:latin typeface="Arial" panose="020B0604020202020204" pitchFamily="34" charset="0"/>
                <a:cs typeface="Arial" panose="020B0604020202020204" pitchFamily="34" charset="0"/>
              </a:rPr>
              <a:t>prohibited by </a:t>
            </a:r>
            <a:r>
              <a:rPr lang="en-US" dirty="0" smtClean="0">
                <a:latin typeface="Arial" panose="020B0604020202020204" pitchFamily="34" charset="0"/>
                <a:cs typeface="Arial" panose="020B0604020202020204" pitchFamily="34" charset="0"/>
              </a:rPr>
              <a:t>test </a:t>
            </a:r>
            <a:r>
              <a:rPr lang="en-US" dirty="0">
                <a:latin typeface="Arial" panose="020B0604020202020204" pitchFamily="34" charset="0"/>
                <a:cs typeface="Arial" panose="020B0604020202020204" pitchFamily="34" charset="0"/>
              </a:rPr>
              <a:t>manual </a:t>
            </a:r>
          </a:p>
          <a:p>
            <a:r>
              <a:rPr lang="en-US" dirty="0" smtClean="0">
                <a:latin typeface="Arial" panose="020B0604020202020204" pitchFamily="34" charset="0"/>
                <a:cs typeface="Arial" panose="020B0604020202020204" pitchFamily="34" charset="0"/>
              </a:rPr>
              <a:t>Repeating </a:t>
            </a:r>
            <a:r>
              <a:rPr lang="en-US" dirty="0">
                <a:latin typeface="Arial" panose="020B0604020202020204" pitchFamily="34" charset="0"/>
                <a:cs typeface="Arial" panose="020B0604020202020204" pitchFamily="34" charset="0"/>
              </a:rPr>
              <a:t>test directions, even </a:t>
            </a:r>
            <a:r>
              <a:rPr lang="en-US" dirty="0" smtClean="0">
                <a:latin typeface="Arial" panose="020B0604020202020204" pitchFamily="34" charset="0"/>
                <a:cs typeface="Arial" panose="020B0604020202020204" pitchFamily="34" charset="0"/>
              </a:rPr>
              <a:t>when </a:t>
            </a:r>
            <a:r>
              <a:rPr lang="en-US" dirty="0">
                <a:latin typeface="Arial" panose="020B0604020202020204" pitchFamily="34" charset="0"/>
                <a:cs typeface="Arial" panose="020B0604020202020204" pitchFamily="34" charset="0"/>
              </a:rPr>
              <a:t>prohibited by </a:t>
            </a:r>
            <a:r>
              <a:rPr lang="en-US" dirty="0" smtClean="0">
                <a:latin typeface="Arial" panose="020B0604020202020204" pitchFamily="34" charset="0"/>
                <a:cs typeface="Arial" panose="020B0604020202020204" pitchFamily="34" charset="0"/>
              </a:rPr>
              <a:t>test </a:t>
            </a:r>
            <a:r>
              <a:rPr lang="en-US" dirty="0">
                <a:latin typeface="Arial" panose="020B0604020202020204" pitchFamily="34" charset="0"/>
                <a:cs typeface="Arial" panose="020B0604020202020204" pitchFamily="34" charset="0"/>
              </a:rPr>
              <a:t>manual </a:t>
            </a:r>
          </a:p>
          <a:p>
            <a:r>
              <a:rPr lang="en-US" dirty="0" smtClean="0">
                <a:latin typeface="Arial" panose="020B0604020202020204" pitchFamily="34" charset="0"/>
                <a:cs typeface="Arial" panose="020B0604020202020204" pitchFamily="34" charset="0"/>
              </a:rPr>
              <a:t>Giving </a:t>
            </a:r>
            <a:r>
              <a:rPr lang="en-US" dirty="0">
                <a:latin typeface="Arial" panose="020B0604020202020204" pitchFamily="34" charset="0"/>
                <a:cs typeface="Arial" panose="020B0604020202020204" pitchFamily="34" charset="0"/>
              </a:rPr>
              <a:t>additional time on a timed test even </a:t>
            </a:r>
            <a:r>
              <a:rPr lang="en-US" dirty="0" smtClean="0">
                <a:latin typeface="Arial" panose="020B0604020202020204" pitchFamily="34" charset="0"/>
                <a:cs typeface="Arial" panose="020B0604020202020204" pitchFamily="34" charset="0"/>
              </a:rPr>
              <a:t>when prohibited </a:t>
            </a:r>
            <a:r>
              <a:rPr lang="en-US" dirty="0">
                <a:latin typeface="Arial" panose="020B0604020202020204" pitchFamily="34" charset="0"/>
                <a:cs typeface="Arial" panose="020B0604020202020204" pitchFamily="34" charset="0"/>
              </a:rPr>
              <a:t>by </a:t>
            </a:r>
            <a:r>
              <a:rPr lang="en-US" dirty="0" smtClean="0">
                <a:latin typeface="Arial" panose="020B0604020202020204" pitchFamily="34" charset="0"/>
                <a:cs typeface="Arial" panose="020B0604020202020204" pitchFamily="34" charset="0"/>
              </a:rPr>
              <a:t>test </a:t>
            </a:r>
            <a:r>
              <a:rPr lang="en-US" dirty="0">
                <a:latin typeface="Arial" panose="020B0604020202020204" pitchFamily="34" charset="0"/>
                <a:cs typeface="Arial" panose="020B0604020202020204" pitchFamily="34" charset="0"/>
              </a:rPr>
              <a:t>manual </a:t>
            </a:r>
          </a:p>
          <a:p>
            <a:r>
              <a:rPr lang="en-US" dirty="0" smtClean="0">
                <a:latin typeface="Arial" panose="020B0604020202020204" pitchFamily="34" charset="0"/>
                <a:cs typeface="Arial" panose="020B0604020202020204" pitchFamily="34" charset="0"/>
              </a:rPr>
              <a:t>Offering </a:t>
            </a:r>
            <a:r>
              <a:rPr lang="en-US" dirty="0">
                <a:latin typeface="Arial" panose="020B0604020202020204" pitchFamily="34" charset="0"/>
                <a:cs typeface="Arial" panose="020B0604020202020204" pitchFamily="34" charset="0"/>
              </a:rPr>
              <a:t>a multiple‑choice response format for items that call for oral definitions </a:t>
            </a:r>
          </a:p>
        </p:txBody>
      </p:sp>
    </p:spTree>
    <p:extLst>
      <p:ext uri="{BB962C8B-B14F-4D97-AF65-F5344CB8AC3E}">
        <p14:creationId xmlns:p14="http://schemas.microsoft.com/office/powerpoint/2010/main" val="17707711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Test Modifications </a:t>
            </a:r>
            <a:r>
              <a:rPr lang="en-US" sz="2500" dirty="0" smtClean="0"/>
              <a:t>(p. 215) [2]</a:t>
            </a:r>
            <a:endParaRPr lang="en-US" sz="2500" dirty="0"/>
          </a:p>
        </p:txBody>
      </p:sp>
      <p:sp>
        <p:nvSpPr>
          <p:cNvPr id="3" name="Content Placeholder 2"/>
          <p:cNvSpPr>
            <a:spLocks noGrp="1"/>
          </p:cNvSpPr>
          <p:nvPr>
            <p:ph idx="1"/>
          </p:nvPr>
        </p:nvSpPr>
        <p:spPr>
          <a:xfrm>
            <a:off x="457200" y="1265237"/>
            <a:ext cx="8229600" cy="4525963"/>
          </a:xfrm>
        </p:spPr>
        <p:txBody>
          <a:bodyPr/>
          <a:lstStyle/>
          <a:p>
            <a:r>
              <a:rPr lang="en-US" dirty="0" smtClean="0">
                <a:latin typeface="Arial" panose="020B0604020202020204" pitchFamily="34" charset="0"/>
                <a:cs typeface="Arial" panose="020B0604020202020204" pitchFamily="34" charset="0"/>
              </a:rPr>
              <a:t>Reading items to child when items are designed to be read by the child </a:t>
            </a:r>
          </a:p>
          <a:p>
            <a:r>
              <a:rPr lang="en-US" dirty="0" smtClean="0">
                <a:latin typeface="Arial" panose="020B0604020202020204" pitchFamily="34" charset="0"/>
                <a:cs typeface="Arial" panose="020B0604020202020204" pitchFamily="34" charset="0"/>
              </a:rPr>
              <a:t>Reading directions </a:t>
            </a:r>
            <a:r>
              <a:rPr lang="en-US" dirty="0">
                <a:latin typeface="Arial" panose="020B0604020202020204" pitchFamily="34" charset="0"/>
                <a:cs typeface="Arial" panose="020B0604020202020204" pitchFamily="34" charset="0"/>
              </a:rPr>
              <a:t>to </a:t>
            </a:r>
            <a:r>
              <a:rPr lang="en-US" dirty="0" smtClean="0">
                <a:latin typeface="Arial" panose="020B0604020202020204" pitchFamily="34" charset="0"/>
                <a:cs typeface="Arial" panose="020B0604020202020204" pitchFamily="34" charset="0"/>
              </a:rPr>
              <a:t>child </a:t>
            </a:r>
            <a:r>
              <a:rPr lang="en-US" dirty="0">
                <a:latin typeface="Arial" panose="020B0604020202020204" pitchFamily="34" charset="0"/>
                <a:cs typeface="Arial" panose="020B0604020202020204" pitchFamily="34" charset="0"/>
              </a:rPr>
              <a:t>when </a:t>
            </a:r>
            <a:r>
              <a:rPr lang="en-US" dirty="0" smtClean="0">
                <a:latin typeface="Arial" panose="020B0604020202020204" pitchFamily="34" charset="0"/>
                <a:cs typeface="Arial" panose="020B0604020202020204" pitchFamily="34" charset="0"/>
              </a:rPr>
              <a:t>test </a:t>
            </a:r>
            <a:r>
              <a:rPr lang="en-US" dirty="0">
                <a:latin typeface="Arial" panose="020B0604020202020204" pitchFamily="34" charset="0"/>
                <a:cs typeface="Arial" panose="020B0604020202020204" pitchFamily="34" charset="0"/>
              </a:rPr>
              <a:t>requires </a:t>
            </a:r>
            <a:r>
              <a:rPr lang="en-US" dirty="0" smtClean="0">
                <a:latin typeface="Arial" panose="020B0604020202020204" pitchFamily="34" charset="0"/>
                <a:cs typeface="Arial" panose="020B0604020202020204" pitchFamily="34" charset="0"/>
              </a:rPr>
              <a:t> directions to be read by  the child </a:t>
            </a:r>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Allowing </a:t>
            </a:r>
            <a:r>
              <a:rPr lang="en-US" dirty="0">
                <a:latin typeface="Arial" panose="020B0604020202020204" pitchFamily="34" charset="0"/>
                <a:cs typeface="Arial" panose="020B0604020202020204" pitchFamily="34" charset="0"/>
              </a:rPr>
              <a:t>use of spell-checking and/or grammar-checking on a </a:t>
            </a:r>
            <a:r>
              <a:rPr lang="en-US" dirty="0" smtClean="0">
                <a:latin typeface="Arial" panose="020B0604020202020204" pitchFamily="34" charset="0"/>
                <a:cs typeface="Arial" panose="020B0604020202020204" pitchFamily="34" charset="0"/>
              </a:rPr>
              <a:t>test designed to measure writing </a:t>
            </a:r>
            <a:r>
              <a:rPr lang="en-US" dirty="0">
                <a:latin typeface="Arial" panose="020B0604020202020204" pitchFamily="34" charset="0"/>
                <a:cs typeface="Arial" panose="020B0604020202020204" pitchFamily="34" charset="0"/>
              </a:rPr>
              <a:t>skills </a:t>
            </a:r>
          </a:p>
          <a:p>
            <a:r>
              <a:rPr lang="en-US" dirty="0" smtClean="0">
                <a:latin typeface="Arial" panose="020B0604020202020204" pitchFamily="34" charset="0"/>
                <a:cs typeface="Arial" panose="020B0604020202020204" pitchFamily="34" charset="0"/>
              </a:rPr>
              <a:t>Allowing </a:t>
            </a:r>
            <a:r>
              <a:rPr lang="en-US" dirty="0">
                <a:latin typeface="Arial" panose="020B0604020202020204" pitchFamily="34" charset="0"/>
                <a:cs typeface="Arial" panose="020B0604020202020204" pitchFamily="34" charset="0"/>
              </a:rPr>
              <a:t>use of a calculator on a </a:t>
            </a:r>
            <a:r>
              <a:rPr lang="en-US" dirty="0" smtClean="0">
                <a:latin typeface="Arial" panose="020B0604020202020204" pitchFamily="34" charset="0"/>
                <a:cs typeface="Arial" panose="020B0604020202020204" pitchFamily="34" charset="0"/>
              </a:rPr>
              <a:t>test designed to measure </a:t>
            </a:r>
            <a:r>
              <a:rPr lang="en-US" dirty="0">
                <a:latin typeface="Arial" panose="020B0604020202020204" pitchFamily="34" charset="0"/>
                <a:cs typeface="Arial" panose="020B0604020202020204" pitchFamily="34" charset="0"/>
              </a:rPr>
              <a:t>computational skills </a:t>
            </a:r>
          </a:p>
        </p:txBody>
      </p:sp>
    </p:spTree>
    <p:extLst>
      <p:ext uri="{BB962C8B-B14F-4D97-AF65-F5344CB8AC3E}">
        <p14:creationId xmlns:p14="http://schemas.microsoft.com/office/powerpoint/2010/main" val="4203140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Test Modifications </a:t>
            </a:r>
            <a:r>
              <a:rPr lang="en-US" sz="2500" dirty="0" smtClean="0"/>
              <a:t>(p. 215) [3]</a:t>
            </a:r>
            <a:endParaRPr lang="en-US" sz="2500" dirty="0"/>
          </a:p>
        </p:txBody>
      </p:sp>
      <p:sp>
        <p:nvSpPr>
          <p:cNvPr id="3" name="Content Placeholder 2"/>
          <p:cNvSpPr>
            <a:spLocks noGrp="1"/>
          </p:cNvSpPr>
          <p:nvPr>
            <p:ph idx="1"/>
          </p:nvPr>
        </p:nvSpPr>
        <p:spPr>
          <a:xfrm>
            <a:off x="457200" y="1417637"/>
            <a:ext cx="8229600" cy="4525963"/>
          </a:xfrm>
        </p:spPr>
        <p:txBody>
          <a:bodyPr/>
          <a:lstStyle/>
          <a:p>
            <a:r>
              <a:rPr lang="en-US" dirty="0" smtClean="0">
                <a:latin typeface="Arial" panose="020B0604020202020204" pitchFamily="34" charset="0"/>
                <a:cs typeface="Arial" panose="020B0604020202020204" pitchFamily="34" charset="0"/>
              </a:rPr>
              <a:t>Shortening test </a:t>
            </a:r>
            <a:r>
              <a:rPr lang="en-US" dirty="0">
                <a:latin typeface="Arial" panose="020B0604020202020204" pitchFamily="34" charset="0"/>
                <a:cs typeface="Arial" panose="020B0604020202020204" pitchFamily="34" charset="0"/>
              </a:rPr>
              <a:t>or </a:t>
            </a:r>
            <a:r>
              <a:rPr lang="en-US" dirty="0" smtClean="0">
                <a:latin typeface="Arial" panose="020B0604020202020204" pitchFamily="34" charset="0"/>
                <a:cs typeface="Arial" panose="020B0604020202020204" pitchFamily="34" charset="0"/>
              </a:rPr>
              <a:t>reducing </a:t>
            </a:r>
            <a:r>
              <a:rPr lang="en-US" dirty="0">
                <a:latin typeface="Arial" panose="020B0604020202020204" pitchFamily="34" charset="0"/>
                <a:cs typeface="Arial" panose="020B0604020202020204" pitchFamily="34" charset="0"/>
              </a:rPr>
              <a:t>number of multiple-choice responses </a:t>
            </a:r>
          </a:p>
          <a:p>
            <a:r>
              <a:rPr lang="en-US" dirty="0" smtClean="0">
                <a:latin typeface="Arial" panose="020B0604020202020204" pitchFamily="34" charset="0"/>
                <a:cs typeface="Arial" panose="020B0604020202020204" pitchFamily="34" charset="0"/>
              </a:rPr>
              <a:t>Providing </a:t>
            </a:r>
            <a:r>
              <a:rPr lang="en-US" dirty="0">
                <a:latin typeface="Arial" panose="020B0604020202020204" pitchFamily="34" charset="0"/>
                <a:cs typeface="Arial" panose="020B0604020202020204" pitchFamily="34" charset="0"/>
              </a:rPr>
              <a:t>additional examples </a:t>
            </a:r>
            <a:r>
              <a:rPr lang="en-US" dirty="0" smtClean="0">
                <a:latin typeface="Arial" panose="020B0604020202020204" pitchFamily="34" charset="0"/>
                <a:cs typeface="Arial" panose="020B0604020202020204" pitchFamily="34" charset="0"/>
              </a:rPr>
              <a:t>for</a:t>
            </a: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test items </a:t>
            </a:r>
          </a:p>
          <a:p>
            <a:r>
              <a:rPr lang="en-US" dirty="0" smtClean="0">
                <a:latin typeface="Arial" panose="020B0604020202020204" pitchFamily="34" charset="0"/>
                <a:cs typeface="Arial" panose="020B0604020202020204" pitchFamily="34" charset="0"/>
              </a:rPr>
              <a:t>Providing </a:t>
            </a:r>
            <a:r>
              <a:rPr lang="en-US" dirty="0">
                <a:latin typeface="Arial" panose="020B0604020202020204" pitchFamily="34" charset="0"/>
                <a:cs typeface="Arial" panose="020B0604020202020204" pitchFamily="34" charset="0"/>
              </a:rPr>
              <a:t>sheets that contain mathematical formulas </a:t>
            </a:r>
          </a:p>
        </p:txBody>
      </p:sp>
    </p:spTree>
    <p:extLst>
      <p:ext uri="{BB962C8B-B14F-4D97-AF65-F5344CB8AC3E}">
        <p14:creationId xmlns:p14="http://schemas.microsoft.com/office/powerpoint/2010/main" val="39479569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Session 2</a:t>
            </a:r>
            <a:endParaRPr lang="en-US" dirty="0"/>
          </a:p>
        </p:txBody>
      </p:sp>
      <p:sp>
        <p:nvSpPr>
          <p:cNvPr id="3" name="Subtitle 2"/>
          <p:cNvSpPr>
            <a:spLocks noGrp="1"/>
          </p:cNvSpPr>
          <p:nvPr>
            <p:ph type="subTitle" sz="quarter" idx="1"/>
          </p:nvPr>
        </p:nvSpPr>
        <p:spPr/>
        <p:txBody>
          <a:bodyPr/>
          <a:lstStyle/>
          <a:p>
            <a:r>
              <a:rPr lang="en-US" sz="6000" dirty="0"/>
              <a:t>Assessment Considerations</a:t>
            </a:r>
          </a:p>
        </p:txBody>
      </p:sp>
    </p:spTree>
    <p:extLst>
      <p:ext uri="{BB962C8B-B14F-4D97-AF65-F5344CB8AC3E}">
        <p14:creationId xmlns:p14="http://schemas.microsoft.com/office/powerpoint/2010/main" val="3265350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5600" dirty="0" smtClean="0"/>
              <a:t>Chapter 7 </a:t>
            </a:r>
            <a:r>
              <a:rPr lang="en-US" sz="2500" dirty="0" smtClean="0"/>
              <a:t>[1]</a:t>
            </a:r>
            <a:endParaRPr lang="en-US" sz="2500" dirty="0"/>
          </a:p>
        </p:txBody>
      </p:sp>
      <p:sp>
        <p:nvSpPr>
          <p:cNvPr id="3" name="Content Placeholder 2"/>
          <p:cNvSpPr>
            <a:spLocks noGrp="1"/>
          </p:cNvSpPr>
          <p:nvPr>
            <p:ph idx="1"/>
          </p:nvPr>
        </p:nvSpPr>
        <p:spPr/>
        <p:txBody>
          <a:bodyPr/>
          <a:lstStyle/>
          <a:p>
            <a:pPr marL="0" indent="0">
              <a:buFont typeface="Wingdings" pitchFamily="2" charset="2"/>
              <a:buNone/>
              <a:defRPr/>
            </a:pPr>
            <a:r>
              <a:rPr lang="en-US" sz="3000" dirty="0" smtClean="0">
                <a:latin typeface="Arial" panose="020B0604020202020204" pitchFamily="34" charset="0"/>
                <a:cs typeface="Arial" panose="020B0604020202020204" pitchFamily="34" charset="0"/>
              </a:rPr>
              <a:t>“Our </a:t>
            </a:r>
            <a:r>
              <a:rPr lang="en-US" sz="3000" dirty="0">
                <a:latin typeface="Arial" panose="020B0604020202020204" pitchFamily="34" charset="0"/>
                <a:cs typeface="Arial" panose="020B0604020202020204" pitchFamily="34" charset="0"/>
              </a:rPr>
              <a:t>purpose is to be able to measure the intellectual capacity of a child who is brought to us in order to know whether he is normal or retarded. ... We do not attempt to establish or prepare a prognosis and we leave unanswered the question of whether this retardation is curable, or even </a:t>
            </a:r>
            <a:r>
              <a:rPr lang="en-US" sz="3000" dirty="0" err="1">
                <a:latin typeface="Arial" panose="020B0604020202020204" pitchFamily="34" charset="0"/>
                <a:cs typeface="Arial" panose="020B0604020202020204" pitchFamily="34" charset="0"/>
              </a:rPr>
              <a:t>improveable</a:t>
            </a:r>
            <a:r>
              <a:rPr lang="en-US" sz="3000" dirty="0">
                <a:latin typeface="Arial" panose="020B0604020202020204" pitchFamily="34" charset="0"/>
                <a:cs typeface="Arial" panose="020B0604020202020204" pitchFamily="34" charset="0"/>
              </a:rPr>
              <a:t>. We shall limit ourselves to ascertaining the truth in regard to his present mental state</a:t>
            </a:r>
            <a:r>
              <a:rPr lang="en-US" sz="3000" dirty="0" smtClean="0">
                <a:latin typeface="Arial" panose="020B0604020202020204" pitchFamily="34" charset="0"/>
                <a:cs typeface="Arial" panose="020B0604020202020204" pitchFamily="34" charset="0"/>
              </a:rPr>
              <a:t>.” </a:t>
            </a:r>
            <a:endParaRPr lang="en-US" sz="3000" dirty="0">
              <a:latin typeface="Arial" panose="020B0604020202020204" pitchFamily="34" charset="0"/>
              <a:cs typeface="Arial" panose="020B0604020202020204" pitchFamily="34" charset="0"/>
            </a:endParaRPr>
          </a:p>
          <a:p>
            <a:pPr marL="0" indent="0" algn="r">
              <a:buFont typeface="Wingdings" pitchFamily="2" charset="2"/>
              <a:buNone/>
              <a:defRPr/>
            </a:pPr>
            <a:r>
              <a:rPr lang="en-US" sz="3000" dirty="0">
                <a:latin typeface="Arial" panose="020B0604020202020204" pitchFamily="34" charset="0"/>
                <a:cs typeface="Arial" panose="020B0604020202020204" pitchFamily="34" charset="0"/>
              </a:rPr>
              <a:t>— </a:t>
            </a:r>
            <a:r>
              <a:rPr lang="en-US" sz="3000" u="sng" dirty="0">
                <a:latin typeface="Arial" panose="020B0604020202020204" pitchFamily="34" charset="0"/>
                <a:cs typeface="Arial" panose="020B0604020202020204" pitchFamily="34" charset="0"/>
                <a:hlinkClick r:id="rId2"/>
              </a:rPr>
              <a:t>Alfred </a:t>
            </a:r>
            <a:r>
              <a:rPr lang="en-US" sz="3000" u="sng" dirty="0" err="1">
                <a:latin typeface="Arial" panose="020B0604020202020204" pitchFamily="34" charset="0"/>
                <a:cs typeface="Arial" panose="020B0604020202020204" pitchFamily="34" charset="0"/>
                <a:hlinkClick r:id="rId2"/>
              </a:rPr>
              <a:t>Binet</a:t>
            </a: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978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600" dirty="0"/>
              <a:t>Chapter 7 </a:t>
            </a:r>
            <a:r>
              <a:rPr lang="en-US" sz="2500" dirty="0" smtClean="0"/>
              <a:t>[2]</a:t>
            </a:r>
            <a:endParaRPr lang="en-US" dirty="0"/>
          </a:p>
        </p:txBody>
      </p:sp>
      <p:sp>
        <p:nvSpPr>
          <p:cNvPr id="3" name="Content Placeholder 2"/>
          <p:cNvSpPr>
            <a:spLocks noGrp="1"/>
          </p:cNvSpPr>
          <p:nvPr>
            <p:ph idx="1"/>
          </p:nvPr>
        </p:nvSpPr>
        <p:spPr/>
        <p:txBody>
          <a:bodyPr/>
          <a:lstStyle/>
          <a:p>
            <a:r>
              <a:rPr lang="en-US" dirty="0" err="1">
                <a:effectLst/>
                <a:latin typeface="Arial" panose="020B0604020202020204" pitchFamily="34" charset="0"/>
                <a:cs typeface="Arial" panose="020B0604020202020204" pitchFamily="34" charset="0"/>
              </a:rPr>
              <a:t>Binet</a:t>
            </a:r>
            <a:r>
              <a:rPr lang="en-US" dirty="0">
                <a:effectLst/>
                <a:latin typeface="Arial" panose="020B0604020202020204" pitchFamily="34" charset="0"/>
                <a:cs typeface="Arial" panose="020B0604020202020204" pitchFamily="34" charset="0"/>
              </a:rPr>
              <a:t>, A., &amp; Simon, T. (1916). </a:t>
            </a:r>
            <a:r>
              <a:rPr lang="en-US" i="1" dirty="0">
                <a:effectLst/>
                <a:latin typeface="Arial" panose="020B0604020202020204" pitchFamily="34" charset="0"/>
                <a:cs typeface="Arial" panose="020B0604020202020204" pitchFamily="34" charset="0"/>
              </a:rPr>
              <a:t>The development of intelligence in children</a:t>
            </a:r>
            <a:r>
              <a:rPr lang="en-US" dirty="0">
                <a:effectLst/>
                <a:latin typeface="Arial" panose="020B0604020202020204" pitchFamily="34" charset="0"/>
                <a:cs typeface="Arial" panose="020B0604020202020204" pitchFamily="34" charset="0"/>
              </a:rPr>
              <a:t> (E. S. Kit, Trans.). Baltimore, MD: Williams &amp; Wilkins.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14057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5600" dirty="0" smtClean="0"/>
              <a:t>Chapter 7 </a:t>
            </a:r>
            <a:r>
              <a:rPr lang="en-US" sz="2500" dirty="0" smtClean="0"/>
              <a:t>[3]</a:t>
            </a:r>
            <a:endParaRPr lang="en-US" sz="2500" dirty="0"/>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latin typeface="Arial" panose="020B0604020202020204" pitchFamily="34" charset="0"/>
                <a:cs typeface="Arial" panose="020B0604020202020204" pitchFamily="34" charset="0"/>
              </a:rPr>
              <a:t>“Intelligence </a:t>
            </a:r>
            <a:r>
              <a:rPr lang="en-US" dirty="0">
                <a:latin typeface="Arial" panose="020B0604020202020204" pitchFamily="34" charset="0"/>
                <a:cs typeface="Arial" panose="020B0604020202020204" pitchFamily="34" charset="0"/>
              </a:rPr>
              <a:t>is important in psychology for two reasons. First, it is one of the most scientifically developed corners of the subject, giving the student as complete a view as is possible anywhere of the way scientific method can be applied to psychological problems. Secondly, it is of immense practical importance, educationally, socially, and in regard to physiology and genetics</a:t>
            </a:r>
            <a:r>
              <a:rPr lang="en-US"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hlinkClick r:id="rId2"/>
              </a:rPr>
              <a:t>Raymond Cattell</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76518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600" dirty="0"/>
              <a:t>Chapter 7 </a:t>
            </a:r>
            <a:r>
              <a:rPr lang="en-US" sz="2500" dirty="0" smtClean="0"/>
              <a:t>[4]</a:t>
            </a:r>
            <a:endParaRPr lang="en-US" dirty="0"/>
          </a:p>
        </p:txBody>
      </p:sp>
      <p:sp>
        <p:nvSpPr>
          <p:cNvPr id="3" name="Content Placeholder 2"/>
          <p:cNvSpPr>
            <a:spLocks noGrp="1"/>
          </p:cNvSpPr>
          <p:nvPr>
            <p:ph idx="1"/>
          </p:nvPr>
        </p:nvSpPr>
        <p:spPr/>
        <p:txBody>
          <a:bodyPr/>
          <a:lstStyle/>
          <a:p>
            <a:r>
              <a:rPr lang="en-US" dirty="0">
                <a:effectLst/>
                <a:latin typeface="Arial" panose="020B0604020202020204" pitchFamily="34" charset="0"/>
                <a:cs typeface="Arial" panose="020B0604020202020204" pitchFamily="34" charset="0"/>
              </a:rPr>
              <a:t>Cattell, R. B. (1987). </a:t>
            </a:r>
            <a:r>
              <a:rPr lang="en-US" i="1" dirty="0">
                <a:effectLst/>
                <a:latin typeface="Arial" panose="020B0604020202020204" pitchFamily="34" charset="0"/>
                <a:cs typeface="Arial" panose="020B0604020202020204" pitchFamily="34" charset="0"/>
              </a:rPr>
              <a:t>Advances in psychology, No. 35. Intelligence: Its structure, growth and action. </a:t>
            </a:r>
            <a:r>
              <a:rPr lang="en-US" dirty="0">
                <a:effectLst/>
                <a:latin typeface="Arial" panose="020B0604020202020204" pitchFamily="34" charset="0"/>
                <a:cs typeface="Arial" panose="020B0604020202020204" pitchFamily="34" charset="0"/>
              </a:rPr>
              <a:t>Oxford, England: North-Holland.</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62996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i="1" dirty="0" smtClean="0"/>
              <a:t>g </a:t>
            </a:r>
            <a:r>
              <a:rPr lang="en-US" sz="2500" dirty="0" smtClean="0"/>
              <a:t>[1]</a:t>
            </a:r>
            <a:endParaRPr lang="en-US" sz="2500" dirty="0"/>
          </a:p>
        </p:txBody>
      </p:sp>
      <p:sp>
        <p:nvSpPr>
          <p:cNvPr id="3" name="Content Placeholder 2"/>
          <p:cNvSpPr>
            <a:spLocks noGrp="1"/>
          </p:cNvSpPr>
          <p:nvPr>
            <p:ph idx="1"/>
          </p:nvPr>
        </p:nvSpPr>
        <p:spPr>
          <a:xfrm>
            <a:off x="457200" y="1219200"/>
            <a:ext cx="8229600" cy="4525963"/>
          </a:xfrm>
        </p:spPr>
        <p:txBody>
          <a:bodyPr/>
          <a:lstStyle/>
          <a:p>
            <a:pPr marL="0" indent="0">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construct of </a:t>
            </a:r>
            <a:r>
              <a:rPr lang="en-US" i="1" dirty="0">
                <a:latin typeface="Arial" panose="020B0604020202020204" pitchFamily="34" charset="0"/>
                <a:cs typeface="Arial" panose="020B0604020202020204" pitchFamily="34" charset="0"/>
              </a:rPr>
              <a:t>g</a:t>
            </a:r>
            <a:r>
              <a:rPr lang="en-US" dirty="0">
                <a:latin typeface="Arial" panose="020B0604020202020204" pitchFamily="34" charset="0"/>
                <a:cs typeface="Arial" panose="020B0604020202020204" pitchFamily="34" charset="0"/>
              </a:rPr>
              <a:t>, originated by Charles Edward Spearman (1863–1945) in the early 20th </a:t>
            </a:r>
            <a:r>
              <a:rPr lang="en-US" dirty="0" smtClean="0">
                <a:latin typeface="Arial" panose="020B0604020202020204" pitchFamily="34" charset="0"/>
                <a:cs typeface="Arial" panose="020B0604020202020204" pitchFamily="34" charset="0"/>
              </a:rPr>
              <a:t>century, has </a:t>
            </a:r>
            <a:r>
              <a:rPr lang="en-US" dirty="0">
                <a:latin typeface="Arial" panose="020B0604020202020204" pitchFamily="34" charset="0"/>
                <a:cs typeface="Arial" panose="020B0604020202020204" pitchFamily="34" charset="0"/>
              </a:rPr>
              <a:t>been the single most significant and influential construct for the study of human </a:t>
            </a:r>
            <a:r>
              <a:rPr lang="en-US" dirty="0" smtClean="0">
                <a:latin typeface="Arial" panose="020B0604020202020204" pitchFamily="34" charset="0"/>
                <a:cs typeface="Arial" panose="020B0604020202020204" pitchFamily="34" charset="0"/>
              </a:rPr>
              <a:t>intelligence throughout </a:t>
            </a:r>
            <a:r>
              <a:rPr lang="en-US" dirty="0">
                <a:latin typeface="Arial" panose="020B0604020202020204" pitchFamily="34" charset="0"/>
                <a:cs typeface="Arial" panose="020B0604020202020204" pitchFamily="34" charset="0"/>
              </a:rPr>
              <a:t>the history of psychological science. </a:t>
            </a:r>
            <a:endParaRPr lang="en-US" dirty="0" smtClean="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Continued next slide</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6758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Technology </a:t>
            </a:r>
            <a:r>
              <a:rPr lang="en-US" sz="2500" dirty="0" smtClean="0"/>
              <a:t>[1]</a:t>
            </a:r>
            <a:endParaRPr lang="en-US" sz="2500" dirty="0"/>
          </a:p>
        </p:txBody>
      </p:sp>
      <p:sp>
        <p:nvSpPr>
          <p:cNvPr id="3" name="Content Placeholder 2"/>
          <p:cNvSpPr>
            <a:spLocks noGrp="1"/>
          </p:cNvSpPr>
          <p:nvPr>
            <p:ph idx="1"/>
          </p:nvPr>
        </p:nvSpPr>
        <p:spPr>
          <a:xfrm>
            <a:off x="457200" y="1371600"/>
            <a:ext cx="8229600" cy="4525963"/>
          </a:xfrm>
        </p:spPr>
        <p:txBody>
          <a:bodyPr/>
          <a:lstStyle/>
          <a:p>
            <a:pPr marL="0" indent="0" algn="ctr">
              <a:buNone/>
            </a:pPr>
            <a:r>
              <a:rPr lang="en-US" b="1" dirty="0" smtClean="0">
                <a:latin typeface="Arial" panose="020B0604020202020204" pitchFamily="34" charset="0"/>
                <a:cs typeface="Arial" panose="020B0604020202020204" pitchFamily="34" charset="0"/>
              </a:rPr>
              <a:t>Neural Inequality</a:t>
            </a:r>
          </a:p>
          <a:p>
            <a:r>
              <a:rPr lang="en-US" dirty="0" smtClean="0">
                <a:latin typeface="Arial" panose="020B0604020202020204" pitchFamily="34" charset="0"/>
                <a:cs typeface="Arial" panose="020B0604020202020204" pitchFamily="34" charset="0"/>
              </a:rPr>
              <a:t>Future where neural inequality may exist</a:t>
            </a:r>
          </a:p>
          <a:p>
            <a:pPr lvl="1"/>
            <a:r>
              <a:rPr lang="en-US" sz="3200" dirty="0" smtClean="0">
                <a:latin typeface="Arial" panose="020B0604020202020204" pitchFamily="34" charset="0"/>
                <a:cs typeface="Arial" panose="020B0604020202020204" pitchFamily="34" charset="0"/>
              </a:rPr>
              <a:t>People might enhance their thinking with a chip implanted in their brain</a:t>
            </a:r>
          </a:p>
          <a:p>
            <a:r>
              <a:rPr lang="en-US" dirty="0" smtClean="0">
                <a:latin typeface="Arial" panose="020B0604020202020204" pitchFamily="34" charset="0"/>
                <a:cs typeface="Arial" panose="020B0604020202020204" pitchFamily="34" charset="0"/>
              </a:rPr>
              <a:t>Some risk of thought manipulation</a:t>
            </a:r>
          </a:p>
          <a:p>
            <a:pPr lvl="1"/>
            <a:r>
              <a:rPr lang="en-US" sz="3200" dirty="0" smtClean="0">
                <a:latin typeface="Arial" panose="020B0604020202020204" pitchFamily="34" charset="0"/>
                <a:cs typeface="Arial" panose="020B0604020202020204" pitchFamily="34" charset="0"/>
              </a:rPr>
              <a:t>Powerful people could create thoughts and ideas in other people’s brains</a:t>
            </a:r>
          </a:p>
          <a:p>
            <a:pPr lvl="1"/>
            <a:r>
              <a:rPr lang="en-US" sz="3200" dirty="0" smtClean="0">
                <a:latin typeface="Arial" panose="020B0604020202020204" pitchFamily="34" charset="0"/>
                <a:cs typeface="Arial" panose="020B0604020202020204" pitchFamily="34" charset="0"/>
              </a:rPr>
              <a:t>People may not be able to distinguish outside thoughts from those that they generate themselves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67040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 </a:t>
            </a:r>
            <a:r>
              <a:rPr lang="en-US" sz="2500" dirty="0" smtClean="0"/>
              <a:t>[2]</a:t>
            </a:r>
            <a:endParaRPr lang="en-US" sz="2500" dirty="0"/>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While numerous objections and criticisms from a number of perspectives have been made over that long period, beginning as soon </a:t>
            </a:r>
            <a:r>
              <a:rPr lang="en-US" dirty="0" smtClean="0">
                <a:latin typeface="Arial" panose="020B0604020202020204" pitchFamily="34" charset="0"/>
                <a:cs typeface="Arial" panose="020B0604020202020204" pitchFamily="34" charset="0"/>
              </a:rPr>
              <a:t>as Spearman </a:t>
            </a:r>
            <a:r>
              <a:rPr lang="en-US" dirty="0">
                <a:latin typeface="Arial" panose="020B0604020202020204" pitchFamily="34" charset="0"/>
                <a:cs typeface="Arial" panose="020B0604020202020204" pitchFamily="34" charset="0"/>
              </a:rPr>
              <a:t>described </a:t>
            </a:r>
            <a:r>
              <a:rPr lang="en-US" i="1" dirty="0">
                <a:latin typeface="Arial" panose="020B0604020202020204" pitchFamily="34" charset="0"/>
                <a:cs typeface="Arial" panose="020B0604020202020204" pitchFamily="34" charset="0"/>
              </a:rPr>
              <a:t>g</a:t>
            </a:r>
            <a:r>
              <a:rPr lang="en-US" dirty="0">
                <a:latin typeface="Arial" panose="020B0604020202020204" pitchFamily="34" charset="0"/>
                <a:cs typeface="Arial" panose="020B0604020202020204" pitchFamily="34" charset="0"/>
              </a:rPr>
              <a:t>, and continuing to the present, </a:t>
            </a:r>
            <a:r>
              <a:rPr lang="en-US" i="1" dirty="0" smtClean="0">
                <a:latin typeface="Arial" panose="020B0604020202020204" pitchFamily="34" charset="0"/>
                <a:cs typeface="Arial" panose="020B0604020202020204" pitchFamily="34" charset="0"/>
              </a:rPr>
              <a:t>g</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continues to be central to both intelligence theory </a:t>
            </a:r>
            <a:r>
              <a:rPr lang="en-US" dirty="0" smtClean="0">
                <a:latin typeface="Arial" panose="020B0604020202020204" pitchFamily="34" charset="0"/>
                <a:cs typeface="Arial" panose="020B0604020202020204" pitchFamily="34" charset="0"/>
              </a:rPr>
              <a:t>and measurement.” (</a:t>
            </a:r>
            <a:r>
              <a:rPr lang="en-US" dirty="0" err="1" smtClean="0">
                <a:latin typeface="Arial" panose="020B0604020202020204" pitchFamily="34" charset="0"/>
                <a:cs typeface="Arial" panose="020B0604020202020204" pitchFamily="34" charset="0"/>
              </a:rPr>
              <a:t>Buckhalt</a:t>
            </a:r>
            <a:r>
              <a:rPr lang="en-US" dirty="0" smtClean="0">
                <a:latin typeface="Arial" panose="020B0604020202020204" pitchFamily="34" charset="0"/>
                <a:cs typeface="Arial" panose="020B0604020202020204" pitchFamily="34" charset="0"/>
              </a:rPr>
              <a:t>, 2002, p. 101).</a:t>
            </a:r>
          </a:p>
        </p:txBody>
      </p:sp>
    </p:spTree>
    <p:extLst>
      <p:ext uri="{BB962C8B-B14F-4D97-AF65-F5344CB8AC3E}">
        <p14:creationId xmlns:p14="http://schemas.microsoft.com/office/powerpoint/2010/main" val="22089423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g </a:t>
            </a:r>
            <a:r>
              <a:rPr lang="en-US" sz="2500" dirty="0" smtClean="0"/>
              <a:t>[3]</a:t>
            </a:r>
            <a:endParaRPr lang="en-US" sz="2500" dirty="0"/>
          </a:p>
        </p:txBody>
      </p:sp>
      <p:sp>
        <p:nvSpPr>
          <p:cNvPr id="3" name="Content Placeholder 2"/>
          <p:cNvSpPr>
            <a:spLocks noGrp="1"/>
          </p:cNvSpPr>
          <p:nvPr>
            <p:ph idx="1"/>
          </p:nvPr>
        </p:nvSpPr>
        <p:spPr/>
        <p:txBody>
          <a:bodyPr/>
          <a:lstStyle/>
          <a:p>
            <a:r>
              <a:rPr lang="en-US" i="1" dirty="0" smtClean="0">
                <a:latin typeface="Arial" panose="020B0604020202020204" pitchFamily="34" charset="0"/>
                <a:cs typeface="Arial" panose="020B0604020202020204" pitchFamily="34" charset="0"/>
              </a:rPr>
              <a:t>Source: </a:t>
            </a:r>
            <a:r>
              <a:rPr lang="en-US" dirty="0" err="1" smtClean="0">
                <a:effectLst/>
                <a:latin typeface="Arial" panose="020B0604020202020204" pitchFamily="34" charset="0"/>
                <a:cs typeface="Arial" panose="020B0604020202020204" pitchFamily="34" charset="0"/>
              </a:rPr>
              <a:t>Buckhalt</a:t>
            </a:r>
            <a:r>
              <a:rPr lang="en-US" dirty="0">
                <a:effectLst/>
                <a:latin typeface="Arial" panose="020B0604020202020204" pitchFamily="34" charset="0"/>
                <a:cs typeface="Arial" panose="020B0604020202020204" pitchFamily="34" charset="0"/>
              </a:rPr>
              <a:t>, J. A. (2002). A short history of </a:t>
            </a:r>
            <a:r>
              <a:rPr lang="en-US" i="1" dirty="0">
                <a:effectLst/>
                <a:latin typeface="Arial" panose="020B0604020202020204" pitchFamily="34" charset="0"/>
                <a:cs typeface="Arial" panose="020B0604020202020204" pitchFamily="34" charset="0"/>
              </a:rPr>
              <a:t>g</a:t>
            </a:r>
            <a:r>
              <a:rPr lang="en-US" dirty="0">
                <a:effectLst/>
                <a:latin typeface="Arial" panose="020B0604020202020204" pitchFamily="34" charset="0"/>
                <a:cs typeface="Arial" panose="020B0604020202020204" pitchFamily="34" charset="0"/>
              </a:rPr>
              <a:t>: Psychometrics’ most enduring and controversial construct. </a:t>
            </a:r>
            <a:r>
              <a:rPr lang="en-US" i="1" dirty="0">
                <a:effectLst/>
                <a:latin typeface="Arial" panose="020B0604020202020204" pitchFamily="34" charset="0"/>
                <a:cs typeface="Arial" panose="020B0604020202020204" pitchFamily="34" charset="0"/>
              </a:rPr>
              <a:t>Learning and Individual Differences, 13</a:t>
            </a:r>
            <a:r>
              <a:rPr lang="en-US" dirty="0">
                <a:effectLst/>
                <a:latin typeface="Arial" panose="020B0604020202020204" pitchFamily="34" charset="0"/>
                <a:cs typeface="Arial" panose="020B0604020202020204" pitchFamily="34" charset="0"/>
              </a:rPr>
              <a:t>(2), 101–114. doi:</a:t>
            </a:r>
            <a:r>
              <a:rPr lang="en-US" dirty="0">
                <a:effectLst/>
                <a:latin typeface="Arial" panose="020B0604020202020204" pitchFamily="34" charset="0"/>
                <a:cs typeface="Arial" panose="020B0604020202020204" pitchFamily="34" charset="0"/>
                <a:hlinkClick r:id="rId2"/>
              </a:rPr>
              <a:t>10.1016/s1041-6080(02)00074-2</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71734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pPr eaLnBrk="1" fontAlgn="auto" hangingPunct="1">
              <a:spcAft>
                <a:spcPts val="0"/>
              </a:spcAft>
              <a:defRPr/>
            </a:pPr>
            <a:r>
              <a:rPr lang="en-US" altLang="en-US" sz="5600" dirty="0" smtClean="0"/>
              <a:t>Chapter 8</a:t>
            </a:r>
          </a:p>
        </p:txBody>
      </p:sp>
      <p:sp>
        <p:nvSpPr>
          <p:cNvPr id="158723" name="Rectangle 3"/>
          <p:cNvSpPr>
            <a:spLocks noGrp="1" noChangeArrowheads="1"/>
          </p:cNvSpPr>
          <p:nvPr>
            <p:ph idx="1"/>
          </p:nvPr>
        </p:nvSpPr>
        <p:spPr>
          <a:xfrm>
            <a:off x="533400" y="1447800"/>
            <a:ext cx="7620000" cy="4800600"/>
          </a:xfrm>
        </p:spPr>
        <p:txBody>
          <a:bodyPr>
            <a:noAutofit/>
          </a:bodyPr>
          <a:lstStyle/>
          <a:p>
            <a:pPr eaLnBrk="1" fontAlgn="auto" hangingPunct="1">
              <a:spcBef>
                <a:spcPts val="800"/>
              </a:spcBef>
              <a:spcAft>
                <a:spcPts val="0"/>
              </a:spcAft>
              <a:buClr>
                <a:schemeClr val="accent3"/>
              </a:buClr>
              <a:defRPr/>
            </a:pPr>
            <a:r>
              <a:rPr lang="en-US" dirty="0" smtClean="0">
                <a:latin typeface="Arial" panose="020B0604020202020204" pitchFamily="34" charset="0"/>
                <a:cs typeface="Arial" panose="020B0604020202020204" pitchFamily="34" charset="0"/>
              </a:rPr>
              <a:t>Chapter 8 covers correlates of intelligence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Reserve and </a:t>
            </a:r>
            <a:br>
              <a:rPr lang="en-US" dirty="0" smtClean="0"/>
            </a:br>
            <a:r>
              <a:rPr lang="en-US" dirty="0" smtClean="0"/>
              <a:t>Brain Reserve </a:t>
            </a:r>
            <a:r>
              <a:rPr lang="en-US" sz="2500" dirty="0" smtClean="0"/>
              <a:t>[1]</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pPr>
            <a:r>
              <a:rPr lang="en-US" b="1" dirty="0" smtClean="0">
                <a:effectLst/>
                <a:latin typeface="Arial" panose="020B0604020202020204" pitchFamily="34" charset="0"/>
                <a:cs typeface="Arial" panose="020B0604020202020204" pitchFamily="34" charset="0"/>
              </a:rPr>
              <a:t>COGNITIVE RESERVE</a:t>
            </a:r>
          </a:p>
          <a:p>
            <a:r>
              <a:rPr lang="en-US" dirty="0" smtClean="0">
                <a:effectLst/>
                <a:latin typeface="Arial" panose="020B0604020202020204" pitchFamily="34" charset="0"/>
                <a:cs typeface="Arial" panose="020B0604020202020204" pitchFamily="34" charset="0"/>
              </a:rPr>
              <a:t>Cognitive reserve refers to capacity to maintain normal cognition in the presence of brain pathology </a:t>
            </a:r>
          </a:p>
          <a:p>
            <a:r>
              <a:rPr lang="en-US" dirty="0" smtClean="0">
                <a:effectLst/>
                <a:latin typeface="Arial" panose="020B0604020202020204" pitchFamily="34" charset="0"/>
                <a:cs typeface="Arial" panose="020B0604020202020204" pitchFamily="34" charset="0"/>
              </a:rPr>
              <a:t>Childhood </a:t>
            </a:r>
            <a:r>
              <a:rPr lang="en-US" dirty="0">
                <a:effectLst/>
                <a:latin typeface="Arial" panose="020B0604020202020204" pitchFamily="34" charset="0"/>
                <a:cs typeface="Arial" panose="020B0604020202020204" pitchFamily="34" charset="0"/>
              </a:rPr>
              <a:t>cognition, educational attainment, </a:t>
            </a:r>
            <a:r>
              <a:rPr lang="en-US" dirty="0" smtClean="0">
                <a:effectLst/>
                <a:latin typeface="Arial" panose="020B0604020202020204" pitchFamily="34" charset="0"/>
                <a:cs typeface="Arial" panose="020B0604020202020204" pitchFamily="34" charset="0"/>
              </a:rPr>
              <a:t>occupational attainment, curiosity, and leisure activities all </a:t>
            </a:r>
            <a:r>
              <a:rPr lang="en-US" dirty="0">
                <a:effectLst/>
                <a:latin typeface="Arial" panose="020B0604020202020204" pitchFamily="34" charset="0"/>
                <a:cs typeface="Arial" panose="020B0604020202020204" pitchFamily="34" charset="0"/>
              </a:rPr>
              <a:t>contribute to cognitive </a:t>
            </a:r>
            <a:r>
              <a:rPr lang="en-US" dirty="0" smtClean="0">
                <a:effectLst/>
                <a:latin typeface="Arial" panose="020B0604020202020204" pitchFamily="34" charset="0"/>
                <a:cs typeface="Arial" panose="020B0604020202020204" pitchFamily="34" charset="0"/>
              </a:rPr>
              <a:t>reserve</a:t>
            </a:r>
          </a:p>
          <a:p>
            <a:pPr marL="0" indent="0">
              <a:buNone/>
            </a:pPr>
            <a:endParaRPr lang="en-US"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42287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Reserve and </a:t>
            </a:r>
            <a:br>
              <a:rPr lang="en-US" dirty="0" smtClean="0"/>
            </a:br>
            <a:r>
              <a:rPr lang="en-US" dirty="0" smtClean="0"/>
              <a:t>Brain Reserve </a:t>
            </a:r>
            <a:r>
              <a:rPr lang="en-US" sz="2500" dirty="0" smtClean="0"/>
              <a:t>[2]</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pPr>
            <a:r>
              <a:rPr lang="en-US" b="1" dirty="0" smtClean="0">
                <a:effectLst/>
                <a:latin typeface="Arial" panose="020B0604020202020204" pitchFamily="34" charset="0"/>
                <a:cs typeface="Arial" panose="020B0604020202020204" pitchFamily="34" charset="0"/>
              </a:rPr>
              <a:t>	BRAIN RESERVE</a:t>
            </a:r>
          </a:p>
          <a:p>
            <a:r>
              <a:rPr lang="en-US" dirty="0" smtClean="0">
                <a:effectLst/>
                <a:latin typeface="Arial" panose="020B0604020202020204" pitchFamily="34" charset="0"/>
                <a:cs typeface="Arial" panose="020B0604020202020204" pitchFamily="34" charset="0"/>
              </a:rPr>
              <a:t>Brain </a:t>
            </a:r>
            <a:r>
              <a:rPr lang="en-US" dirty="0">
                <a:effectLst/>
                <a:latin typeface="Arial" panose="020B0604020202020204" pitchFamily="34" charset="0"/>
                <a:cs typeface="Arial" panose="020B0604020202020204" pitchFamily="34" charset="0"/>
              </a:rPr>
              <a:t>reserve refers to the brain’s resilience </a:t>
            </a:r>
            <a:r>
              <a:rPr lang="en-US" dirty="0" smtClean="0">
                <a:effectLst/>
                <a:latin typeface="Arial" panose="020B0604020202020204" pitchFamily="34" charset="0"/>
                <a:cs typeface="Arial" panose="020B0604020202020204" pitchFamily="34" charset="0"/>
              </a:rPr>
              <a:t>in </a:t>
            </a:r>
            <a:r>
              <a:rPr lang="en-US" dirty="0">
                <a:effectLst/>
                <a:latin typeface="Arial" panose="020B0604020202020204" pitchFamily="34" charset="0"/>
                <a:cs typeface="Arial" panose="020B0604020202020204" pitchFamily="34" charset="0"/>
              </a:rPr>
              <a:t>the presence of brain pathology</a:t>
            </a:r>
          </a:p>
          <a:p>
            <a:r>
              <a:rPr lang="en-US" dirty="0" smtClean="0">
                <a:effectLst/>
                <a:latin typeface="Arial" panose="020B0604020202020204" pitchFamily="34" charset="0"/>
                <a:cs typeface="Arial" panose="020B0604020202020204" pitchFamily="34" charset="0"/>
              </a:rPr>
              <a:t>Brain size, number of neuronal connections, and structure of the brain contribute to brain reserve</a:t>
            </a:r>
          </a:p>
          <a:p>
            <a:endParaRPr lang="en-US"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33714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Reserve and </a:t>
            </a:r>
            <a:br>
              <a:rPr lang="en-US" dirty="0" smtClean="0"/>
            </a:br>
            <a:r>
              <a:rPr lang="en-US" dirty="0" smtClean="0"/>
              <a:t>Brain Reserve </a:t>
            </a:r>
            <a:r>
              <a:rPr lang="en-US" sz="2500" dirty="0" smtClean="0"/>
              <a:t>[3]</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pPr>
            <a:r>
              <a:rPr lang="en-US" b="1" dirty="0" smtClean="0">
                <a:effectLst/>
                <a:latin typeface="Arial" panose="020B0604020202020204" pitchFamily="34" charset="0"/>
                <a:cs typeface="Arial" panose="020B0604020202020204" pitchFamily="34" charset="0"/>
              </a:rPr>
              <a:t>	SOME RESEARCH FINDINGS </a:t>
            </a:r>
            <a:br>
              <a:rPr lang="en-US" b="1" dirty="0" smtClean="0">
                <a:effectLst/>
                <a:latin typeface="Arial" panose="020B0604020202020204" pitchFamily="34" charset="0"/>
                <a:cs typeface="Arial" panose="020B0604020202020204" pitchFamily="34" charset="0"/>
              </a:rPr>
            </a:br>
            <a:r>
              <a:rPr lang="en-US" dirty="0" smtClean="0">
                <a:effectLst/>
                <a:latin typeface="Arial" panose="020B0604020202020204" pitchFamily="34" charset="0"/>
                <a:cs typeface="Arial" panose="020B0604020202020204" pitchFamily="34" charset="0"/>
              </a:rPr>
              <a:t>(Russ, 2018)</a:t>
            </a:r>
          </a:p>
          <a:p>
            <a:r>
              <a:rPr lang="en-US" dirty="0" smtClean="0">
                <a:effectLst/>
                <a:latin typeface="Arial" panose="020B0604020202020204" pitchFamily="34" charset="0"/>
                <a:cs typeface="Arial" panose="020B0604020202020204" pitchFamily="34" charset="0"/>
              </a:rPr>
              <a:t>Better cognition in high school (particularly mechanical reasoning and memory) </a:t>
            </a:r>
            <a:r>
              <a:rPr lang="en-US" dirty="0">
                <a:effectLst/>
                <a:latin typeface="Arial" panose="020B0604020202020204" pitchFamily="34" charset="0"/>
                <a:cs typeface="Arial" panose="020B0604020202020204" pitchFamily="34" charset="0"/>
              </a:rPr>
              <a:t>i</a:t>
            </a:r>
            <a:r>
              <a:rPr lang="en-US" dirty="0" smtClean="0">
                <a:effectLst/>
                <a:latin typeface="Arial" panose="020B0604020202020204" pitchFamily="34" charset="0"/>
                <a:cs typeface="Arial" panose="020B0604020202020204" pitchFamily="34" charset="0"/>
              </a:rPr>
              <a:t>s associated with decreased odds of getting dementia later in life</a:t>
            </a:r>
          </a:p>
          <a:p>
            <a:r>
              <a:rPr lang="en-US" dirty="0">
                <a:effectLst/>
                <a:latin typeface="Arial" panose="020B0604020202020204" pitchFamily="34" charset="0"/>
                <a:cs typeface="Arial" panose="020B0604020202020204" pitchFamily="34" charset="0"/>
              </a:rPr>
              <a:t>Low linguistic ability in early life and </a:t>
            </a:r>
            <a:r>
              <a:rPr lang="en-US" dirty="0" smtClean="0">
                <a:effectLst/>
                <a:latin typeface="Arial" panose="020B0604020202020204" pitchFamily="34" charset="0"/>
                <a:cs typeface="Arial" panose="020B0604020202020204" pitchFamily="34" charset="0"/>
              </a:rPr>
              <a:t>poorer </a:t>
            </a:r>
            <a:r>
              <a:rPr lang="en-US" dirty="0">
                <a:effectLst/>
                <a:latin typeface="Arial" panose="020B0604020202020204" pitchFamily="34" charset="0"/>
                <a:cs typeface="Arial" panose="020B0604020202020204" pitchFamily="34" charset="0"/>
              </a:rPr>
              <a:t>cognitive function later in life </a:t>
            </a:r>
            <a:r>
              <a:rPr lang="en-US" dirty="0" smtClean="0">
                <a:effectLst/>
                <a:latin typeface="Arial" panose="020B0604020202020204" pitchFamily="34" charset="0"/>
                <a:cs typeface="Arial" panose="020B0604020202020204" pitchFamily="34" charset="0"/>
              </a:rPr>
              <a:t>is associated </a:t>
            </a:r>
            <a:r>
              <a:rPr lang="en-US" dirty="0">
                <a:effectLst/>
                <a:latin typeface="Arial" panose="020B0604020202020204" pitchFamily="34" charset="0"/>
                <a:cs typeface="Arial" panose="020B0604020202020204" pitchFamily="34" charset="0"/>
              </a:rPr>
              <a:t>with </a:t>
            </a:r>
            <a:r>
              <a:rPr lang="en-US" dirty="0" smtClean="0">
                <a:effectLst/>
                <a:latin typeface="Arial" panose="020B0604020202020204" pitchFamily="34" charset="0"/>
                <a:cs typeface="Arial" panose="020B0604020202020204" pitchFamily="34" charset="0"/>
              </a:rPr>
              <a:t>Alzheimer’s disease</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30716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Reserve and </a:t>
            </a:r>
            <a:br>
              <a:rPr lang="en-US" dirty="0" smtClean="0"/>
            </a:br>
            <a:r>
              <a:rPr lang="en-US" dirty="0" smtClean="0"/>
              <a:t>Brain Reserve </a:t>
            </a:r>
            <a:r>
              <a:rPr lang="en-US" sz="2500" dirty="0" smtClean="0"/>
              <a:t>[4]</a:t>
            </a:r>
            <a:endParaRPr lang="en-US" sz="2500" dirty="0"/>
          </a:p>
        </p:txBody>
      </p:sp>
      <p:sp>
        <p:nvSpPr>
          <p:cNvPr id="3" name="Content Placeholder 2"/>
          <p:cNvSpPr>
            <a:spLocks noGrp="1"/>
          </p:cNvSpPr>
          <p:nvPr>
            <p:ph idx="1"/>
          </p:nvPr>
        </p:nvSpPr>
        <p:spPr>
          <a:xfrm>
            <a:off x="457200" y="1600200"/>
            <a:ext cx="8458200" cy="4525963"/>
          </a:xfrm>
        </p:spPr>
        <p:txBody>
          <a:bodyPr/>
          <a:lstStyle/>
          <a:p>
            <a:pPr marL="0" indent="0" algn="ctr">
              <a:buNone/>
            </a:pPr>
            <a:r>
              <a:rPr lang="en-US" b="1" dirty="0" smtClean="0">
                <a:effectLst/>
                <a:latin typeface="Arial" panose="020B0604020202020204" pitchFamily="34" charset="0"/>
                <a:cs typeface="Arial" panose="020B0604020202020204" pitchFamily="34" charset="0"/>
              </a:rPr>
              <a:t>	SOME RESEARCH FINDINGS </a:t>
            </a:r>
            <a:r>
              <a:rPr lang="en-US" b="1" dirty="0">
                <a:effectLst/>
                <a:latin typeface="Arial" panose="020B0604020202020204" pitchFamily="34" charset="0"/>
                <a:cs typeface="Arial" panose="020B0604020202020204" pitchFamily="34" charset="0"/>
              </a:rPr>
              <a:t>(</a:t>
            </a:r>
            <a:r>
              <a:rPr lang="en-US" b="1" i="1" dirty="0">
                <a:effectLst/>
                <a:latin typeface="Arial" panose="020B0604020202020204" pitchFamily="34" charset="0"/>
                <a:cs typeface="Arial" panose="020B0604020202020204" pitchFamily="34" charset="0"/>
              </a:rPr>
              <a:t>Cont.</a:t>
            </a:r>
            <a:r>
              <a:rPr lang="en-US" b="1" dirty="0">
                <a:effectLst/>
                <a:latin typeface="Arial" panose="020B0604020202020204" pitchFamily="34" charset="0"/>
                <a:cs typeface="Arial" panose="020B0604020202020204" pitchFamily="34" charset="0"/>
              </a:rPr>
              <a:t>)</a:t>
            </a:r>
            <a:r>
              <a:rPr lang="en-US" b="1" dirty="0" smtClean="0">
                <a:effectLst/>
                <a:latin typeface="Arial" panose="020B0604020202020204" pitchFamily="34" charset="0"/>
                <a:cs typeface="Arial" panose="020B0604020202020204" pitchFamily="34" charset="0"/>
              </a:rPr>
              <a:t/>
            </a:r>
            <a:br>
              <a:rPr lang="en-US" b="1" dirty="0" smtClean="0">
                <a:effectLst/>
                <a:latin typeface="Arial" panose="020B0604020202020204" pitchFamily="34" charset="0"/>
                <a:cs typeface="Arial" panose="020B0604020202020204" pitchFamily="34" charset="0"/>
              </a:rPr>
            </a:br>
            <a:r>
              <a:rPr lang="en-US" dirty="0" smtClean="0">
                <a:effectLst/>
                <a:latin typeface="Arial" panose="020B0604020202020204" pitchFamily="34" charset="0"/>
                <a:cs typeface="Arial" panose="020B0604020202020204" pitchFamily="34" charset="0"/>
              </a:rPr>
              <a:t>(Russ, 2018)</a:t>
            </a:r>
            <a:endParaRPr lang="en-US" b="1" dirty="0" smtClean="0">
              <a:effectLst/>
              <a:latin typeface="Arial" panose="020B0604020202020204" pitchFamily="34" charset="0"/>
              <a:cs typeface="Arial" panose="020B0604020202020204" pitchFamily="34" charset="0"/>
            </a:endParaRPr>
          </a:p>
          <a:p>
            <a:r>
              <a:rPr lang="en-US" dirty="0" smtClean="0">
                <a:effectLst/>
                <a:latin typeface="Arial" panose="020B0604020202020204" pitchFamily="34" charset="0"/>
                <a:cs typeface="Arial" panose="020B0604020202020204" pitchFamily="34" charset="0"/>
              </a:rPr>
              <a:t>Multiple high-quality epidemiological studies link poorer intelligence in early life with risk of dementia later in life</a:t>
            </a:r>
          </a:p>
          <a:p>
            <a:endParaRPr lang="en-US"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71451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Reserve and </a:t>
            </a:r>
            <a:br>
              <a:rPr lang="en-US" dirty="0"/>
            </a:br>
            <a:r>
              <a:rPr lang="en-US" dirty="0"/>
              <a:t>Brain Reserve </a:t>
            </a:r>
            <a:r>
              <a:rPr lang="en-US" sz="2500" dirty="0" smtClean="0"/>
              <a:t>[5]</a:t>
            </a:r>
            <a:endParaRPr lang="en-US" sz="2500" dirty="0"/>
          </a:p>
        </p:txBody>
      </p:sp>
      <p:sp>
        <p:nvSpPr>
          <p:cNvPr id="3" name="Content Placeholder 2"/>
          <p:cNvSpPr>
            <a:spLocks noGrp="1"/>
          </p:cNvSpPr>
          <p:nvPr>
            <p:ph idx="1"/>
          </p:nvPr>
        </p:nvSpPr>
        <p:spPr/>
        <p:txBody>
          <a:bodyPr/>
          <a:lstStyle/>
          <a:p>
            <a:r>
              <a:rPr lang="en-US" i="1" dirty="0" smtClean="0">
                <a:effectLst/>
                <a:latin typeface="Arial" panose="020B0604020202020204" pitchFamily="34" charset="0"/>
                <a:cs typeface="Arial" panose="020B0604020202020204" pitchFamily="34" charset="0"/>
              </a:rPr>
              <a:t>Source: </a:t>
            </a:r>
            <a:r>
              <a:rPr lang="en-US" dirty="0" smtClean="0">
                <a:effectLst/>
                <a:latin typeface="Arial" panose="020B0604020202020204" pitchFamily="34" charset="0"/>
                <a:cs typeface="Arial" panose="020B0604020202020204" pitchFamily="34" charset="0"/>
              </a:rPr>
              <a:t>Russ</a:t>
            </a:r>
            <a:r>
              <a:rPr lang="en-US" dirty="0">
                <a:effectLst/>
                <a:latin typeface="Arial" panose="020B0604020202020204" pitchFamily="34" charset="0"/>
                <a:cs typeface="Arial" panose="020B0604020202020204" pitchFamily="34" charset="0"/>
              </a:rPr>
              <a:t>, T. C. (2018). Intelligence, cognitive reserve, and dementia time for intervention? </a:t>
            </a:r>
            <a:r>
              <a:rPr lang="en-US" i="1" dirty="0">
                <a:effectLst/>
                <a:latin typeface="Arial" panose="020B0604020202020204" pitchFamily="34" charset="0"/>
                <a:cs typeface="Arial" panose="020B0604020202020204" pitchFamily="34" charset="0"/>
              </a:rPr>
              <a:t>JAMA Network Open, 1</a:t>
            </a:r>
            <a:r>
              <a:rPr lang="en-US" dirty="0">
                <a:effectLst/>
                <a:latin typeface="Arial" panose="020B0604020202020204" pitchFamily="34" charset="0"/>
                <a:cs typeface="Arial" panose="020B0604020202020204" pitchFamily="34" charset="0"/>
              </a:rPr>
              <a:t>(5), e181724. </a:t>
            </a:r>
            <a:r>
              <a:rPr lang="en-US" dirty="0" smtClean="0">
                <a:effectLst/>
                <a:latin typeface="Arial" panose="020B0604020202020204" pitchFamily="34" charset="0"/>
                <a:cs typeface="Arial" panose="020B0604020202020204" pitchFamily="34" charset="0"/>
              </a:rPr>
              <a:t>doi:10.1001/jamanetworkopen.2018.1724</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67527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Parent Educational Level and </a:t>
            </a:r>
            <a:br>
              <a:rPr lang="en-US" dirty="0" smtClean="0">
                <a:effectLst/>
              </a:rPr>
            </a:br>
            <a:r>
              <a:rPr lang="en-US" dirty="0" err="1" smtClean="0">
                <a:effectLst/>
              </a:rPr>
              <a:t>Children’S</a:t>
            </a:r>
            <a:r>
              <a:rPr lang="en-US" dirty="0" smtClean="0">
                <a:effectLst/>
              </a:rPr>
              <a:t> WISC-V FSIQ</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PARTICIPANTS</a:t>
            </a:r>
            <a:endParaRPr lang="en-US" dirty="0">
              <a:latin typeface="Arial" panose="020B0604020202020204" pitchFamily="34" charset="0"/>
              <a:cs typeface="Arial" panose="020B0604020202020204" pitchFamily="34" charset="0"/>
            </a:endParaRPr>
          </a:p>
          <a:p>
            <a:r>
              <a:rPr lang="en-US" i="1" dirty="0" smtClean="0">
                <a:effectLst/>
                <a:latin typeface="Arial" panose="020B0604020202020204" pitchFamily="34" charset="0"/>
                <a:cs typeface="Arial" panose="020B0604020202020204" pitchFamily="34" charset="0"/>
              </a:rPr>
              <a:t>N </a:t>
            </a:r>
            <a:r>
              <a:rPr lang="en-US" dirty="0" smtClean="0">
                <a:effectLst/>
                <a:latin typeface="Arial" panose="020B0604020202020204" pitchFamily="34" charset="0"/>
                <a:cs typeface="Arial" panose="020B0604020202020204" pitchFamily="34" charset="0"/>
              </a:rPr>
              <a:t>= 1,008 children who were a representative sample from Spain </a:t>
            </a:r>
            <a:endParaRPr lang="en-US" i="1" dirty="0" smtClean="0">
              <a:effectLst/>
              <a:latin typeface="Arial" panose="020B0604020202020204" pitchFamily="34" charset="0"/>
              <a:cs typeface="Arial" panose="020B0604020202020204" pitchFamily="34" charset="0"/>
            </a:endParaRPr>
          </a:p>
          <a:p>
            <a:pPr marL="0" indent="0" algn="ctr">
              <a:buNone/>
            </a:pPr>
            <a:endParaRPr lang="en-US"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936837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Parent Educational Level and </a:t>
            </a:r>
            <a:br>
              <a:rPr lang="en-US" dirty="0" smtClean="0">
                <a:effectLst/>
              </a:rPr>
            </a:br>
            <a:r>
              <a:rPr lang="en-US" dirty="0" smtClean="0">
                <a:effectLst/>
              </a:rPr>
              <a:t>Children’s WISC-V FSIQ</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RESULTS</a:t>
            </a:r>
            <a:endParaRPr lang="en-US" dirty="0">
              <a:latin typeface="Arial" panose="020B0604020202020204" pitchFamily="34" charset="0"/>
              <a:cs typeface="Arial" panose="020B0604020202020204" pitchFamily="34" charset="0"/>
            </a:endParaRPr>
          </a:p>
          <a:p>
            <a:pPr marL="0" indent="0">
              <a:buNone/>
            </a:pPr>
            <a:endParaRPr lang="en-US" i="1" dirty="0" smtClean="0">
              <a:effectLst/>
              <a:latin typeface="Arial" panose="020B0604020202020204" pitchFamily="34" charset="0"/>
              <a:cs typeface="Arial" panose="020B0604020202020204" pitchFamily="34" charset="0"/>
            </a:endParaRPr>
          </a:p>
          <a:p>
            <a:pPr marL="0" indent="0" algn="ctr">
              <a:buNone/>
            </a:pPr>
            <a:endParaRPr lang="en-US" b="1" dirty="0">
              <a:effectLst/>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924152084"/>
              </p:ext>
            </p:extLst>
          </p:nvPr>
        </p:nvGraphicFramePr>
        <p:xfrm>
          <a:off x="381000" y="2286000"/>
          <a:ext cx="8458200" cy="4023360"/>
        </p:xfrm>
        <a:graphic>
          <a:graphicData uri="http://schemas.openxmlformats.org/drawingml/2006/table">
            <a:tbl>
              <a:tblPr firstRow="1" bandRow="1">
                <a:tableStyleId>{5C22544A-7EE6-4342-B048-85BDC9FD1C3A}</a:tableStyleId>
              </a:tblPr>
              <a:tblGrid>
                <a:gridCol w="1600200"/>
                <a:gridCol w="6858000"/>
              </a:tblGrid>
              <a:tr h="457200">
                <a:tc>
                  <a:txBody>
                    <a:bodyPr/>
                    <a:lstStyle/>
                    <a:p>
                      <a:r>
                        <a:rPr lang="en-US" sz="3000" dirty="0" smtClean="0">
                          <a:latin typeface="Arial" panose="020B0604020202020204" pitchFamily="34" charset="0"/>
                          <a:cs typeface="Arial" panose="020B0604020202020204" pitchFamily="34" charset="0"/>
                        </a:rPr>
                        <a:t>FSIQ</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Parent</a:t>
                      </a:r>
                      <a:r>
                        <a:rPr lang="en-US" sz="3000" baseline="0" dirty="0" smtClean="0">
                          <a:latin typeface="Arial" panose="020B0604020202020204" pitchFamily="34" charset="0"/>
                          <a:cs typeface="Arial" panose="020B0604020202020204" pitchFamily="34" charset="0"/>
                        </a:rPr>
                        <a:t> Educational Level</a:t>
                      </a:r>
                      <a:endParaRPr lang="en-US" sz="3000" dirty="0">
                        <a:latin typeface="Arial" panose="020B0604020202020204" pitchFamily="34" charset="0"/>
                        <a:cs typeface="Arial" panose="020B0604020202020204" pitchFamily="34" charset="0"/>
                      </a:endParaRPr>
                    </a:p>
                  </a:txBody>
                  <a:tcPr/>
                </a:tc>
              </a:tr>
              <a:tr h="868680">
                <a:tc>
                  <a:txBody>
                    <a:bodyPr/>
                    <a:lstStyle/>
                    <a:p>
                      <a:r>
                        <a:rPr lang="en-US" sz="3000" dirty="0" smtClean="0">
                          <a:latin typeface="Arial" panose="020B0604020202020204" pitchFamily="34" charset="0"/>
                          <a:cs typeface="Arial" panose="020B0604020202020204" pitchFamily="34" charset="0"/>
                        </a:rPr>
                        <a:t>84</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Did not finish primary school</a:t>
                      </a:r>
                      <a:endParaRPr lang="en-US" sz="3000" dirty="0">
                        <a:latin typeface="Arial" panose="020B0604020202020204" pitchFamily="34" charset="0"/>
                        <a:cs typeface="Arial" panose="020B0604020202020204" pitchFamily="34" charset="0"/>
                      </a:endParaRPr>
                    </a:p>
                  </a:txBody>
                  <a:tcPr/>
                </a:tc>
              </a:tr>
              <a:tr h="868680">
                <a:tc>
                  <a:txBody>
                    <a:bodyPr/>
                    <a:lstStyle/>
                    <a:p>
                      <a:r>
                        <a:rPr lang="en-US" sz="3000" dirty="0" smtClean="0">
                          <a:latin typeface="Arial" panose="020B0604020202020204" pitchFamily="34" charset="0"/>
                          <a:cs typeface="Arial" panose="020B0604020202020204" pitchFamily="34" charset="0"/>
                        </a:rPr>
                        <a:t>91</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Completed primary school</a:t>
                      </a:r>
                      <a:endParaRPr lang="en-US" sz="3000" dirty="0">
                        <a:latin typeface="Arial" panose="020B0604020202020204" pitchFamily="34" charset="0"/>
                        <a:cs typeface="Arial" panose="020B0604020202020204" pitchFamily="34" charset="0"/>
                      </a:endParaRPr>
                    </a:p>
                  </a:txBody>
                  <a:tcPr/>
                </a:tc>
              </a:tr>
              <a:tr h="868680">
                <a:tc>
                  <a:txBody>
                    <a:bodyPr/>
                    <a:lstStyle/>
                    <a:p>
                      <a:r>
                        <a:rPr lang="en-US" sz="3000" dirty="0" smtClean="0">
                          <a:latin typeface="Arial" panose="020B0604020202020204" pitchFamily="34" charset="0"/>
                          <a:cs typeface="Arial" panose="020B0604020202020204" pitchFamily="34" charset="0"/>
                        </a:rPr>
                        <a:t>99</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Completed secondary school</a:t>
                      </a:r>
                      <a:endParaRPr lang="en-US" sz="3000" dirty="0">
                        <a:latin typeface="Arial" panose="020B0604020202020204" pitchFamily="34" charset="0"/>
                        <a:cs typeface="Arial" panose="020B0604020202020204" pitchFamily="34" charset="0"/>
                      </a:endParaRPr>
                    </a:p>
                  </a:txBody>
                  <a:tcPr/>
                </a:tc>
              </a:tr>
              <a:tr h="868680">
                <a:tc>
                  <a:txBody>
                    <a:bodyPr/>
                    <a:lstStyle/>
                    <a:p>
                      <a:r>
                        <a:rPr lang="en-US" sz="3000" dirty="0" smtClean="0">
                          <a:latin typeface="Arial" panose="020B0604020202020204" pitchFamily="34" charset="0"/>
                          <a:cs typeface="Arial" panose="020B0604020202020204" pitchFamily="34" charset="0"/>
                        </a:rPr>
                        <a:t>105</a:t>
                      </a:r>
                      <a:endParaRPr lang="en-US" sz="3000" dirty="0">
                        <a:latin typeface="Arial" panose="020B0604020202020204" pitchFamily="34" charset="0"/>
                        <a:cs typeface="Arial" panose="020B0604020202020204" pitchFamily="34" charset="0"/>
                      </a:endParaRPr>
                    </a:p>
                  </a:txBody>
                  <a:tcPr/>
                </a:tc>
                <a:tc>
                  <a:txBody>
                    <a:bodyPr/>
                    <a:lstStyle/>
                    <a:p>
                      <a:r>
                        <a:rPr lang="en-US" sz="3000" dirty="0" smtClean="0">
                          <a:latin typeface="Arial" panose="020B0604020202020204" pitchFamily="34" charset="0"/>
                          <a:cs typeface="Arial" panose="020B0604020202020204" pitchFamily="34" charset="0"/>
                        </a:rPr>
                        <a:t>Completed college</a:t>
                      </a:r>
                      <a:endParaRPr lang="en-US" sz="3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1142858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Technology </a:t>
            </a:r>
            <a:r>
              <a:rPr lang="en-US" sz="2500" dirty="0" smtClean="0"/>
              <a:t>[2]</a:t>
            </a:r>
            <a:endParaRPr lang="en-US" sz="2500" dirty="0"/>
          </a:p>
        </p:txBody>
      </p:sp>
      <p:sp>
        <p:nvSpPr>
          <p:cNvPr id="3" name="Content Placeholder 2"/>
          <p:cNvSpPr>
            <a:spLocks noGrp="1"/>
          </p:cNvSpPr>
          <p:nvPr>
            <p:ph idx="1"/>
          </p:nvPr>
        </p:nvSpPr>
        <p:spPr>
          <a:xfrm>
            <a:off x="457200" y="1371600"/>
            <a:ext cx="8229600" cy="4525963"/>
          </a:xfrm>
        </p:spPr>
        <p:txBody>
          <a:bodyPr/>
          <a:lstStyle/>
          <a:p>
            <a:pPr marL="0" indent="0" algn="ctr">
              <a:buNone/>
            </a:pPr>
            <a:r>
              <a:rPr lang="en-US" b="1" dirty="0" smtClean="0">
                <a:latin typeface="Arial" panose="020B0604020202020204" pitchFamily="34" charset="0"/>
                <a:cs typeface="Arial" panose="020B0604020202020204" pitchFamily="34" charset="0"/>
              </a:rPr>
              <a:t>Neural Inequality (</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i="1" dirty="0" smtClean="0">
                <a:latin typeface="Arial" panose="020B0604020202020204" pitchFamily="34" charset="0"/>
                <a:cs typeface="Arial" panose="020B0604020202020204" pitchFamily="34" charset="0"/>
              </a:rPr>
              <a:t>Source</a:t>
            </a:r>
            <a:r>
              <a:rPr lang="en-US" dirty="0" smtClean="0">
                <a:latin typeface="Arial" panose="020B0604020202020204" pitchFamily="34" charset="0"/>
                <a:cs typeface="Arial" panose="020B0604020202020204" pitchFamily="34" charset="0"/>
              </a:rPr>
              <a:t>: Moran Cerf, neuroscientist and business professor, Northwestern University</a:t>
            </a:r>
          </a:p>
          <a:p>
            <a:r>
              <a:rPr lang="en-US" sz="3200" i="1" dirty="0" smtClean="0">
                <a:latin typeface="Arial" panose="020B0604020202020204" pitchFamily="34" charset="0"/>
                <a:cs typeface="Arial" panose="020B0604020202020204" pitchFamily="34" charset="0"/>
              </a:rPr>
              <a:t>Time</a:t>
            </a:r>
            <a:r>
              <a:rPr lang="en-US" sz="3200" dirty="0" smtClean="0">
                <a:latin typeface="Arial" panose="020B0604020202020204" pitchFamily="34" charset="0"/>
                <a:cs typeface="Arial" panose="020B0604020202020204" pitchFamily="34" charset="0"/>
              </a:rPr>
              <a:t>, January 28, 2019, p. 33</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74741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Parent Educational Level and </a:t>
            </a:r>
            <a:br>
              <a:rPr lang="en-US" dirty="0" smtClean="0">
                <a:effectLst/>
              </a:rPr>
            </a:br>
            <a:r>
              <a:rPr lang="en-US" dirty="0" smtClean="0">
                <a:effectLst/>
              </a:rPr>
              <a:t>WISC-V FSIQ</a:t>
            </a:r>
            <a:r>
              <a:rPr lang="en-US" altLang="en-US" sz="2500" dirty="0" smtClean="0"/>
              <a:t>[3]</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CONCLUSIONS</a:t>
            </a:r>
            <a:endParaRPr lang="en-US" dirty="0">
              <a:latin typeface="Arial" panose="020B0604020202020204" pitchFamily="34" charset="0"/>
              <a:cs typeface="Arial" panose="020B0604020202020204" pitchFamily="34" charset="0"/>
            </a:endParaRPr>
          </a:p>
          <a:p>
            <a:r>
              <a:rPr lang="en-US" dirty="0" smtClean="0">
                <a:effectLst/>
                <a:latin typeface="Arial" panose="020B0604020202020204" pitchFamily="34" charset="0"/>
                <a:cs typeface="Arial" panose="020B0604020202020204" pitchFamily="34" charset="0"/>
              </a:rPr>
              <a:t>Parents’ educational level was a significant predictor of children’s FSIQ</a:t>
            </a:r>
          </a:p>
          <a:p>
            <a:r>
              <a:rPr lang="en-US" dirty="0" smtClean="0">
                <a:effectLst/>
                <a:latin typeface="Arial" panose="020B0604020202020204" pitchFamily="34" charset="0"/>
                <a:cs typeface="Arial" panose="020B0604020202020204" pitchFamily="34" charset="0"/>
              </a:rPr>
              <a:t>Parents’ educational level must be taken into account as a key stratification variable in research studies</a:t>
            </a:r>
          </a:p>
          <a:p>
            <a:pPr marL="0" indent="0" algn="ctr">
              <a:buNone/>
            </a:pPr>
            <a:endParaRPr lang="en-US"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45363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Parent Educational Level and </a:t>
            </a:r>
            <a:br>
              <a:rPr lang="en-US" dirty="0" smtClean="0">
                <a:effectLst/>
              </a:rPr>
            </a:br>
            <a:r>
              <a:rPr lang="en-US" dirty="0" smtClean="0">
                <a:effectLst/>
              </a:rPr>
              <a:t>Children’s WISC-V FSIQ</a:t>
            </a:r>
            <a:r>
              <a:rPr lang="en-US" altLang="en-US" sz="2500" dirty="0" smtClean="0"/>
              <a:t>[4]</a:t>
            </a:r>
          </a:p>
        </p:txBody>
      </p:sp>
      <p:sp>
        <p:nvSpPr>
          <p:cNvPr id="158723" name="Rectangle 3"/>
          <p:cNvSpPr>
            <a:spLocks noGrp="1" noChangeArrowheads="1"/>
          </p:cNvSpPr>
          <p:nvPr>
            <p:ph idx="1"/>
          </p:nvPr>
        </p:nvSpPr>
        <p:spPr>
          <a:xfrm>
            <a:off x="533400" y="1447800"/>
            <a:ext cx="8382000" cy="4800600"/>
          </a:xfrm>
        </p:spPr>
        <p:txBody>
          <a:bodyPr>
            <a:noAutofit/>
          </a:bodyPr>
          <a:lstStyle/>
          <a:p>
            <a:r>
              <a:rPr lang="en-US" i="1" dirty="0" smtClean="0">
                <a:effectLst/>
                <a:latin typeface="Arial" panose="020B0604020202020204" pitchFamily="34" charset="0"/>
                <a:cs typeface="Arial" panose="020B0604020202020204" pitchFamily="34" charset="0"/>
              </a:rPr>
              <a:t>Source: </a:t>
            </a:r>
            <a:r>
              <a:rPr lang="en-US" dirty="0">
                <a:effectLst/>
                <a:latin typeface="Arial" panose="020B0604020202020204" pitchFamily="34" charset="0"/>
                <a:cs typeface="Arial" panose="020B0604020202020204" pitchFamily="34" charset="0"/>
              </a:rPr>
              <a:t>Hernández, A., Aguilar, C., </a:t>
            </a:r>
            <a:r>
              <a:rPr lang="en-US" dirty="0" err="1">
                <a:effectLst/>
                <a:latin typeface="Arial" panose="020B0604020202020204" pitchFamily="34" charset="0"/>
                <a:cs typeface="Arial" panose="020B0604020202020204" pitchFamily="34" charset="0"/>
              </a:rPr>
              <a:t>Paradell</a:t>
            </a:r>
            <a:r>
              <a:rPr lang="en-US" dirty="0">
                <a:effectLst/>
                <a:latin typeface="Arial" panose="020B0604020202020204" pitchFamily="34" charset="0"/>
                <a:cs typeface="Arial" panose="020B0604020202020204" pitchFamily="34" charset="0"/>
              </a:rPr>
              <a:t>, È., Muñoz, M. R., </a:t>
            </a:r>
            <a:r>
              <a:rPr lang="en-US" dirty="0" err="1">
                <a:effectLst/>
                <a:latin typeface="Arial" panose="020B0604020202020204" pitchFamily="34" charset="0"/>
                <a:cs typeface="Arial" panose="020B0604020202020204" pitchFamily="34" charset="0"/>
              </a:rPr>
              <a:t>Vannier</a:t>
            </a:r>
            <a:r>
              <a:rPr lang="en-US" dirty="0">
                <a:effectLst/>
                <a:latin typeface="Arial" panose="020B0604020202020204" pitchFamily="34" charset="0"/>
                <a:cs typeface="Arial" panose="020B0604020202020204" pitchFamily="34" charset="0"/>
              </a:rPr>
              <a:t>, </a:t>
            </a:r>
            <a:r>
              <a:rPr lang="en-US" dirty="0" smtClean="0">
                <a:effectLst/>
                <a:latin typeface="Arial" panose="020B0604020202020204" pitchFamily="34" charset="0"/>
                <a:cs typeface="Arial" panose="020B0604020202020204" pitchFamily="34" charset="0"/>
              </a:rPr>
              <a:t>L. C</a:t>
            </a:r>
            <a:r>
              <a:rPr lang="en-US" dirty="0">
                <a:effectLst/>
                <a:latin typeface="Arial" panose="020B0604020202020204" pitchFamily="34" charset="0"/>
                <a:cs typeface="Arial" panose="020B0604020202020204" pitchFamily="34" charset="0"/>
              </a:rPr>
              <a:t>., &amp; </a:t>
            </a:r>
            <a:r>
              <a:rPr lang="en-US" dirty="0" err="1">
                <a:effectLst/>
                <a:latin typeface="Arial" panose="020B0604020202020204" pitchFamily="34" charset="0"/>
                <a:cs typeface="Arial" panose="020B0604020202020204" pitchFamily="34" charset="0"/>
              </a:rPr>
              <a:t>Vallar</a:t>
            </a:r>
            <a:r>
              <a:rPr lang="en-US" dirty="0">
                <a:effectLst/>
                <a:latin typeface="Arial" panose="020B0604020202020204" pitchFamily="34" charset="0"/>
                <a:cs typeface="Arial" panose="020B0604020202020204" pitchFamily="34" charset="0"/>
              </a:rPr>
              <a:t>, F. (2017). The effect of demographic variables on the assessment of cognitive ability. </a:t>
            </a:r>
            <a:r>
              <a:rPr lang="en-US" i="1" dirty="0" err="1">
                <a:effectLst/>
                <a:latin typeface="Arial" panose="020B0604020202020204" pitchFamily="34" charset="0"/>
                <a:cs typeface="Arial" panose="020B0604020202020204" pitchFamily="34" charset="0"/>
              </a:rPr>
              <a:t>Psicothema</a:t>
            </a:r>
            <a:r>
              <a:rPr lang="en-US" dirty="0">
                <a:effectLst/>
                <a:latin typeface="Arial" panose="020B0604020202020204" pitchFamily="34" charset="0"/>
                <a:cs typeface="Arial" panose="020B0604020202020204" pitchFamily="34" charset="0"/>
              </a:rPr>
              <a:t>, </a:t>
            </a:r>
            <a:r>
              <a:rPr lang="en-US" i="1" dirty="0">
                <a:effectLst/>
                <a:latin typeface="Arial" panose="020B0604020202020204" pitchFamily="34" charset="0"/>
                <a:cs typeface="Arial" panose="020B0604020202020204" pitchFamily="34" charset="0"/>
              </a:rPr>
              <a:t>29</a:t>
            </a:r>
            <a:r>
              <a:rPr lang="en-US" dirty="0">
                <a:effectLst/>
                <a:latin typeface="Arial" panose="020B0604020202020204" pitchFamily="34" charset="0"/>
                <a:cs typeface="Arial" panose="020B0604020202020204" pitchFamily="34" charset="0"/>
              </a:rPr>
              <a:t>(4), 469–474. doi:10.7334/psicothema2017.33</a:t>
            </a:r>
            <a:endParaRPr lang="en-US" b="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79352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r>
              <a:rPr lang="en-US" dirty="0" smtClean="0">
                <a:effectLst/>
              </a:rPr>
              <a:t>Children Born Preterm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PARTICIPANTS</a:t>
            </a:r>
          </a:p>
          <a:p>
            <a:r>
              <a:rPr lang="en-US" dirty="0">
                <a:effectLst/>
                <a:latin typeface="Arial" panose="020B0604020202020204" pitchFamily="34" charset="0"/>
                <a:cs typeface="Arial" panose="020B0604020202020204" pitchFamily="34" charset="0"/>
              </a:rPr>
              <a:t>Meta-analysis of 74 studies with 64,061 children born </a:t>
            </a:r>
            <a:r>
              <a:rPr lang="en-US" dirty="0" smtClean="0">
                <a:effectLst/>
                <a:latin typeface="Arial" panose="020B0604020202020204" pitchFamily="34" charset="0"/>
                <a:cs typeface="Arial" panose="020B0604020202020204" pitchFamily="34" charset="0"/>
              </a:rPr>
              <a:t>preterm (&lt; 36 weeks)</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34507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r>
              <a:rPr lang="en-US" dirty="0" smtClean="0">
                <a:effectLst/>
              </a:rPr>
              <a:t>Children Born Preterm </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RESULTS</a:t>
            </a:r>
          </a:p>
          <a:p>
            <a:r>
              <a:rPr lang="en-US" dirty="0" smtClean="0">
                <a:effectLst/>
                <a:latin typeface="Arial" panose="020B0604020202020204" pitchFamily="34" charset="0"/>
                <a:cs typeface="Arial" panose="020B0604020202020204" pitchFamily="34" charset="0"/>
              </a:rPr>
              <a:t>At </a:t>
            </a:r>
            <a:r>
              <a:rPr lang="en-US" dirty="0">
                <a:effectLst/>
                <a:latin typeface="Arial" panose="020B0604020202020204" pitchFamily="34" charset="0"/>
                <a:cs typeface="Arial" panose="020B0604020202020204" pitchFamily="34" charset="0"/>
              </a:rPr>
              <a:t>primary school age, children had lower scores in motor skills, behavior ratings, reading, mathematics, and </a:t>
            </a:r>
            <a:r>
              <a:rPr lang="en-US" dirty="0" smtClean="0">
                <a:effectLst/>
                <a:latin typeface="Arial" panose="020B0604020202020204" pitchFamily="34" charset="0"/>
                <a:cs typeface="Arial" panose="020B0604020202020204" pitchFamily="34" charset="0"/>
              </a:rPr>
              <a:t>spelling</a:t>
            </a:r>
            <a:endParaRPr lang="en-US" dirty="0">
              <a:effectLst/>
              <a:latin typeface="Arial" panose="020B0604020202020204" pitchFamily="34" charset="0"/>
              <a:cs typeface="Arial" panose="020B0604020202020204" pitchFamily="34" charset="0"/>
            </a:endParaRPr>
          </a:p>
          <a:p>
            <a:r>
              <a:rPr lang="en-US" dirty="0">
                <a:effectLst/>
                <a:latin typeface="Arial" panose="020B0604020202020204" pitchFamily="34" charset="0"/>
                <a:cs typeface="Arial" panose="020B0604020202020204" pitchFamily="34" charset="0"/>
              </a:rPr>
              <a:t>At secondary school age, similar findings were </a:t>
            </a:r>
            <a:r>
              <a:rPr lang="en-US" dirty="0" smtClean="0">
                <a:effectLst/>
                <a:latin typeface="Arial" panose="020B0604020202020204" pitchFamily="34" charset="0"/>
                <a:cs typeface="Arial" panose="020B0604020202020204" pitchFamily="34" charset="0"/>
              </a:rPr>
              <a:t>reported, </a:t>
            </a:r>
            <a:r>
              <a:rPr lang="en-US" dirty="0">
                <a:effectLst/>
                <a:latin typeface="Arial" panose="020B0604020202020204" pitchFamily="34" charset="0"/>
                <a:cs typeface="Arial" panose="020B0604020202020204" pitchFamily="34" charset="0"/>
              </a:rPr>
              <a:t>with the exception of mathematics, where </a:t>
            </a:r>
            <a:r>
              <a:rPr lang="en-US" dirty="0" smtClean="0">
                <a:effectLst/>
                <a:latin typeface="Arial" panose="020B0604020202020204" pitchFamily="34" charset="0"/>
                <a:cs typeface="Arial" panose="020B0604020202020204" pitchFamily="34" charset="0"/>
              </a:rPr>
              <a:t>children’s </a:t>
            </a:r>
            <a:r>
              <a:rPr lang="en-US" dirty="0">
                <a:effectLst/>
                <a:latin typeface="Arial" panose="020B0604020202020204" pitchFamily="34" charset="0"/>
                <a:cs typeface="Arial" panose="020B0604020202020204" pitchFamily="34" charset="0"/>
              </a:rPr>
              <a:t>scores were not </a:t>
            </a:r>
            <a:r>
              <a:rPr lang="en-US" dirty="0" smtClean="0">
                <a:effectLst/>
                <a:latin typeface="Arial" panose="020B0604020202020204" pitchFamily="34" charset="0"/>
                <a:cs typeface="Arial" panose="020B0604020202020204" pitchFamily="34" charset="0"/>
              </a:rPr>
              <a:t>lower</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529122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r>
              <a:rPr lang="en-US" dirty="0" smtClean="0">
                <a:effectLst/>
              </a:rPr>
              <a:t>Children Born Preterm </a:t>
            </a:r>
            <a:r>
              <a:rPr lang="en-US" altLang="en-US" sz="2500" dirty="0" smtClean="0"/>
              <a:t>[3]</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CONCLUSION</a:t>
            </a:r>
          </a:p>
          <a:p>
            <a:r>
              <a:rPr lang="en-US" dirty="0" smtClean="0">
                <a:effectLst/>
                <a:latin typeface="Arial" panose="020B0604020202020204" pitchFamily="34" charset="0"/>
                <a:cs typeface="Arial" panose="020B0604020202020204" pitchFamily="34" charset="0"/>
              </a:rPr>
              <a:t>Prematurity </a:t>
            </a:r>
            <a:r>
              <a:rPr lang="en-US" dirty="0">
                <a:effectLst/>
                <a:latin typeface="Arial" panose="020B0604020202020204" pitchFamily="34" charset="0"/>
                <a:cs typeface="Arial" panose="020B0604020202020204" pitchFamily="34" charset="0"/>
              </a:rPr>
              <a:t>of any degree can affect the cognitive performance of children throughout </a:t>
            </a:r>
            <a:r>
              <a:rPr lang="en-US" dirty="0" smtClean="0">
                <a:effectLst/>
                <a:latin typeface="Arial" panose="020B0604020202020204" pitchFamily="34" charset="0"/>
                <a:cs typeface="Arial" panose="020B0604020202020204" pitchFamily="34" charset="0"/>
              </a:rPr>
              <a:t>childhood</a:t>
            </a:r>
          </a:p>
        </p:txBody>
      </p:sp>
    </p:spTree>
    <p:extLst>
      <p:ext uri="{BB962C8B-B14F-4D97-AF65-F5344CB8AC3E}">
        <p14:creationId xmlns:p14="http://schemas.microsoft.com/office/powerpoint/2010/main" val="30866216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r>
              <a:rPr lang="en-US" dirty="0" smtClean="0">
                <a:effectLst/>
              </a:rPr>
              <a:t>Children Born Preterm </a:t>
            </a:r>
            <a:r>
              <a:rPr lang="en-US" altLang="en-US" sz="2500" dirty="0" smtClean="0"/>
              <a:t>[4]</a:t>
            </a:r>
          </a:p>
        </p:txBody>
      </p:sp>
      <p:sp>
        <p:nvSpPr>
          <p:cNvPr id="158723" name="Rectangle 3"/>
          <p:cNvSpPr>
            <a:spLocks noGrp="1" noChangeArrowheads="1"/>
          </p:cNvSpPr>
          <p:nvPr>
            <p:ph idx="1"/>
          </p:nvPr>
        </p:nvSpPr>
        <p:spPr>
          <a:xfrm>
            <a:off x="533400" y="1447800"/>
            <a:ext cx="8382000" cy="4800600"/>
          </a:xfrm>
        </p:spPr>
        <p:txBody>
          <a:bodyPr>
            <a:noAutofit/>
          </a:bodyPr>
          <a:lstStyle/>
          <a:p>
            <a:r>
              <a:rPr lang="en-US" sz="2800" i="1" dirty="0" smtClean="0">
                <a:effectLst/>
                <a:latin typeface="Arial" panose="020B0604020202020204" pitchFamily="34" charset="0"/>
                <a:cs typeface="Arial" panose="020B0604020202020204" pitchFamily="34" charset="0"/>
              </a:rPr>
              <a:t>Source: </a:t>
            </a:r>
            <a:r>
              <a:rPr lang="en-US" sz="2800" dirty="0" err="1">
                <a:effectLst/>
                <a:latin typeface="Arial" panose="020B0604020202020204" pitchFamily="34" charset="0"/>
                <a:cs typeface="Arial" panose="020B0604020202020204" pitchFamily="34" charset="0"/>
                <a:hlinkClick r:id="rId3"/>
              </a:rPr>
              <a:t>Allotey</a:t>
            </a:r>
            <a:r>
              <a:rPr lang="en-US" sz="2800" dirty="0">
                <a:effectLst/>
                <a:latin typeface="Arial" panose="020B0604020202020204" pitchFamily="34" charset="0"/>
                <a:cs typeface="Arial" panose="020B0604020202020204" pitchFamily="34" charset="0"/>
              </a:rPr>
              <a:t> , J.,</a:t>
            </a:r>
            <a:r>
              <a:rPr lang="en-US" sz="2800" dirty="0">
                <a:effectLst/>
                <a:latin typeface="Arial" panose="020B0604020202020204" pitchFamily="34" charset="0"/>
                <a:cs typeface="Arial" panose="020B0604020202020204" pitchFamily="34" charset="0"/>
                <a:hlinkClick r:id="rId4"/>
              </a:rPr>
              <a:t> Zamora</a:t>
            </a:r>
            <a:r>
              <a:rPr lang="en-US" sz="2800" dirty="0">
                <a:effectLst/>
                <a:latin typeface="Arial" panose="020B0604020202020204" pitchFamily="34" charset="0"/>
                <a:cs typeface="Arial" panose="020B0604020202020204" pitchFamily="34" charset="0"/>
              </a:rPr>
              <a:t>, J., </a:t>
            </a:r>
            <a:r>
              <a:rPr lang="en-US" sz="2800" dirty="0">
                <a:effectLst/>
                <a:latin typeface="Arial" panose="020B0604020202020204" pitchFamily="34" charset="0"/>
                <a:cs typeface="Arial" panose="020B0604020202020204" pitchFamily="34" charset="0"/>
                <a:hlinkClick r:id="rId5"/>
              </a:rPr>
              <a:t>Cheong‐See</a:t>
            </a:r>
            <a:r>
              <a:rPr lang="en-US" sz="2800" dirty="0">
                <a:effectLst/>
                <a:latin typeface="Arial" panose="020B0604020202020204" pitchFamily="34" charset="0"/>
                <a:cs typeface="Arial" panose="020B0604020202020204" pitchFamily="34" charset="0"/>
              </a:rPr>
              <a:t>, F., </a:t>
            </a:r>
            <a:r>
              <a:rPr lang="en-US" sz="2800" dirty="0" err="1">
                <a:effectLst/>
                <a:latin typeface="Arial" panose="020B0604020202020204" pitchFamily="34" charset="0"/>
                <a:cs typeface="Arial" panose="020B0604020202020204" pitchFamily="34" charset="0"/>
                <a:hlinkClick r:id="rId6"/>
              </a:rPr>
              <a:t>Kalidindi</a:t>
            </a:r>
            <a:r>
              <a:rPr lang="en-US" sz="2800" dirty="0">
                <a:effectLst/>
                <a:latin typeface="Arial" panose="020B0604020202020204" pitchFamily="34" charset="0"/>
                <a:cs typeface="Arial" panose="020B0604020202020204" pitchFamily="34" charset="0"/>
              </a:rPr>
              <a:t>, M., </a:t>
            </a:r>
            <a:r>
              <a:rPr lang="en-US" sz="2800" dirty="0">
                <a:effectLst/>
                <a:latin typeface="Arial" panose="020B0604020202020204" pitchFamily="34" charset="0"/>
                <a:cs typeface="Arial" panose="020B0604020202020204" pitchFamily="34" charset="0"/>
                <a:hlinkClick r:id="rId7"/>
              </a:rPr>
              <a:t>Arroyo‐</a:t>
            </a:r>
            <a:r>
              <a:rPr lang="en-US" sz="2800" dirty="0" err="1">
                <a:effectLst/>
                <a:latin typeface="Arial" panose="020B0604020202020204" pitchFamily="34" charset="0"/>
                <a:cs typeface="Arial" panose="020B0604020202020204" pitchFamily="34" charset="0"/>
                <a:hlinkClick r:id="rId7"/>
              </a:rPr>
              <a:t>Manzano</a:t>
            </a:r>
            <a:r>
              <a:rPr lang="en-US" sz="2800" dirty="0">
                <a:effectLst/>
                <a:latin typeface="Arial" panose="020B0604020202020204" pitchFamily="34" charset="0"/>
                <a:cs typeface="Arial" panose="020B0604020202020204" pitchFamily="34" charset="0"/>
              </a:rPr>
              <a:t>, D., </a:t>
            </a:r>
            <a:r>
              <a:rPr lang="en-US" sz="2800" dirty="0" err="1">
                <a:effectLst/>
                <a:latin typeface="Arial" panose="020B0604020202020204" pitchFamily="34" charset="0"/>
                <a:cs typeface="Arial" panose="020B0604020202020204" pitchFamily="34" charset="0"/>
                <a:hlinkClick r:id="rId8"/>
              </a:rPr>
              <a:t>Asztalos</a:t>
            </a:r>
            <a:r>
              <a:rPr lang="en-US" sz="2800" dirty="0">
                <a:effectLst/>
                <a:latin typeface="Arial" panose="020B0604020202020204" pitchFamily="34" charset="0"/>
                <a:cs typeface="Arial" panose="020B0604020202020204" pitchFamily="34" charset="0"/>
              </a:rPr>
              <a:t>, E., </a:t>
            </a:r>
            <a:r>
              <a:rPr lang="en-US" sz="2800" dirty="0">
                <a:effectLst/>
                <a:latin typeface="Arial" panose="020B0604020202020204" pitchFamily="34" charset="0"/>
                <a:cs typeface="Arial" panose="020B0604020202020204" pitchFamily="34" charset="0"/>
                <a:hlinkClick r:id="rId9"/>
              </a:rPr>
              <a:t>van der Post</a:t>
            </a:r>
            <a:r>
              <a:rPr lang="en-US" sz="2800" dirty="0">
                <a:effectLst/>
                <a:latin typeface="Arial" panose="020B0604020202020204" pitchFamily="34" charset="0"/>
                <a:cs typeface="Arial" panose="020B0604020202020204" pitchFamily="34" charset="0"/>
              </a:rPr>
              <a:t>, J.,</a:t>
            </a:r>
            <a:r>
              <a:rPr lang="en-US" sz="2800" dirty="0">
                <a:effectLst/>
                <a:latin typeface="Arial" panose="020B0604020202020204" pitchFamily="34" charset="0"/>
                <a:cs typeface="Arial" panose="020B0604020202020204" pitchFamily="34" charset="0"/>
                <a:hlinkClick r:id="rId10"/>
              </a:rPr>
              <a:t> </a:t>
            </a:r>
            <a:r>
              <a:rPr lang="en-US" sz="2800" dirty="0" err="1">
                <a:effectLst/>
                <a:latin typeface="Arial" panose="020B0604020202020204" pitchFamily="34" charset="0"/>
                <a:cs typeface="Arial" panose="020B0604020202020204" pitchFamily="34" charset="0"/>
                <a:hlinkClick r:id="rId10"/>
              </a:rPr>
              <a:t>Mol</a:t>
            </a:r>
            <a:r>
              <a:rPr lang="en-US" sz="2800" dirty="0">
                <a:effectLst/>
                <a:latin typeface="Arial" panose="020B0604020202020204" pitchFamily="34" charset="0"/>
                <a:cs typeface="Arial" panose="020B0604020202020204" pitchFamily="34" charset="0"/>
              </a:rPr>
              <a:t>, B., </a:t>
            </a:r>
            <a:r>
              <a:rPr lang="en-US" sz="2800" dirty="0">
                <a:effectLst/>
                <a:latin typeface="Arial" panose="020B0604020202020204" pitchFamily="34" charset="0"/>
                <a:cs typeface="Arial" panose="020B0604020202020204" pitchFamily="34" charset="0"/>
                <a:hlinkClick r:id="rId11"/>
              </a:rPr>
              <a:t>Moore</a:t>
            </a:r>
            <a:r>
              <a:rPr lang="en-US" sz="2800" dirty="0">
                <a:effectLst/>
                <a:latin typeface="Arial" panose="020B0604020202020204" pitchFamily="34" charset="0"/>
                <a:cs typeface="Arial" panose="020B0604020202020204" pitchFamily="34" charset="0"/>
              </a:rPr>
              <a:t>, D., </a:t>
            </a:r>
            <a:r>
              <a:rPr lang="en-US" sz="2800" dirty="0" err="1">
                <a:effectLst/>
                <a:latin typeface="Arial" panose="020B0604020202020204" pitchFamily="34" charset="0"/>
                <a:cs typeface="Arial" panose="020B0604020202020204" pitchFamily="34" charset="0"/>
                <a:hlinkClick r:id="rId12"/>
              </a:rPr>
              <a:t>Birtles</a:t>
            </a:r>
            <a:r>
              <a:rPr lang="en-US" sz="2800" dirty="0">
                <a:effectLst/>
                <a:latin typeface="Arial" panose="020B0604020202020204" pitchFamily="34" charset="0"/>
                <a:cs typeface="Arial" panose="020B0604020202020204" pitchFamily="34" charset="0"/>
              </a:rPr>
              <a:t>, D., </a:t>
            </a:r>
            <a:r>
              <a:rPr lang="en-US" sz="2800" dirty="0">
                <a:effectLst/>
                <a:latin typeface="Arial" panose="020B0604020202020204" pitchFamily="34" charset="0"/>
                <a:cs typeface="Arial" panose="020B0604020202020204" pitchFamily="34" charset="0"/>
                <a:hlinkClick r:id="rId13"/>
              </a:rPr>
              <a:t>Khan</a:t>
            </a:r>
            <a:r>
              <a:rPr lang="en-US" sz="2800" dirty="0">
                <a:effectLst/>
                <a:latin typeface="Arial" panose="020B0604020202020204" pitchFamily="34" charset="0"/>
                <a:cs typeface="Arial" panose="020B0604020202020204" pitchFamily="34" charset="0"/>
              </a:rPr>
              <a:t>, K. S., </a:t>
            </a:r>
            <a:r>
              <a:rPr lang="en-US" sz="2800" dirty="0">
                <a:effectLst/>
                <a:latin typeface="Arial" panose="020B0604020202020204" pitchFamily="34" charset="0"/>
                <a:cs typeface="Arial" panose="020B0604020202020204" pitchFamily="34" charset="0"/>
                <a:hlinkClick r:id="rId14"/>
              </a:rPr>
              <a:t>&amp; </a:t>
            </a:r>
            <a:r>
              <a:rPr lang="en-US" sz="2800" dirty="0" err="1">
                <a:effectLst/>
                <a:latin typeface="Arial" panose="020B0604020202020204" pitchFamily="34" charset="0"/>
                <a:cs typeface="Arial" panose="020B0604020202020204" pitchFamily="34" charset="0"/>
                <a:hlinkClick r:id="rId14"/>
              </a:rPr>
              <a:t>Thangaratinam</a:t>
            </a:r>
            <a:r>
              <a:rPr lang="en-US" sz="2800" dirty="0">
                <a:effectLst/>
                <a:latin typeface="Arial" panose="020B0604020202020204" pitchFamily="34" charset="0"/>
                <a:cs typeface="Arial" panose="020B0604020202020204" pitchFamily="34" charset="0"/>
              </a:rPr>
              <a:t>, S. (2018). Cognitive, motor, </a:t>
            </a:r>
            <a:r>
              <a:rPr lang="en-US" sz="2800" dirty="0" err="1">
                <a:effectLst/>
                <a:latin typeface="Arial" panose="020B0604020202020204" pitchFamily="34" charset="0"/>
                <a:cs typeface="Arial" panose="020B0604020202020204" pitchFamily="34" charset="0"/>
              </a:rPr>
              <a:t>behavioural</a:t>
            </a:r>
            <a:r>
              <a:rPr lang="en-US" sz="2800" dirty="0">
                <a:effectLst/>
                <a:latin typeface="Arial" panose="020B0604020202020204" pitchFamily="34" charset="0"/>
                <a:cs typeface="Arial" panose="020B0604020202020204" pitchFamily="34" charset="0"/>
              </a:rPr>
              <a:t> and academic performances of children born preterm: a meta‐analysis and systematic review involving 64,061 children. </a:t>
            </a:r>
            <a:r>
              <a:rPr lang="en-US" sz="2800" i="1" dirty="0">
                <a:effectLst/>
                <a:latin typeface="Arial" panose="020B0604020202020204" pitchFamily="34" charset="0"/>
                <a:cs typeface="Arial" panose="020B0604020202020204" pitchFamily="34" charset="0"/>
              </a:rPr>
              <a:t>International Journal of Obstetrics &amp; </a:t>
            </a:r>
            <a:r>
              <a:rPr lang="en-US" sz="2800" i="1" dirty="0" err="1">
                <a:effectLst/>
                <a:latin typeface="Arial" panose="020B0604020202020204" pitchFamily="34" charset="0"/>
                <a:cs typeface="Arial" panose="020B0604020202020204" pitchFamily="34" charset="0"/>
              </a:rPr>
              <a:t>Gynaecology</a:t>
            </a:r>
            <a:r>
              <a:rPr lang="en-US" sz="2800" i="1" dirty="0">
                <a:effectLst/>
                <a:latin typeface="Arial" panose="020B0604020202020204" pitchFamily="34" charset="0"/>
                <a:cs typeface="Arial" panose="020B0604020202020204" pitchFamily="34" charset="0"/>
              </a:rPr>
              <a:t>, 125</a:t>
            </a:r>
            <a:r>
              <a:rPr lang="en-US" sz="2800" dirty="0">
                <a:effectLst/>
                <a:latin typeface="Arial" panose="020B0604020202020204" pitchFamily="34" charset="0"/>
                <a:cs typeface="Arial" panose="020B0604020202020204" pitchFamily="34" charset="0"/>
              </a:rPr>
              <a:t>(1), 16–25. doi:</a:t>
            </a:r>
            <a:r>
              <a:rPr lang="en-US" sz="2800" dirty="0">
                <a:effectLst/>
                <a:latin typeface="Arial" panose="020B0604020202020204" pitchFamily="34" charset="0"/>
                <a:cs typeface="Arial" panose="020B0604020202020204" pitchFamily="34" charset="0"/>
                <a:hlinkClick r:id="rId15"/>
              </a:rPr>
              <a:t>10.1111/1471-0528.14832</a:t>
            </a:r>
            <a:endParaRPr lang="en-US" sz="2800" i="1"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3114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r>
              <a:rPr lang="en-US" dirty="0" smtClean="0">
                <a:effectLst/>
              </a:rPr>
              <a:t>Children Born Very Preterm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PARTICIPANTS</a:t>
            </a:r>
          </a:p>
          <a:p>
            <a:r>
              <a:rPr lang="en-US" dirty="0">
                <a:effectLst/>
                <a:latin typeface="Arial" panose="020B0604020202020204" pitchFamily="34" charset="0"/>
                <a:cs typeface="Arial" panose="020B0604020202020204" pitchFamily="34" charset="0"/>
              </a:rPr>
              <a:t>Meta-analysis of </a:t>
            </a:r>
            <a:r>
              <a:rPr lang="en-US" dirty="0" smtClean="0">
                <a:effectLst/>
                <a:latin typeface="Arial" panose="020B0604020202020204" pitchFamily="34" charset="0"/>
                <a:cs typeface="Arial" panose="020B0604020202020204" pitchFamily="34" charset="0"/>
              </a:rPr>
              <a:t>60 studies with 6,063 children born very preterm (&lt; 32 weeks) and 5,471 children born at term (controls)</a:t>
            </a:r>
          </a:p>
          <a:p>
            <a:pPr marL="0" indent="0" algn="ctr">
              <a:buNone/>
            </a:pPr>
            <a:r>
              <a:rPr lang="en-US" b="1" dirty="0" smtClean="0">
                <a:effectLst/>
                <a:latin typeface="Arial" panose="020B0604020202020204" pitchFamily="34" charset="0"/>
                <a:cs typeface="Arial" panose="020B0604020202020204" pitchFamily="34" charset="0"/>
              </a:rPr>
              <a:t>RESULT</a:t>
            </a:r>
          </a:p>
          <a:p>
            <a:r>
              <a:rPr lang="en-US" dirty="0" smtClean="0">
                <a:effectLst/>
                <a:latin typeface="Arial" panose="020B0604020202020204" pitchFamily="34" charset="0"/>
                <a:cs typeface="Arial" panose="020B0604020202020204" pitchFamily="34" charset="0"/>
              </a:rPr>
              <a:t>Children born very preterm obtained lower scores on measures of intelligence, executive functioning, and processing speed than children born at term</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802682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r>
              <a:rPr lang="en-US" dirty="0" smtClean="0">
                <a:effectLst/>
              </a:rPr>
              <a:t>Children Born Very Preterm </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CONCLUSION</a:t>
            </a:r>
          </a:p>
          <a:p>
            <a:r>
              <a:rPr lang="en-US" dirty="0" smtClean="0">
                <a:effectLst/>
                <a:latin typeface="Arial" panose="020B0604020202020204" pitchFamily="34" charset="0"/>
                <a:cs typeface="Arial" panose="020B0604020202020204" pitchFamily="34" charset="0"/>
              </a:rPr>
              <a:t>Children born very preterm have medium to large deficits in three cognitive domains: intelligence</a:t>
            </a:r>
            <a:r>
              <a:rPr lang="en-US" dirty="0">
                <a:effectLst/>
                <a:latin typeface="Arial" panose="020B0604020202020204" pitchFamily="34" charset="0"/>
                <a:cs typeface="Arial" panose="020B0604020202020204" pitchFamily="34" charset="0"/>
              </a:rPr>
              <a:t>, executive functioning, and processing </a:t>
            </a:r>
            <a:r>
              <a:rPr lang="en-US" dirty="0" smtClean="0">
                <a:effectLst/>
                <a:latin typeface="Arial" panose="020B0604020202020204" pitchFamily="34" charset="0"/>
                <a:cs typeface="Arial" panose="020B0604020202020204" pitchFamily="34" charset="0"/>
              </a:rPr>
              <a:t>speed</a:t>
            </a:r>
          </a:p>
          <a:p>
            <a:pPr marL="0" indent="0">
              <a:buNone/>
            </a:pP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52942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a:bodyPr>
          <a:lstStyle/>
          <a:p>
            <a:r>
              <a:rPr lang="en-US" dirty="0" smtClean="0">
                <a:effectLst/>
              </a:rPr>
              <a:t>Children Born Very </a:t>
            </a:r>
            <a:r>
              <a:rPr lang="en-US" smtClean="0">
                <a:effectLst/>
              </a:rPr>
              <a:t>Preterm </a:t>
            </a:r>
            <a:r>
              <a:rPr lang="en-US" altLang="en-US" sz="2500" smtClean="0"/>
              <a:t>[3]</a:t>
            </a:r>
            <a:endParaRPr lang="en-US" altLang="en-US" sz="2500" dirty="0" smtClean="0"/>
          </a:p>
        </p:txBody>
      </p:sp>
      <p:sp>
        <p:nvSpPr>
          <p:cNvPr id="158723" name="Rectangle 3"/>
          <p:cNvSpPr>
            <a:spLocks noGrp="1" noChangeArrowheads="1"/>
          </p:cNvSpPr>
          <p:nvPr>
            <p:ph idx="1"/>
          </p:nvPr>
        </p:nvSpPr>
        <p:spPr>
          <a:xfrm>
            <a:off x="533400" y="1447800"/>
            <a:ext cx="8382000" cy="4800600"/>
          </a:xfrm>
        </p:spPr>
        <p:txBody>
          <a:bodyPr>
            <a:noAutofit/>
          </a:bodyPr>
          <a:lstStyle/>
          <a:p>
            <a:r>
              <a:rPr lang="en-US" i="1" dirty="0" smtClean="0">
                <a:effectLst/>
                <a:latin typeface="Arial" panose="020B0604020202020204" pitchFamily="34" charset="0"/>
                <a:cs typeface="Arial" panose="020B0604020202020204" pitchFamily="34" charset="0"/>
              </a:rPr>
              <a:t>Source: </a:t>
            </a:r>
            <a:r>
              <a:rPr lang="en-US" dirty="0" err="1" smtClean="0">
                <a:effectLst/>
                <a:latin typeface="Arial" panose="020B0604020202020204" pitchFamily="34" charset="0"/>
                <a:cs typeface="Arial" panose="020B0604020202020204" pitchFamily="34" charset="0"/>
              </a:rPr>
              <a:t>Brydges</a:t>
            </a:r>
            <a:r>
              <a:rPr lang="en-US" dirty="0">
                <a:effectLst/>
                <a:latin typeface="Arial" panose="020B0604020202020204" pitchFamily="34" charset="0"/>
                <a:cs typeface="Arial" panose="020B0604020202020204" pitchFamily="34" charset="0"/>
              </a:rPr>
              <a:t>, C. R., </a:t>
            </a:r>
            <a:r>
              <a:rPr lang="en-US" dirty="0" err="1">
                <a:effectLst/>
                <a:latin typeface="Arial" panose="020B0604020202020204" pitchFamily="34" charset="0"/>
                <a:cs typeface="Arial" panose="020B0604020202020204" pitchFamily="34" charset="0"/>
              </a:rPr>
              <a:t>Landes</a:t>
            </a:r>
            <a:r>
              <a:rPr lang="en-US" dirty="0">
                <a:effectLst/>
                <a:latin typeface="Arial" panose="020B0604020202020204" pitchFamily="34" charset="0"/>
                <a:cs typeface="Arial" panose="020B0604020202020204" pitchFamily="34" charset="0"/>
              </a:rPr>
              <a:t>, J. K., Reid, C. L., Campbell, C., French, N., &amp; Anderson, M. (2018). </a:t>
            </a:r>
            <a:r>
              <a:rPr lang="en-US" dirty="0">
                <a:effectLst/>
                <a:latin typeface="Arial" panose="020B0604020202020204" pitchFamily="34" charset="0"/>
                <a:cs typeface="Arial" panose="020B0604020202020204" pitchFamily="34" charset="0"/>
                <a:hlinkClick r:id="rId3"/>
              </a:rPr>
              <a:t>Cognitive outcomes in children and adolescents born very preterm: A meta‐analysis</a:t>
            </a:r>
            <a:r>
              <a:rPr lang="en-US" dirty="0">
                <a:effectLst/>
                <a:latin typeface="Arial" panose="020B0604020202020204" pitchFamily="34" charset="0"/>
                <a:cs typeface="Arial" panose="020B0604020202020204" pitchFamily="34" charset="0"/>
              </a:rPr>
              <a:t>. </a:t>
            </a:r>
            <a:r>
              <a:rPr lang="en-US" i="1" dirty="0">
                <a:effectLst/>
                <a:latin typeface="Arial" panose="020B0604020202020204" pitchFamily="34" charset="0"/>
                <a:cs typeface="Arial" panose="020B0604020202020204" pitchFamily="34" charset="0"/>
              </a:rPr>
              <a:t>Developmental Medicine &amp; Child Neurology, 60</a:t>
            </a:r>
            <a:r>
              <a:rPr lang="en-US" dirty="0">
                <a:effectLst/>
                <a:latin typeface="Arial" panose="020B0604020202020204" pitchFamily="34" charset="0"/>
                <a:cs typeface="Arial" panose="020B0604020202020204" pitchFamily="34" charset="0"/>
              </a:rPr>
              <a:t>(5), 452–468. doi:</a:t>
            </a:r>
            <a:r>
              <a:rPr lang="en-US" dirty="0">
                <a:effectLst/>
                <a:latin typeface="Arial" panose="020B0604020202020204" pitchFamily="34" charset="0"/>
                <a:cs typeface="Arial" panose="020B0604020202020204" pitchFamily="34" charset="0"/>
                <a:hlinkClick r:id="rId4"/>
              </a:rPr>
              <a:t>10.1111/dmcn.13685</a:t>
            </a:r>
            <a:endParaRPr lang="en-US" dirty="0">
              <a:effectLst/>
              <a:latin typeface="Arial" panose="020B0604020202020204" pitchFamily="34" charset="0"/>
              <a:cs typeface="Arial" panose="020B0604020202020204" pitchFamily="34" charset="0"/>
            </a:endParaRPr>
          </a:p>
          <a:p>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163236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Developmental Milestones and </a:t>
            </a:r>
            <a:br>
              <a:rPr lang="en-US" dirty="0" smtClean="0">
                <a:effectLst/>
              </a:rPr>
            </a:br>
            <a:r>
              <a:rPr lang="en-US" dirty="0" smtClean="0">
                <a:effectLst/>
              </a:rPr>
              <a:t>Adult Intelligence </a:t>
            </a:r>
            <a:r>
              <a:rPr lang="en-US" altLang="en-US" sz="2500" dirty="0" smtClean="0"/>
              <a:t>[1]</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eaLnBrk="1" fontAlgn="auto" hangingPunct="1">
              <a:spcBef>
                <a:spcPts val="800"/>
              </a:spcBef>
              <a:spcAft>
                <a:spcPts val="0"/>
              </a:spcAft>
              <a:buClr>
                <a:schemeClr val="accent3"/>
              </a:buClr>
              <a:buNone/>
              <a:defRPr/>
            </a:pPr>
            <a:r>
              <a:rPr lang="en-US" b="1" dirty="0" smtClean="0">
                <a:effectLst/>
                <a:latin typeface="Arial" panose="020B0604020202020204" pitchFamily="34" charset="0"/>
                <a:cs typeface="Arial" panose="020B0604020202020204" pitchFamily="34" charset="0"/>
              </a:rPr>
              <a:t>PARTICIPANTS</a:t>
            </a:r>
          </a:p>
          <a:p>
            <a:r>
              <a:rPr lang="en-US" dirty="0" smtClean="0">
                <a:effectLst/>
                <a:latin typeface="Arial" panose="020B0604020202020204" pitchFamily="34" charset="0"/>
                <a:cs typeface="Arial" panose="020B0604020202020204" pitchFamily="34" charset="0"/>
              </a:rPr>
              <a:t>Mothers of 821 children of the Copenhagen Perinatal Cohort study</a:t>
            </a:r>
          </a:p>
          <a:p>
            <a:r>
              <a:rPr lang="en-US" dirty="0" smtClean="0">
                <a:effectLst/>
                <a:latin typeface="Arial" panose="020B0604020202020204" pitchFamily="34" charset="0"/>
                <a:cs typeface="Arial" panose="020B0604020202020204" pitchFamily="34" charset="0"/>
              </a:rPr>
              <a:t>Developmental milestones were recorded when children were 3 years old</a:t>
            </a:r>
          </a:p>
          <a:p>
            <a:r>
              <a:rPr lang="en-US" dirty="0" smtClean="0">
                <a:effectLst/>
                <a:latin typeface="Arial" panose="020B0604020202020204" pitchFamily="34" charset="0"/>
                <a:cs typeface="Arial" panose="020B0604020202020204" pitchFamily="34" charset="0"/>
              </a:rPr>
              <a:t>Danish version of original WAIS (1958) administered when the sample was 22 to 34 years old</a:t>
            </a:r>
          </a:p>
        </p:txBody>
      </p:sp>
    </p:spTree>
    <p:extLst>
      <p:ext uri="{BB962C8B-B14F-4D97-AF65-F5344CB8AC3E}">
        <p14:creationId xmlns:p14="http://schemas.microsoft.com/office/powerpoint/2010/main" val="1575871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Technology </a:t>
            </a:r>
            <a:r>
              <a:rPr lang="en-US" sz="2500" dirty="0" smtClean="0"/>
              <a:t>[3]</a:t>
            </a:r>
            <a:endParaRPr lang="en-US" sz="2500" dirty="0"/>
          </a:p>
        </p:txBody>
      </p:sp>
      <p:sp>
        <p:nvSpPr>
          <p:cNvPr id="3" name="Content Placeholder 2"/>
          <p:cNvSpPr>
            <a:spLocks noGrp="1"/>
          </p:cNvSpPr>
          <p:nvPr>
            <p:ph idx="1"/>
          </p:nvPr>
        </p:nvSpPr>
        <p:spPr>
          <a:xfrm>
            <a:off x="0" y="1371600"/>
            <a:ext cx="9144000" cy="4525963"/>
          </a:xfrm>
        </p:spPr>
        <p:txBody>
          <a:bodyPr/>
          <a:lstStyle/>
          <a:p>
            <a:pPr marL="0" indent="0" algn="ctr">
              <a:buNone/>
            </a:pPr>
            <a:r>
              <a:rPr lang="en-US" b="1" dirty="0" smtClean="0">
                <a:latin typeface="Arial" panose="020B0604020202020204" pitchFamily="34" charset="0"/>
                <a:cs typeface="Arial" panose="020B0604020202020204" pitchFamily="34" charset="0"/>
              </a:rPr>
              <a:t>Protecting Kids from</a:t>
            </a:r>
          </a:p>
          <a:p>
            <a:pPr marL="0" indent="0" algn="ctr">
              <a:buNone/>
            </a:pPr>
            <a:r>
              <a:rPr lang="en-US" b="1" dirty="0" smtClean="0">
                <a:latin typeface="Arial" panose="020B0604020202020204" pitchFamily="34" charset="0"/>
                <a:cs typeface="Arial" panose="020B0604020202020204" pitchFamily="34" charset="0"/>
              </a:rPr>
              <a:t> Excessive Use of Cellphones</a:t>
            </a:r>
          </a:p>
          <a:p>
            <a:r>
              <a:rPr lang="en-US" dirty="0" smtClean="0">
                <a:latin typeface="Arial" panose="020B0604020202020204" pitchFamily="34" charset="0"/>
                <a:cs typeface="Arial" panose="020B0604020202020204" pitchFamily="34" charset="0"/>
              </a:rPr>
              <a:t>Adults compromise relationships with their infants when they attend to their cellphones instead of to their infants</a:t>
            </a:r>
          </a:p>
          <a:p>
            <a:r>
              <a:rPr lang="en-US" dirty="0" smtClean="0">
                <a:latin typeface="Arial" panose="020B0604020202020204" pitchFamily="34" charset="0"/>
                <a:cs typeface="Arial" panose="020B0604020202020204" pitchFamily="34" charset="0"/>
              </a:rPr>
              <a:t>Infants are more negative and less exploratory when parents use their phones</a:t>
            </a:r>
          </a:p>
          <a:p>
            <a:r>
              <a:rPr lang="en-US" dirty="0" smtClean="0">
                <a:latin typeface="Arial" panose="020B0604020202020204" pitchFamily="34" charset="0"/>
                <a:cs typeface="Arial" panose="020B0604020202020204" pitchFamily="34" charset="0"/>
              </a:rPr>
              <a:t>Teenagers are now less socially attuned and have more emotional problems than teenagers in prior years</a:t>
            </a:r>
          </a:p>
        </p:txBody>
      </p:sp>
    </p:spTree>
    <p:extLst>
      <p:ext uri="{BB962C8B-B14F-4D97-AF65-F5344CB8AC3E}">
        <p14:creationId xmlns:p14="http://schemas.microsoft.com/office/powerpoint/2010/main" val="179995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Developmental Milestones and </a:t>
            </a:r>
            <a:br>
              <a:rPr lang="en-US" dirty="0" smtClean="0">
                <a:effectLst/>
              </a:rPr>
            </a:br>
            <a:r>
              <a:rPr lang="en-US" dirty="0" smtClean="0">
                <a:effectLst/>
              </a:rPr>
              <a:t>Adult Intelligence </a:t>
            </a:r>
            <a:r>
              <a:rPr lang="en-US" altLang="en-US" sz="2500" dirty="0" smtClean="0"/>
              <a:t>[2]</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a:buNone/>
            </a:pPr>
            <a:r>
              <a:rPr lang="en-US" b="1" dirty="0" smtClean="0">
                <a:effectLst/>
                <a:latin typeface="Arial" panose="020B0604020202020204" pitchFamily="34" charset="0"/>
                <a:cs typeface="Arial" panose="020B0604020202020204" pitchFamily="34" charset="0"/>
              </a:rPr>
              <a:t>RESULTS</a:t>
            </a:r>
          </a:p>
          <a:p>
            <a:r>
              <a:rPr lang="en-US" dirty="0" smtClean="0">
                <a:effectLst/>
                <a:latin typeface="Arial" panose="020B0604020202020204" pitchFamily="34" charset="0"/>
                <a:cs typeface="Arial" panose="020B0604020202020204" pitchFamily="34" charset="0"/>
              </a:rPr>
              <a:t>Later attainment of language and social interaction milestones was associated with lower adult IQs</a:t>
            </a:r>
          </a:p>
          <a:p>
            <a:r>
              <a:rPr lang="en-US" dirty="0" smtClean="0">
                <a:effectLst/>
                <a:latin typeface="Arial" panose="020B0604020202020204" pitchFamily="34" charset="0"/>
                <a:cs typeface="Arial" panose="020B0604020202020204" pitchFamily="34" charset="0"/>
              </a:rPr>
              <a:t>Examples of language milestones:</a:t>
            </a:r>
          </a:p>
          <a:p>
            <a:pPr lvl="1"/>
            <a:r>
              <a:rPr lang="en-US" sz="3200" dirty="0" smtClean="0">
                <a:effectLst/>
                <a:latin typeface="Arial" panose="020B0604020202020204" pitchFamily="34" charset="0"/>
                <a:cs typeface="Arial" panose="020B0604020202020204" pitchFamily="34" charset="0"/>
              </a:rPr>
              <a:t>Turning head in right direction</a:t>
            </a:r>
          </a:p>
          <a:p>
            <a:pPr lvl="1"/>
            <a:r>
              <a:rPr lang="en-US" sz="3200" dirty="0" smtClean="0">
                <a:effectLst/>
                <a:latin typeface="Arial" panose="020B0604020202020204" pitchFamily="34" charset="0"/>
                <a:cs typeface="Arial" panose="020B0604020202020204" pitchFamily="34" charset="0"/>
              </a:rPr>
              <a:t>Naming objects/animals</a:t>
            </a:r>
          </a:p>
          <a:p>
            <a:pPr lvl="1"/>
            <a:r>
              <a:rPr lang="en-US" sz="3200" dirty="0" smtClean="0">
                <a:effectLst/>
                <a:latin typeface="Arial" panose="020B0604020202020204" pitchFamily="34" charset="0"/>
                <a:cs typeface="Arial" panose="020B0604020202020204" pitchFamily="34" charset="0"/>
              </a:rPr>
              <a:t>Naming pictures of objects/animals</a:t>
            </a:r>
          </a:p>
          <a:p>
            <a:pPr lvl="1"/>
            <a:r>
              <a:rPr lang="en-US" sz="3200" dirty="0" smtClean="0">
                <a:effectLst/>
                <a:latin typeface="Arial" panose="020B0604020202020204" pitchFamily="34" charset="0"/>
                <a:cs typeface="Arial" panose="020B0604020202020204" pitchFamily="34" charset="0"/>
              </a:rPr>
              <a:t>Forming a sentence</a:t>
            </a:r>
          </a:p>
        </p:txBody>
      </p:sp>
    </p:spTree>
    <p:extLst>
      <p:ext uri="{BB962C8B-B14F-4D97-AF65-F5344CB8AC3E}">
        <p14:creationId xmlns:p14="http://schemas.microsoft.com/office/powerpoint/2010/main" val="372252298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Developmental Milestones and </a:t>
            </a:r>
            <a:br>
              <a:rPr lang="en-US" dirty="0" smtClean="0">
                <a:effectLst/>
              </a:rPr>
            </a:br>
            <a:r>
              <a:rPr lang="en-US" dirty="0" smtClean="0">
                <a:effectLst/>
              </a:rPr>
              <a:t>Adult Intelligence </a:t>
            </a:r>
            <a:r>
              <a:rPr lang="en-US" altLang="en-US" sz="2500" dirty="0" smtClean="0"/>
              <a:t>[3]</a:t>
            </a:r>
          </a:p>
        </p:txBody>
      </p:sp>
      <p:sp>
        <p:nvSpPr>
          <p:cNvPr id="158723" name="Rectangle 3"/>
          <p:cNvSpPr>
            <a:spLocks noGrp="1" noChangeArrowheads="1"/>
          </p:cNvSpPr>
          <p:nvPr>
            <p:ph idx="1"/>
          </p:nvPr>
        </p:nvSpPr>
        <p:spPr>
          <a:xfrm>
            <a:off x="533400" y="1447800"/>
            <a:ext cx="8382000" cy="4800600"/>
          </a:xfrm>
        </p:spPr>
        <p:txBody>
          <a:bodyPr>
            <a:noAutofit/>
          </a:bodyPr>
          <a:lstStyle/>
          <a:p>
            <a:pPr marL="0" indent="0" algn="ctr">
              <a:buNone/>
            </a:pPr>
            <a:r>
              <a:rPr lang="en-US" b="1" dirty="0" smtClean="0">
                <a:effectLst/>
                <a:latin typeface="Arial" panose="020B0604020202020204" pitchFamily="34" charset="0"/>
                <a:cs typeface="Arial" panose="020B0604020202020204" pitchFamily="34" charset="0"/>
              </a:rPr>
              <a:t>RESULTS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Examples of language milestones (</a:t>
            </a:r>
            <a:r>
              <a:rPr lang="en-US" dirty="0" err="1"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a:t>
            </a:r>
          </a:p>
          <a:p>
            <a:pPr lvl="1"/>
            <a:r>
              <a:rPr lang="en-US" sz="3200" dirty="0" smtClean="0">
                <a:effectLst/>
                <a:latin typeface="Arial" panose="020B0604020202020204" pitchFamily="34" charset="0"/>
                <a:cs typeface="Arial" panose="020B0604020202020204" pitchFamily="34" charset="0"/>
              </a:rPr>
              <a:t>Speaking properly</a:t>
            </a:r>
          </a:p>
          <a:p>
            <a:pPr lvl="1"/>
            <a:r>
              <a:rPr lang="en-US" sz="3200" dirty="0" smtClean="0">
                <a:effectLst/>
                <a:latin typeface="Arial" panose="020B0604020202020204" pitchFamily="34" charset="0"/>
                <a:cs typeface="Arial" panose="020B0604020202020204" pitchFamily="34" charset="0"/>
              </a:rPr>
              <a:t>Sharing experiences</a:t>
            </a:r>
          </a:p>
          <a:p>
            <a:r>
              <a:rPr lang="en-US" dirty="0" smtClean="0">
                <a:effectLst/>
                <a:latin typeface="Arial" panose="020B0604020202020204" pitchFamily="34" charset="0"/>
                <a:cs typeface="Arial" panose="020B0604020202020204" pitchFamily="34" charset="0"/>
              </a:rPr>
              <a:t>Examples of social interaction:</a:t>
            </a:r>
          </a:p>
          <a:p>
            <a:pPr lvl="1"/>
            <a:r>
              <a:rPr lang="en-US" sz="3200" dirty="0" smtClean="0">
                <a:effectLst/>
                <a:latin typeface="Arial" panose="020B0604020202020204" pitchFamily="34" charset="0"/>
                <a:cs typeface="Arial" panose="020B0604020202020204" pitchFamily="34" charset="0"/>
              </a:rPr>
              <a:t>Building tower with someone else</a:t>
            </a:r>
          </a:p>
          <a:p>
            <a:pPr lvl="1"/>
            <a:r>
              <a:rPr lang="en-US" sz="3200" dirty="0" smtClean="0">
                <a:effectLst/>
                <a:latin typeface="Arial" panose="020B0604020202020204" pitchFamily="34" charset="0"/>
                <a:cs typeface="Arial" panose="020B0604020202020204" pitchFamily="34" charset="0"/>
              </a:rPr>
              <a:t>Helping at home</a:t>
            </a:r>
          </a:p>
          <a:p>
            <a:pPr lvl="1"/>
            <a:r>
              <a:rPr lang="en-US" sz="3200" dirty="0" smtClean="0">
                <a:effectLst/>
                <a:latin typeface="Arial" panose="020B0604020202020204" pitchFamily="34" charset="0"/>
                <a:cs typeface="Arial" panose="020B0604020202020204" pitchFamily="34" charset="0"/>
              </a:rPr>
              <a:t>Picking up things</a:t>
            </a:r>
          </a:p>
        </p:txBody>
      </p:sp>
    </p:spTree>
    <p:extLst>
      <p:ext uri="{BB962C8B-B14F-4D97-AF65-F5344CB8AC3E}">
        <p14:creationId xmlns:p14="http://schemas.microsoft.com/office/powerpoint/2010/main" val="64218988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Developmental Milestones and </a:t>
            </a:r>
            <a:br>
              <a:rPr lang="en-US" dirty="0" smtClean="0">
                <a:effectLst/>
              </a:rPr>
            </a:br>
            <a:r>
              <a:rPr lang="en-US" dirty="0" smtClean="0">
                <a:effectLst/>
              </a:rPr>
              <a:t>Adult Intelligence </a:t>
            </a:r>
            <a:r>
              <a:rPr lang="en-US" altLang="en-US" sz="2500" dirty="0" smtClean="0"/>
              <a:t>[4]</a:t>
            </a:r>
          </a:p>
        </p:txBody>
      </p:sp>
      <p:sp>
        <p:nvSpPr>
          <p:cNvPr id="158723" name="Rectangle 3"/>
          <p:cNvSpPr>
            <a:spLocks noGrp="1" noChangeArrowheads="1"/>
          </p:cNvSpPr>
          <p:nvPr>
            <p:ph idx="1"/>
          </p:nvPr>
        </p:nvSpPr>
        <p:spPr>
          <a:xfrm>
            <a:off x="533400" y="1371600"/>
            <a:ext cx="8382000" cy="4800600"/>
          </a:xfrm>
        </p:spPr>
        <p:txBody>
          <a:bodyPr>
            <a:noAutofit/>
          </a:bodyPr>
          <a:lstStyle/>
          <a:p>
            <a:pPr marL="0" indent="0" algn="ctr">
              <a:buNone/>
            </a:pPr>
            <a:r>
              <a:rPr lang="en-US" b="1" dirty="0" smtClean="0">
                <a:effectLst/>
                <a:latin typeface="Arial" panose="020B0604020202020204" pitchFamily="34" charset="0"/>
                <a:cs typeface="Arial" panose="020B0604020202020204" pitchFamily="34" charset="0"/>
              </a:rPr>
              <a:t>RESULTS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p>
          <a:p>
            <a:r>
              <a:rPr lang="en-US" dirty="0" smtClean="0">
                <a:effectLst/>
                <a:latin typeface="Arial" panose="020B0604020202020204" pitchFamily="34" charset="0"/>
                <a:cs typeface="Arial" panose="020B0604020202020204" pitchFamily="34" charset="0"/>
              </a:rPr>
              <a:t>Examples of social interaction (</a:t>
            </a:r>
            <a:r>
              <a:rPr lang="en-US" dirty="0" err="1" smtClean="0">
                <a:effectLst/>
                <a:latin typeface="Arial" panose="020B0604020202020204" pitchFamily="34" charset="0"/>
                <a:cs typeface="Arial" panose="020B0604020202020204" pitchFamily="34" charset="0"/>
              </a:rPr>
              <a:t>con’t</a:t>
            </a:r>
            <a:r>
              <a:rPr lang="en-US" dirty="0" smtClean="0">
                <a:effectLst/>
                <a:latin typeface="Arial" panose="020B0604020202020204" pitchFamily="34" charset="0"/>
                <a:cs typeface="Arial" panose="020B0604020202020204" pitchFamily="34" charset="0"/>
              </a:rPr>
              <a:t>):</a:t>
            </a:r>
          </a:p>
          <a:p>
            <a:pPr lvl="1"/>
            <a:r>
              <a:rPr lang="en-US" sz="3200" dirty="0" smtClean="0">
                <a:effectLst/>
                <a:latin typeface="Arial" panose="020B0604020202020204" pitchFamily="34" charset="0"/>
                <a:cs typeface="Arial" panose="020B0604020202020204" pitchFamily="34" charset="0"/>
              </a:rPr>
              <a:t>Playing ball games with peers</a:t>
            </a:r>
          </a:p>
          <a:p>
            <a:pPr marL="0" indent="0" algn="ctr">
              <a:buNone/>
            </a:pPr>
            <a:r>
              <a:rPr lang="en-US" b="1" dirty="0" smtClean="0">
                <a:effectLst/>
                <a:latin typeface="Arial" panose="020B0604020202020204" pitchFamily="34" charset="0"/>
                <a:cs typeface="Arial" panose="020B0604020202020204" pitchFamily="34" charset="0"/>
              </a:rPr>
              <a:t>CONCLUSION</a:t>
            </a:r>
            <a:endParaRPr lang="en-US" dirty="0" smtClean="0">
              <a:effectLst/>
              <a:latin typeface="Arial" panose="020B0604020202020204" pitchFamily="34" charset="0"/>
              <a:cs typeface="Arial" panose="020B0604020202020204" pitchFamily="34" charset="0"/>
            </a:endParaRPr>
          </a:p>
          <a:p>
            <a:r>
              <a:rPr lang="en-US" dirty="0" smtClean="0">
                <a:effectLst/>
                <a:latin typeface="Arial" panose="020B0604020202020204" pitchFamily="34" charset="0"/>
                <a:cs typeface="Arial" panose="020B0604020202020204" pitchFamily="34" charset="0"/>
              </a:rPr>
              <a:t>Reaching milestones associated with language and social interaction at 3 years of age is more related to young adult IQs than is reaching milestones associated with walking, eating, dressing, and toilet training</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031821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152400"/>
            <a:ext cx="8229600" cy="1143000"/>
          </a:xfrm>
        </p:spPr>
        <p:txBody>
          <a:bodyPr>
            <a:normAutofit fontScale="90000"/>
          </a:bodyPr>
          <a:lstStyle/>
          <a:p>
            <a:r>
              <a:rPr lang="en-US" dirty="0" smtClean="0">
                <a:effectLst/>
              </a:rPr>
              <a:t>Developmental Milestones and </a:t>
            </a:r>
            <a:br>
              <a:rPr lang="en-US" dirty="0" smtClean="0">
                <a:effectLst/>
              </a:rPr>
            </a:br>
            <a:r>
              <a:rPr lang="en-US" dirty="0" smtClean="0">
                <a:effectLst/>
              </a:rPr>
              <a:t>Adult Intelligence </a:t>
            </a:r>
            <a:r>
              <a:rPr lang="en-US" altLang="en-US" sz="2500" dirty="0" smtClean="0"/>
              <a:t>[5]</a:t>
            </a:r>
          </a:p>
        </p:txBody>
      </p:sp>
      <p:sp>
        <p:nvSpPr>
          <p:cNvPr id="158723" name="Rectangle 3"/>
          <p:cNvSpPr>
            <a:spLocks noGrp="1" noChangeArrowheads="1"/>
          </p:cNvSpPr>
          <p:nvPr>
            <p:ph idx="1"/>
          </p:nvPr>
        </p:nvSpPr>
        <p:spPr>
          <a:xfrm>
            <a:off x="533400" y="1371600"/>
            <a:ext cx="8382000" cy="4800600"/>
          </a:xfrm>
        </p:spPr>
        <p:txBody>
          <a:bodyPr>
            <a:noAutofit/>
          </a:bodyPr>
          <a:lstStyle/>
          <a:p>
            <a:r>
              <a:rPr lang="en-US" i="1" dirty="0" smtClean="0">
                <a:effectLst/>
                <a:latin typeface="Arial" panose="020B0604020202020204" pitchFamily="34" charset="0"/>
                <a:cs typeface="Arial" panose="020B0604020202020204" pitchFamily="34" charset="0"/>
              </a:rPr>
              <a:t>Source: </a:t>
            </a:r>
            <a:r>
              <a:rPr lang="en-US" dirty="0" err="1">
                <a:effectLst/>
                <a:latin typeface="Arial" panose="020B0604020202020204" pitchFamily="34" charset="0"/>
                <a:cs typeface="Arial" panose="020B0604020202020204" pitchFamily="34" charset="0"/>
              </a:rPr>
              <a:t>Flensborg</a:t>
            </a:r>
            <a:r>
              <a:rPr lang="en-US" dirty="0">
                <a:effectLst/>
                <a:latin typeface="Arial" panose="020B0604020202020204" pitchFamily="34" charset="0"/>
                <a:cs typeface="Arial" panose="020B0604020202020204" pitchFamily="34" charset="0"/>
              </a:rPr>
              <a:t>‐Madsen, T., &amp; </a:t>
            </a:r>
            <a:r>
              <a:rPr lang="en-US" dirty="0">
                <a:effectLst/>
                <a:latin typeface="Arial" panose="020B0604020202020204" pitchFamily="34" charset="0"/>
                <a:cs typeface="Arial" panose="020B0604020202020204" pitchFamily="34" charset="0"/>
                <a:hlinkClick r:id="rId3"/>
              </a:rPr>
              <a:t>Mortensen</a:t>
            </a:r>
            <a:r>
              <a:rPr lang="en-US" dirty="0">
                <a:effectLst/>
                <a:latin typeface="Arial" panose="020B0604020202020204" pitchFamily="34" charset="0"/>
                <a:cs typeface="Arial" panose="020B0604020202020204" pitchFamily="34" charset="0"/>
              </a:rPr>
              <a:t>, E. L. (2018). Associations of early developmental milestones with adult intelligence. </a:t>
            </a:r>
            <a:r>
              <a:rPr lang="en-US" i="1" dirty="0">
                <a:effectLst/>
                <a:latin typeface="Arial" panose="020B0604020202020204" pitchFamily="34" charset="0"/>
                <a:cs typeface="Arial" panose="020B0604020202020204" pitchFamily="34" charset="0"/>
              </a:rPr>
              <a:t>Child Development, 89</a:t>
            </a:r>
            <a:r>
              <a:rPr lang="en-US" dirty="0">
                <a:effectLst/>
                <a:latin typeface="Arial" panose="020B0604020202020204" pitchFamily="34" charset="0"/>
                <a:cs typeface="Arial" panose="020B0604020202020204" pitchFamily="34" charset="0"/>
              </a:rPr>
              <a:t>(2), 636–648. doi:</a:t>
            </a:r>
            <a:r>
              <a:rPr lang="en-US" dirty="0">
                <a:effectLst/>
                <a:latin typeface="Arial" panose="020B0604020202020204" pitchFamily="34" charset="0"/>
                <a:cs typeface="Arial" panose="020B0604020202020204" pitchFamily="34" charset="0"/>
                <a:hlinkClick r:id="rId4"/>
              </a:rPr>
              <a:t>10.1111/cdev.12760</a:t>
            </a:r>
            <a:endParaRPr lang="en-US" sz="3200" i="1" dirty="0" smtClean="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443343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143000"/>
          </a:xfrm>
        </p:spPr>
        <p:txBody>
          <a:bodyPr/>
          <a:lstStyle/>
          <a:p>
            <a:pPr>
              <a:defRPr/>
            </a:pPr>
            <a:r>
              <a:rPr lang="en-US" dirty="0" smtClean="0"/>
              <a:t>Life Outcomes and Intelligence </a:t>
            </a:r>
            <a:r>
              <a:rPr lang="en-US" sz="2500" dirty="0" smtClean="0"/>
              <a:t>[1](p. 273)</a:t>
            </a:r>
            <a:endParaRPr lang="en-US" dirty="0"/>
          </a:p>
        </p:txBody>
      </p:sp>
      <p:sp>
        <p:nvSpPr>
          <p:cNvPr id="3" name="Content Placeholder 2"/>
          <p:cNvSpPr>
            <a:spLocks noGrp="1"/>
          </p:cNvSpPr>
          <p:nvPr>
            <p:ph idx="1"/>
          </p:nvPr>
        </p:nvSpPr>
        <p:spPr>
          <a:xfrm>
            <a:off x="457200" y="1447800"/>
            <a:ext cx="8229600" cy="4525963"/>
          </a:xfrm>
        </p:spPr>
        <p:txBody>
          <a:bodyPr/>
          <a:lstStyle/>
          <a:p>
            <a:pPr marL="0" indent="0">
              <a:buFont typeface="Wingdings" pitchFamily="2" charset="2"/>
              <a:buNone/>
              <a:defRPr/>
            </a:pPr>
            <a:r>
              <a:rPr lang="en-US" sz="3000" dirty="0">
                <a:latin typeface="Arial" panose="020B0604020202020204" pitchFamily="34" charset="0"/>
                <a:cs typeface="Arial" panose="020B0604020202020204" pitchFamily="34" charset="0"/>
              </a:rPr>
              <a:t>Research shows a strong relationship between intelligence test scores and life outcomes such as economic and social </a:t>
            </a:r>
            <a:r>
              <a:rPr lang="en-US" sz="3000" dirty="0" smtClean="0">
                <a:latin typeface="Arial" panose="020B0604020202020204" pitchFamily="34" charset="0"/>
                <a:cs typeface="Arial" panose="020B0604020202020204" pitchFamily="34" charset="0"/>
              </a:rPr>
              <a:t>competence</a:t>
            </a:r>
          </a:p>
          <a:p>
            <a:pPr marL="0" indent="0">
              <a:buFont typeface="Wingdings" pitchFamily="2" charset="2"/>
              <a:buNone/>
              <a:defRPr/>
            </a:pPr>
            <a:endParaRPr lang="en-US" sz="3000" dirty="0">
              <a:latin typeface="Arial" panose="020B0604020202020204" pitchFamily="34" charset="0"/>
              <a:cs typeface="Arial" panose="020B0604020202020204" pitchFamily="34" charset="0"/>
            </a:endParaRPr>
          </a:p>
          <a:p>
            <a:pPr marL="0" indent="0" algn="ctr">
              <a:buFont typeface="Wingdings" pitchFamily="2" charset="2"/>
              <a:buNone/>
              <a:defRPr/>
            </a:pPr>
            <a:r>
              <a:rPr lang="en-US" sz="3000" b="1" dirty="0">
                <a:latin typeface="Arial" panose="020B0604020202020204" pitchFamily="34" charset="0"/>
                <a:cs typeface="Arial" panose="020B0604020202020204" pitchFamily="34" charset="0"/>
              </a:rPr>
              <a:t>Examples</a:t>
            </a:r>
            <a:endParaRPr lang="en-US" sz="30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en-US" sz="3000" dirty="0">
                <a:latin typeface="Arial" panose="020B0604020202020204" pitchFamily="34" charset="0"/>
                <a:cs typeface="Arial" panose="020B0604020202020204" pitchFamily="34" charset="0"/>
              </a:rPr>
              <a:t>Annual income of 32-year-olds in 1993 in U.S. dollars was $5,000 for individuals with IQs below 75, $20,000 for individuals with IQs of 90 to 110, and $36,000 for individuals with IQs above 125 125 (Murray, 1998).</a:t>
            </a:r>
          </a:p>
          <a:p>
            <a:pPr>
              <a:defRPr/>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911985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pPr>
              <a:defRPr/>
            </a:pPr>
            <a:r>
              <a:rPr lang="en-US" dirty="0" smtClean="0"/>
              <a:t>Life Outcomes and Intelligence </a:t>
            </a:r>
            <a:r>
              <a:rPr lang="en-US" sz="2500" dirty="0" smtClean="0"/>
              <a:t>[2](p. 273)</a:t>
            </a:r>
            <a:endParaRPr lang="en-US" dirty="0"/>
          </a:p>
        </p:txBody>
      </p:sp>
      <p:sp>
        <p:nvSpPr>
          <p:cNvPr id="3" name="Content Placeholder 2"/>
          <p:cNvSpPr>
            <a:spLocks noGrp="1"/>
          </p:cNvSpPr>
          <p:nvPr>
            <p:ph idx="1"/>
          </p:nvPr>
        </p:nvSpPr>
        <p:spPr>
          <a:xfrm>
            <a:off x="457200" y="1600200"/>
            <a:ext cx="8229600" cy="4694238"/>
          </a:xfrm>
        </p:spPr>
        <p:txBody>
          <a:bodyPr/>
          <a:lstStyle/>
          <a:p>
            <a:pPr marL="0" indent="0" algn="ctr">
              <a:buFont typeface="Wingdings" pitchFamily="2" charset="2"/>
              <a:buNone/>
              <a:defRPr/>
            </a:pPr>
            <a:r>
              <a:rPr lang="en-US" sz="3000" b="1" dirty="0" smtClean="0">
                <a:latin typeface="Arial" panose="020B0604020202020204" pitchFamily="34" charset="0"/>
                <a:cs typeface="Arial" panose="020B0604020202020204" pitchFamily="34" charset="0"/>
              </a:rPr>
              <a:t>Examples (</a:t>
            </a:r>
            <a:r>
              <a:rPr lang="en-US" sz="3000" b="1" i="1" dirty="0" smtClean="0">
                <a:latin typeface="Arial" panose="020B0604020202020204" pitchFamily="34" charset="0"/>
                <a:cs typeface="Arial" panose="020B0604020202020204" pitchFamily="34" charset="0"/>
              </a:rPr>
              <a:t>Cont.</a:t>
            </a:r>
            <a:r>
              <a:rPr lang="en-US" sz="3000" b="1" dirty="0" smtClean="0">
                <a:latin typeface="Arial" panose="020B0604020202020204" pitchFamily="34" charset="0"/>
                <a:cs typeface="Arial" panose="020B0604020202020204" pitchFamily="34" charset="0"/>
              </a:rPr>
              <a:t>)</a:t>
            </a:r>
            <a:endParaRPr lang="en-US" sz="3000"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en-US" sz="3000" dirty="0">
                <a:latin typeface="Arial" panose="020B0604020202020204" pitchFamily="34" charset="0"/>
                <a:cs typeface="Arial" panose="020B0604020202020204" pitchFamily="34" charset="0"/>
              </a:rPr>
              <a:t>Measures of general intelligence predict occupational level and job performance “better than any other ability, trait, or disposition and better than job experience” (Schmidt &amp; Hunter, 2004, p. 162).</a:t>
            </a:r>
          </a:p>
          <a:p>
            <a:pPr>
              <a:buFont typeface="Arial" panose="020B0604020202020204" pitchFamily="34" charset="0"/>
              <a:buChar char="•"/>
              <a:defRPr/>
            </a:pPr>
            <a:r>
              <a:rPr lang="en-US" sz="3000" dirty="0">
                <a:latin typeface="Arial" panose="020B0604020202020204" pitchFamily="34" charset="0"/>
                <a:cs typeface="Arial" panose="020B0604020202020204" pitchFamily="34" charset="0"/>
              </a:rPr>
              <a:t> There is a moderate relationship between IQs obtained in childhood (as early as 3 years of age) and later occupational level and job performance, with an overall correlation of about </a:t>
            </a:r>
            <a:r>
              <a:rPr lang="en-US" sz="3000" i="1" dirty="0">
                <a:latin typeface="Arial" panose="020B0604020202020204" pitchFamily="34" charset="0"/>
                <a:cs typeface="Arial" panose="020B0604020202020204" pitchFamily="34" charset="0"/>
              </a:rPr>
              <a:t>r</a:t>
            </a:r>
            <a:r>
              <a:rPr lang="en-US" sz="3000" dirty="0">
                <a:latin typeface="Arial" panose="020B0604020202020204" pitchFamily="34" charset="0"/>
                <a:cs typeface="Arial" panose="020B0604020202020204" pitchFamily="34" charset="0"/>
              </a:rPr>
              <a:t> = .50 (Schmidt &amp; Hunter, 2004).</a:t>
            </a:r>
          </a:p>
          <a:p>
            <a:pPr>
              <a:defRPr/>
            </a:pP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01471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1143000"/>
          </a:xfrm>
        </p:spPr>
        <p:txBody>
          <a:bodyPr/>
          <a:lstStyle/>
          <a:p>
            <a:pPr>
              <a:defRPr/>
            </a:pPr>
            <a:r>
              <a:rPr lang="en-US" dirty="0" smtClean="0"/>
              <a:t>Life Outcomes and Intelligence </a:t>
            </a:r>
            <a:r>
              <a:rPr lang="en-US" sz="2500" dirty="0" smtClean="0"/>
              <a:t>[3](p. 273)</a:t>
            </a:r>
            <a:endParaRPr lang="en-US" dirty="0"/>
          </a:p>
        </p:txBody>
      </p:sp>
      <p:sp>
        <p:nvSpPr>
          <p:cNvPr id="3" name="Content Placeholder 2"/>
          <p:cNvSpPr>
            <a:spLocks noGrp="1"/>
          </p:cNvSpPr>
          <p:nvPr>
            <p:ph idx="1"/>
          </p:nvPr>
        </p:nvSpPr>
        <p:spPr>
          <a:xfrm>
            <a:off x="381000" y="1371600"/>
            <a:ext cx="8534400" cy="4389438"/>
          </a:xfrm>
        </p:spPr>
        <p:txBody>
          <a:bodyPr/>
          <a:lstStyle/>
          <a:p>
            <a:pPr marL="0" indent="0" algn="ctr">
              <a:buFont typeface="Wingdings" pitchFamily="2" charset="2"/>
              <a:buNone/>
              <a:defRPr/>
            </a:pPr>
            <a:r>
              <a:rPr lang="en-US" sz="3000" b="1" dirty="0">
                <a:latin typeface="Arial" panose="020B0604020202020204" pitchFamily="34" charset="0"/>
                <a:cs typeface="Arial" panose="020B0604020202020204" pitchFamily="34" charset="0"/>
              </a:rPr>
              <a:t>Examples (</a:t>
            </a:r>
            <a:r>
              <a:rPr lang="en-US" sz="3000" b="1" i="1" dirty="0">
                <a:latin typeface="Arial" panose="020B0604020202020204" pitchFamily="34" charset="0"/>
                <a:cs typeface="Arial" panose="020B0604020202020204" pitchFamily="34" charset="0"/>
              </a:rPr>
              <a:t>Cont.</a:t>
            </a:r>
            <a:r>
              <a:rPr lang="en-US" sz="3000" b="1" dirty="0">
                <a:latin typeface="Arial" panose="020B0604020202020204" pitchFamily="34" charset="0"/>
                <a:cs typeface="Arial" panose="020B0604020202020204" pitchFamily="34" charset="0"/>
              </a:rPr>
              <a:t>)</a:t>
            </a:r>
            <a:endParaRPr lang="en-US" sz="3000" dirty="0">
              <a:latin typeface="Arial" panose="020B0604020202020204" pitchFamily="34" charset="0"/>
              <a:cs typeface="Arial" panose="020B0604020202020204" pitchFamily="34" charset="0"/>
            </a:endParaRPr>
          </a:p>
          <a:p>
            <a:pPr>
              <a:defRPr/>
            </a:pPr>
            <a:r>
              <a:rPr lang="en-US" sz="3000" dirty="0">
                <a:latin typeface="Arial" panose="020B0604020202020204" pitchFamily="34" charset="0"/>
                <a:cs typeface="Arial" panose="020B0604020202020204" pitchFamily="34" charset="0"/>
              </a:rPr>
              <a:t>General intelligence predicts job performance better in more complex jobs (about </a:t>
            </a:r>
            <a:r>
              <a:rPr lang="en-US" sz="3000" i="1" dirty="0">
                <a:latin typeface="Arial" panose="020B0604020202020204" pitchFamily="34" charset="0"/>
                <a:cs typeface="Arial" panose="020B0604020202020204" pitchFamily="34" charset="0"/>
              </a:rPr>
              <a:t>r</a:t>
            </a:r>
            <a:r>
              <a:rPr lang="en-US" sz="3000" dirty="0">
                <a:latin typeface="Arial" panose="020B0604020202020204" pitchFamily="34" charset="0"/>
                <a:cs typeface="Arial" panose="020B0604020202020204" pitchFamily="34" charset="0"/>
              </a:rPr>
              <a:t> = .80) than in less complex jobs (about </a:t>
            </a:r>
            <a:r>
              <a:rPr lang="en-US" sz="3000" i="1" dirty="0">
                <a:latin typeface="Arial" panose="020B0604020202020204" pitchFamily="34" charset="0"/>
                <a:cs typeface="Arial" panose="020B0604020202020204" pitchFamily="34" charset="0"/>
              </a:rPr>
              <a:t>r</a:t>
            </a:r>
            <a:r>
              <a:rPr lang="en-US" sz="3000" dirty="0">
                <a:latin typeface="Arial" panose="020B0604020202020204" pitchFamily="34" charset="0"/>
                <a:cs typeface="Arial" panose="020B0604020202020204" pitchFamily="34" charset="0"/>
              </a:rPr>
              <a:t> = .20; </a:t>
            </a:r>
            <a:r>
              <a:rPr lang="en-US" sz="3000" dirty="0" err="1">
                <a:latin typeface="Arial" panose="020B0604020202020204" pitchFamily="34" charset="0"/>
                <a:cs typeface="Arial" panose="020B0604020202020204" pitchFamily="34" charset="0"/>
              </a:rPr>
              <a:t>Gottfredson</a:t>
            </a:r>
            <a:r>
              <a:rPr lang="en-US" sz="3000" dirty="0">
                <a:latin typeface="Arial" panose="020B0604020202020204" pitchFamily="34" charset="0"/>
                <a:cs typeface="Arial" panose="020B0604020202020204" pitchFamily="34" charset="0"/>
              </a:rPr>
              <a:t>, 2003). </a:t>
            </a:r>
          </a:p>
          <a:p>
            <a:pPr>
              <a:defRPr/>
            </a:pPr>
            <a:r>
              <a:rPr lang="en-US" sz="3000" dirty="0">
                <a:latin typeface="Arial" panose="020B0604020202020204" pitchFamily="34" charset="0"/>
                <a:cs typeface="Arial" panose="020B0604020202020204" pitchFamily="34" charset="0"/>
              </a:rPr>
              <a:t>Intelligence is related to health and longevity (</a:t>
            </a:r>
            <a:r>
              <a:rPr lang="en-US" sz="3000" dirty="0" err="1">
                <a:latin typeface="Arial" panose="020B0604020202020204" pitchFamily="34" charset="0"/>
                <a:cs typeface="Arial" panose="020B0604020202020204" pitchFamily="34" charset="0"/>
              </a:rPr>
              <a:t>Gottfredson</a:t>
            </a:r>
            <a:r>
              <a:rPr lang="en-US" sz="3000" dirty="0">
                <a:latin typeface="Arial" panose="020B0604020202020204" pitchFamily="34" charset="0"/>
                <a:cs typeface="Arial" panose="020B0604020202020204" pitchFamily="34" charset="0"/>
              </a:rPr>
              <a:t> &amp; </a:t>
            </a:r>
            <a:r>
              <a:rPr lang="en-US" sz="3000" dirty="0" err="1">
                <a:latin typeface="Arial" panose="020B0604020202020204" pitchFamily="34" charset="0"/>
                <a:cs typeface="Arial" panose="020B0604020202020204" pitchFamily="34" charset="0"/>
              </a:rPr>
              <a:t>Deary</a:t>
            </a:r>
            <a:r>
              <a:rPr lang="en-US" sz="3000" dirty="0">
                <a:latin typeface="Arial" panose="020B0604020202020204" pitchFamily="34" charset="0"/>
                <a:cs typeface="Arial" panose="020B0604020202020204" pitchFamily="34" charset="0"/>
              </a:rPr>
              <a:t>, 2004).</a:t>
            </a:r>
          </a:p>
          <a:p>
            <a:pPr>
              <a:defRPr/>
            </a:pPr>
            <a:r>
              <a:rPr lang="en-US" sz="3000" dirty="0">
                <a:latin typeface="Arial" panose="020B0604020202020204" pitchFamily="34" charset="0"/>
                <a:cs typeface="Arial" panose="020B0604020202020204" pitchFamily="34" charset="0"/>
              </a:rPr>
              <a:t>IQs in childhood predict substantial differences in adult morbidity and mortality, including deaths from cancers and cardiovascular disease </a:t>
            </a:r>
            <a:r>
              <a:rPr lang="en-US" sz="3000" dirty="0" smtClean="0">
                <a:latin typeface="Arial" panose="020B0604020202020204" pitchFamily="34" charset="0"/>
                <a:cs typeface="Arial" panose="020B0604020202020204" pitchFamily="34" charset="0"/>
              </a:rPr>
              <a:t>(</a:t>
            </a:r>
            <a:r>
              <a:rPr lang="en-US" sz="3000" dirty="0" err="1" smtClean="0">
                <a:latin typeface="Arial" panose="020B0604020202020204" pitchFamily="34" charset="0"/>
                <a:cs typeface="Arial" panose="020B0604020202020204" pitchFamily="34" charset="0"/>
              </a:rPr>
              <a:t>Gottfredson</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&amp; </a:t>
            </a:r>
            <a:r>
              <a:rPr lang="en-US" sz="3000" dirty="0" err="1">
                <a:latin typeface="Arial" panose="020B0604020202020204" pitchFamily="34" charset="0"/>
                <a:cs typeface="Arial" panose="020B0604020202020204" pitchFamily="34" charset="0"/>
              </a:rPr>
              <a:t>Deary</a:t>
            </a:r>
            <a:r>
              <a:rPr lang="en-US" sz="3000" dirty="0">
                <a:latin typeface="Arial" panose="020B0604020202020204" pitchFamily="34" charset="0"/>
                <a:cs typeface="Arial" panose="020B0604020202020204" pitchFamily="34" charset="0"/>
              </a:rPr>
              <a:t>, 2004). </a:t>
            </a:r>
          </a:p>
        </p:txBody>
      </p:sp>
    </p:spTree>
    <p:extLst>
      <p:ext uri="{BB962C8B-B14F-4D97-AF65-F5344CB8AC3E}">
        <p14:creationId xmlns:p14="http://schemas.microsoft.com/office/powerpoint/2010/main" val="1654763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pPr>
              <a:defRPr/>
            </a:pPr>
            <a:r>
              <a:rPr lang="en-US" dirty="0" smtClean="0"/>
              <a:t>Life Outcomes and Intelligence </a:t>
            </a:r>
            <a:r>
              <a:rPr lang="en-US" sz="2500" dirty="0" smtClean="0"/>
              <a:t>[4](p. 273)</a:t>
            </a:r>
            <a:endParaRPr lang="en-US" dirty="0"/>
          </a:p>
        </p:txBody>
      </p:sp>
      <p:sp>
        <p:nvSpPr>
          <p:cNvPr id="3" name="Content Placeholder 2"/>
          <p:cNvSpPr>
            <a:spLocks noGrp="1"/>
          </p:cNvSpPr>
          <p:nvPr>
            <p:ph idx="1"/>
          </p:nvPr>
        </p:nvSpPr>
        <p:spPr>
          <a:xfrm>
            <a:off x="457200" y="1600200"/>
            <a:ext cx="8534400" cy="4525963"/>
          </a:xfrm>
        </p:spPr>
        <p:txBody>
          <a:bodyPr/>
          <a:lstStyle/>
          <a:p>
            <a:pPr marL="0" indent="0" algn="ctr">
              <a:buFont typeface="Wingdings" pitchFamily="2" charset="2"/>
              <a:buNone/>
              <a:defRPr/>
            </a:pPr>
            <a:r>
              <a:rPr lang="en-US" b="1" dirty="0">
                <a:latin typeface="Arial" panose="020B0604020202020204" pitchFamily="34" charset="0"/>
                <a:cs typeface="Arial" panose="020B0604020202020204" pitchFamily="34" charset="0"/>
              </a:rPr>
              <a:t>Examples (</a:t>
            </a:r>
            <a:r>
              <a:rPr lang="en-US" b="1" i="1" dirty="0">
                <a:latin typeface="Arial" panose="020B0604020202020204" pitchFamily="34" charset="0"/>
                <a:cs typeface="Arial" panose="020B0604020202020204" pitchFamily="34" charset="0"/>
              </a:rPr>
              <a:t>Cont.</a:t>
            </a:r>
            <a:r>
              <a:rPr lang="en-US"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en-US" dirty="0">
                <a:latin typeface="Arial" panose="020B0604020202020204" pitchFamily="34" charset="0"/>
                <a:cs typeface="Arial" panose="020B0604020202020204" pitchFamily="34" charset="0"/>
              </a:rPr>
              <a:t>Children obtaining high scores on intelligence tests at ages 7, 9, and 11 (</a:t>
            </a:r>
            <a:r>
              <a:rPr lang="en-US" i="1" dirty="0">
                <a:latin typeface="Arial" panose="020B0604020202020204" pitchFamily="34" charset="0"/>
                <a:cs typeface="Arial" panose="020B0604020202020204" pitchFamily="34" charset="0"/>
              </a:rPr>
              <a:t>N</a:t>
            </a:r>
            <a:r>
              <a:rPr lang="en-US" dirty="0">
                <a:latin typeface="Arial" panose="020B0604020202020204" pitchFamily="34" charset="0"/>
                <a:cs typeface="Arial" panose="020B0604020202020204" pitchFamily="34" charset="0"/>
              </a:rPr>
              <a:t> = 11,103) had fewer adult hospitalizations for unintentional injuries than those who obtained lower scores (</a:t>
            </a:r>
            <a:r>
              <a:rPr lang="en-US" dirty="0" smtClean="0">
                <a:latin typeface="Arial" panose="020B0604020202020204" pitchFamily="34" charset="0"/>
                <a:cs typeface="Arial" panose="020B0604020202020204" pitchFamily="34" charset="0"/>
              </a:rPr>
              <a:t>Lawlor et al., </a:t>
            </a:r>
            <a:r>
              <a:rPr lang="en-US" dirty="0">
                <a:latin typeface="Arial" panose="020B0604020202020204" pitchFamily="34" charset="0"/>
                <a:cs typeface="Arial" panose="020B0604020202020204" pitchFamily="34" charset="0"/>
              </a:rPr>
              <a:t>2007). </a:t>
            </a:r>
          </a:p>
          <a:p>
            <a:pPr lvl="1">
              <a:buFont typeface="Arial" panose="020B0604020202020204" pitchFamily="34" charset="0"/>
              <a:buChar char="•"/>
              <a:defRPr/>
            </a:pPr>
            <a:r>
              <a:rPr lang="en-US" sz="3200" dirty="0">
                <a:latin typeface="Arial" panose="020B0604020202020204" pitchFamily="34" charset="0"/>
                <a:cs typeface="Arial" panose="020B0604020202020204" pitchFamily="34" charset="0"/>
              </a:rPr>
              <a:t>Those with higher intelligence test scores probably had more education, which in turn likely increased their ability to process information and assess risks </a:t>
            </a:r>
          </a:p>
        </p:txBody>
      </p:sp>
    </p:spTree>
    <p:extLst>
      <p:ext uri="{BB962C8B-B14F-4D97-AF65-F5344CB8AC3E}">
        <p14:creationId xmlns:p14="http://schemas.microsoft.com/office/powerpoint/2010/main" val="424955901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82000" cy="1143000"/>
          </a:xfrm>
        </p:spPr>
        <p:txBody>
          <a:bodyPr/>
          <a:lstStyle/>
          <a:p>
            <a:pPr>
              <a:defRPr/>
            </a:pPr>
            <a:r>
              <a:rPr lang="en-US" dirty="0" smtClean="0"/>
              <a:t>Life Outcomes and Intelligence </a:t>
            </a:r>
            <a:r>
              <a:rPr lang="en-US" sz="2500" dirty="0" smtClean="0"/>
              <a:t>[5](p. 273)</a:t>
            </a:r>
            <a:endParaRPr lang="en-US" dirty="0"/>
          </a:p>
        </p:txBody>
      </p:sp>
      <p:sp>
        <p:nvSpPr>
          <p:cNvPr id="3" name="Content Placeholder 2"/>
          <p:cNvSpPr>
            <a:spLocks noGrp="1"/>
          </p:cNvSpPr>
          <p:nvPr>
            <p:ph idx="1"/>
          </p:nvPr>
        </p:nvSpPr>
        <p:spPr>
          <a:xfrm>
            <a:off x="457200" y="1219200"/>
            <a:ext cx="8229600" cy="4525963"/>
          </a:xfrm>
        </p:spPr>
        <p:txBody>
          <a:bodyPr/>
          <a:lstStyle/>
          <a:p>
            <a:pPr marL="0" indent="0" algn="ctr">
              <a:buFont typeface="Wingdings" pitchFamily="2" charset="2"/>
              <a:buNone/>
              <a:defRPr/>
            </a:pPr>
            <a:r>
              <a:rPr lang="en-US" b="1" dirty="0">
                <a:latin typeface="Arial" panose="020B0604020202020204" pitchFamily="34" charset="0"/>
                <a:cs typeface="Arial" panose="020B0604020202020204" pitchFamily="34" charset="0"/>
              </a:rPr>
              <a:t>Examples (</a:t>
            </a:r>
            <a:r>
              <a:rPr lang="en-US" b="1" i="1" dirty="0">
                <a:latin typeface="Arial" panose="020B0604020202020204" pitchFamily="34" charset="0"/>
                <a:cs typeface="Arial" panose="020B0604020202020204" pitchFamily="34" charset="0"/>
              </a:rPr>
              <a:t>Cont.</a:t>
            </a:r>
            <a:r>
              <a:rPr lang="en-US" b="1"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defRPr/>
            </a:pPr>
            <a:r>
              <a:rPr lang="en-US" dirty="0">
                <a:latin typeface="Arial" panose="020B0604020202020204" pitchFamily="34" charset="0"/>
                <a:cs typeface="Arial" panose="020B0604020202020204" pitchFamily="34" charset="0"/>
              </a:rPr>
              <a:t>Youth identified before age 13 (</a:t>
            </a:r>
            <a:r>
              <a:rPr lang="en-US" i="1" dirty="0">
                <a:latin typeface="Arial" panose="020B0604020202020204" pitchFamily="34" charset="0"/>
                <a:cs typeface="Arial" panose="020B0604020202020204" pitchFamily="34" charset="0"/>
              </a:rPr>
              <a:t>N </a:t>
            </a:r>
            <a:r>
              <a:rPr lang="en-US" dirty="0">
                <a:latin typeface="Arial" panose="020B0604020202020204" pitchFamily="34" charset="0"/>
                <a:cs typeface="Arial" panose="020B0604020202020204" pitchFamily="34" charset="0"/>
              </a:rPr>
              <a:t>= 320) as having profound mathematical or verbal reasoning abilities (top 1 </a:t>
            </a:r>
            <a:r>
              <a:rPr lang="en-US" dirty="0" smtClean="0">
                <a:latin typeface="Arial" panose="020B0604020202020204" pitchFamily="34" charset="0"/>
                <a:cs typeface="Arial" panose="020B0604020202020204" pitchFamily="34" charset="0"/>
              </a:rPr>
              <a:t>in 10,000 </a:t>
            </a:r>
            <a:r>
              <a:rPr lang="en-US" dirty="0">
                <a:latin typeface="Arial" panose="020B0604020202020204" pitchFamily="34" charset="0"/>
                <a:cs typeface="Arial" panose="020B0604020202020204" pitchFamily="34" charset="0"/>
              </a:rPr>
              <a:t>on SAT) were tracked for </a:t>
            </a:r>
            <a:r>
              <a:rPr lang="en-US" dirty="0" smtClean="0">
                <a:latin typeface="Arial" panose="020B0604020202020204" pitchFamily="34" charset="0"/>
                <a:cs typeface="Arial" panose="020B0604020202020204" pitchFamily="34" charset="0"/>
              </a:rPr>
              <a:t>three decades (</a:t>
            </a:r>
            <a:r>
              <a:rPr lang="en-US" dirty="0" err="1" smtClean="0">
                <a:latin typeface="Arial" panose="020B0604020202020204" pitchFamily="34" charset="0"/>
                <a:cs typeface="Arial" panose="020B0604020202020204" pitchFamily="34" charset="0"/>
              </a:rPr>
              <a:t>Kell</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et al., 2013): </a:t>
            </a:r>
            <a:endParaRPr lang="en-US" dirty="0">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US" sz="3200" dirty="0">
                <a:latin typeface="Arial" panose="020B0604020202020204" pitchFamily="34" charset="0"/>
                <a:cs typeface="Arial" panose="020B0604020202020204" pitchFamily="34" charset="0"/>
              </a:rPr>
              <a:t>At age 38 many </a:t>
            </a:r>
            <a:r>
              <a:rPr lang="en-US" sz="3200" dirty="0" smtClean="0">
                <a:latin typeface="Arial" panose="020B0604020202020204" pitchFamily="34" charset="0"/>
                <a:cs typeface="Arial" panose="020B0604020202020204" pitchFamily="34" charset="0"/>
              </a:rPr>
              <a:t>had </a:t>
            </a:r>
            <a:r>
              <a:rPr lang="en-US" sz="3200" dirty="0">
                <a:latin typeface="Arial" panose="020B0604020202020204" pitchFamily="34" charset="0"/>
                <a:cs typeface="Arial" panose="020B0604020202020204" pitchFamily="34" charset="0"/>
              </a:rPr>
              <a:t>leadership positions in business, health care, law, higher education, science, technology, engineering, and </a:t>
            </a:r>
            <a:r>
              <a:rPr lang="en-US" sz="3200" dirty="0" smtClean="0">
                <a:latin typeface="Arial" panose="020B0604020202020204" pitchFamily="34" charset="0"/>
                <a:cs typeface="Arial" panose="020B0604020202020204" pitchFamily="34" charset="0"/>
              </a:rPr>
              <a:t>mathematics. Results </a:t>
            </a:r>
            <a:r>
              <a:rPr lang="en-US" sz="3200" dirty="0">
                <a:latin typeface="Arial" panose="020B0604020202020204" pitchFamily="34" charset="0"/>
                <a:cs typeface="Arial" panose="020B0604020202020204" pitchFamily="34" charset="0"/>
              </a:rPr>
              <a:t>mirror those of Galton (1869</a:t>
            </a:r>
            <a:r>
              <a:rPr lang="en-US" sz="3200" dirty="0" smtClean="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94487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rPr>
              <a:t>Paternal Age at Childbearing </a:t>
            </a:r>
            <a:r>
              <a:rPr lang="en-US" sz="2500" dirty="0" smtClean="0">
                <a:effectLst/>
              </a:rPr>
              <a:t>[1]</a:t>
            </a:r>
            <a:endParaRPr lang="en-US" sz="2500" dirty="0"/>
          </a:p>
        </p:txBody>
      </p:sp>
      <p:sp>
        <p:nvSpPr>
          <p:cNvPr id="3" name="Content Placeholder 2"/>
          <p:cNvSpPr>
            <a:spLocks noGrp="1"/>
          </p:cNvSpPr>
          <p:nvPr>
            <p:ph idx="1"/>
          </p:nvPr>
        </p:nvSpPr>
        <p:spPr>
          <a:xfrm>
            <a:off x="457200" y="1371600"/>
            <a:ext cx="8229600" cy="4525963"/>
          </a:xfrm>
        </p:spPr>
        <p:txBody>
          <a:bodyPr/>
          <a:lstStyle/>
          <a:p>
            <a:pPr marL="0" indent="0" algn="ctr">
              <a:buFont typeface="Wingdings" pitchFamily="2" charset="2"/>
              <a:buNone/>
              <a:defRPr/>
            </a:pPr>
            <a:r>
              <a:rPr lang="en-US" altLang="en-US" b="1" dirty="0" smtClean="0">
                <a:effectLst/>
                <a:latin typeface="Arial" charset="0"/>
                <a:cs typeface="Arial" charset="0"/>
              </a:rPr>
              <a:t>Sample</a:t>
            </a:r>
          </a:p>
          <a:p>
            <a:pPr>
              <a:defRPr/>
            </a:pPr>
            <a:r>
              <a:rPr lang="en-US" altLang="en-US" dirty="0" smtClean="0">
                <a:effectLst/>
                <a:latin typeface="Arial" charset="0"/>
                <a:cs typeface="Arial" charset="0"/>
              </a:rPr>
              <a:t>All individuals born in Sweden in 1973–2001 (</a:t>
            </a:r>
            <a:r>
              <a:rPr lang="en-US" altLang="en-US" i="1" dirty="0" smtClean="0">
                <a:effectLst/>
                <a:latin typeface="Arial" charset="0"/>
                <a:cs typeface="Arial" charset="0"/>
              </a:rPr>
              <a:t>N</a:t>
            </a:r>
            <a:r>
              <a:rPr lang="en-US" altLang="en-US" dirty="0" smtClean="0">
                <a:effectLst/>
                <a:latin typeface="Arial" charset="0"/>
                <a:cs typeface="Arial" charset="0"/>
              </a:rPr>
              <a:t> = 2,615,081) </a:t>
            </a:r>
          </a:p>
          <a:p>
            <a:pPr marL="0" indent="0" algn="ctr">
              <a:buFont typeface="Wingdings" pitchFamily="2" charset="2"/>
              <a:buNone/>
              <a:defRPr/>
            </a:pPr>
            <a:r>
              <a:rPr lang="en-US" altLang="en-US" b="1" dirty="0" smtClean="0">
                <a:effectLst/>
                <a:latin typeface="Arial" charset="0"/>
                <a:cs typeface="Arial" charset="0"/>
              </a:rPr>
              <a:t>Results</a:t>
            </a:r>
          </a:p>
          <a:p>
            <a:pPr>
              <a:defRPr/>
            </a:pPr>
            <a:r>
              <a:rPr lang="en-US" altLang="en-US" dirty="0" smtClean="0">
                <a:effectLst/>
                <a:latin typeface="Arial" charset="0"/>
                <a:cs typeface="Arial" charset="0"/>
              </a:rPr>
              <a:t>Offspring born to fathers 45 years and older, compared with offspring born to fathers 20 to 24 years old, were at heightened risk of</a:t>
            </a:r>
          </a:p>
          <a:p>
            <a:pPr lvl="1">
              <a:defRPr/>
            </a:pPr>
            <a:r>
              <a:rPr lang="en-US" altLang="en-US" sz="3200" dirty="0" smtClean="0">
                <a:effectLst/>
                <a:latin typeface="Arial" charset="0"/>
                <a:cs typeface="Arial" charset="0"/>
              </a:rPr>
              <a:t>ADHD (13.13 times greater)</a:t>
            </a:r>
          </a:p>
          <a:p>
            <a:pPr lvl="1">
              <a:defRPr/>
            </a:pPr>
            <a:r>
              <a:rPr lang="en-US" altLang="en-US" sz="3200" dirty="0" smtClean="0">
                <a:effectLst/>
                <a:latin typeface="Arial" charset="0"/>
                <a:cs typeface="Arial" charset="0"/>
              </a:rPr>
              <a:t>Autism (3.45 times greater)</a:t>
            </a:r>
            <a:endParaRPr lang="en-US" altLang="en-US" dirty="0" smtClean="0">
              <a:effectLst/>
              <a:latin typeface="Arial" charset="0"/>
              <a:cs typeface="Arial" charset="0"/>
            </a:endParaRPr>
          </a:p>
          <a:p>
            <a:pPr marL="0" indent="0">
              <a:buFont typeface="Wingdings" pitchFamily="2" charset="2"/>
              <a:buNone/>
              <a:defRPr/>
            </a:pPr>
            <a:endParaRPr lang="en-US" altLang="en-US" dirty="0" smtClean="0">
              <a:latin typeface="Arial" charset="0"/>
              <a:cs typeface="Arial" charset="0"/>
            </a:endParaRPr>
          </a:p>
        </p:txBody>
      </p:sp>
    </p:spTree>
    <p:extLst>
      <p:ext uri="{BB962C8B-B14F-4D97-AF65-F5344CB8AC3E}">
        <p14:creationId xmlns:p14="http://schemas.microsoft.com/office/powerpoint/2010/main" val="1784462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Technology </a:t>
            </a:r>
            <a:r>
              <a:rPr lang="en-US" sz="2500" dirty="0" smtClean="0"/>
              <a:t>[4]</a:t>
            </a:r>
            <a:endParaRPr lang="en-US" sz="2500" dirty="0"/>
          </a:p>
        </p:txBody>
      </p:sp>
      <p:sp>
        <p:nvSpPr>
          <p:cNvPr id="3" name="Content Placeholder 2"/>
          <p:cNvSpPr>
            <a:spLocks noGrp="1"/>
          </p:cNvSpPr>
          <p:nvPr>
            <p:ph idx="1"/>
          </p:nvPr>
        </p:nvSpPr>
        <p:spPr>
          <a:xfrm>
            <a:off x="457200" y="1371600"/>
            <a:ext cx="8229600" cy="4525963"/>
          </a:xfrm>
        </p:spPr>
        <p:txBody>
          <a:bodyPr/>
          <a:lstStyle/>
          <a:p>
            <a:pPr marL="0" indent="0" algn="ctr">
              <a:buNone/>
            </a:pPr>
            <a:r>
              <a:rPr lang="en-US" b="1" dirty="0" smtClean="0">
                <a:latin typeface="Arial" panose="020B0604020202020204" pitchFamily="34" charset="0"/>
                <a:cs typeface="Arial" panose="020B0604020202020204" pitchFamily="34" charset="0"/>
              </a:rPr>
              <a:t>Protecting </a:t>
            </a:r>
            <a:r>
              <a:rPr lang="en-US" b="1" dirty="0">
                <a:latin typeface="Arial" panose="020B0604020202020204" pitchFamily="34" charset="0"/>
                <a:cs typeface="Arial" panose="020B0604020202020204" pitchFamily="34" charset="0"/>
              </a:rPr>
              <a:t>Kids from </a:t>
            </a:r>
            <a:r>
              <a:rPr lang="en-US" b="1" dirty="0" smtClean="0">
                <a:latin typeface="Arial" panose="020B0604020202020204" pitchFamily="34" charset="0"/>
                <a:cs typeface="Arial" panose="020B0604020202020204" pitchFamily="34" charset="0"/>
              </a:rPr>
              <a:t>Excessive</a:t>
            </a:r>
          </a:p>
          <a:p>
            <a:pPr marL="0" indent="0" algn="ctr">
              <a:buNone/>
            </a:pPr>
            <a:r>
              <a:rPr lang="en-US" b="1" dirty="0" smtClean="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Use of Cellphones </a:t>
            </a:r>
            <a:r>
              <a:rPr lang="en-US" b="1" dirty="0" smtClean="0">
                <a:latin typeface="Arial" panose="020B0604020202020204" pitchFamily="34" charset="0"/>
                <a:cs typeface="Arial" panose="020B0604020202020204" pitchFamily="34" charset="0"/>
              </a:rPr>
              <a:t>(</a:t>
            </a:r>
            <a:r>
              <a:rPr lang="en-US" b="1" i="1" dirty="0" smtClean="0">
                <a:latin typeface="Arial" panose="020B0604020202020204" pitchFamily="34" charset="0"/>
                <a:cs typeface="Arial" panose="020B0604020202020204" pitchFamily="34" charset="0"/>
              </a:rPr>
              <a:t>Cont.</a:t>
            </a:r>
            <a:r>
              <a:rPr lang="en-US" b="1"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“Our digital habits might be getting in the way of our interpersonal relationships.”</a:t>
            </a:r>
          </a:p>
          <a:p>
            <a:r>
              <a:rPr lang="en-US" i="1" dirty="0" smtClean="0">
                <a:latin typeface="Arial" panose="020B0604020202020204" pitchFamily="34" charset="0"/>
                <a:cs typeface="Arial" panose="020B0604020202020204" pitchFamily="34" charset="0"/>
              </a:rPr>
              <a:t>Source: </a:t>
            </a:r>
            <a:r>
              <a:rPr lang="en-US" dirty="0" smtClean="0">
                <a:latin typeface="Arial" panose="020B0604020202020204" pitchFamily="34" charset="0"/>
                <a:cs typeface="Arial" panose="020B0604020202020204" pitchFamily="34" charset="0"/>
              </a:rPr>
              <a:t>Kathy Hirsh-</a:t>
            </a:r>
            <a:r>
              <a:rPr lang="en-US" dirty="0" err="1" smtClean="0">
                <a:latin typeface="Arial" panose="020B0604020202020204" pitchFamily="34" charset="0"/>
                <a:cs typeface="Arial" panose="020B0604020202020204" pitchFamily="34" charset="0"/>
              </a:rPr>
              <a:t>Pasek</a:t>
            </a:r>
            <a:r>
              <a:rPr lang="en-US" dirty="0" smtClean="0">
                <a:latin typeface="Arial" panose="020B0604020202020204" pitchFamily="34" charset="0"/>
                <a:cs typeface="Arial" panose="020B0604020202020204" pitchFamily="34" charset="0"/>
              </a:rPr>
              <a:t>, Ph.D., Temple University and Joshua Sparrow, MD, Harvard University</a:t>
            </a:r>
          </a:p>
          <a:p>
            <a:r>
              <a:rPr lang="en-US" i="1" dirty="0">
                <a:latin typeface="Arial" panose="020B0604020202020204" pitchFamily="34" charset="0"/>
                <a:cs typeface="Arial" panose="020B0604020202020204" pitchFamily="34" charset="0"/>
              </a:rPr>
              <a:t>Time</a:t>
            </a:r>
            <a:r>
              <a:rPr lang="en-US" dirty="0">
                <a:latin typeface="Arial" panose="020B0604020202020204" pitchFamily="34" charset="0"/>
                <a:cs typeface="Arial" panose="020B0604020202020204" pitchFamily="34" charset="0"/>
              </a:rPr>
              <a:t>, January 28, 2019, p. 33</a:t>
            </a:r>
          </a:p>
        </p:txBody>
      </p:sp>
    </p:spTree>
    <p:extLst>
      <p:ext uri="{BB962C8B-B14F-4D97-AF65-F5344CB8AC3E}">
        <p14:creationId xmlns:p14="http://schemas.microsoft.com/office/powerpoint/2010/main" val="14111617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Paternal Age at Childbearing </a:t>
            </a:r>
            <a:r>
              <a:rPr lang="en-US" sz="2500" dirty="0" smtClean="0">
                <a:effectLst/>
              </a:rPr>
              <a:t>[2]</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altLang="en-US" b="1" dirty="0" smtClean="0">
                <a:effectLst/>
                <a:latin typeface="Arial" charset="0"/>
                <a:cs typeface="Arial" charset="0"/>
              </a:rPr>
              <a:t>Results (</a:t>
            </a:r>
            <a:r>
              <a:rPr lang="en-US" altLang="en-US" b="1" i="1" dirty="0" smtClean="0">
                <a:effectLst/>
                <a:latin typeface="Arial" charset="0"/>
                <a:cs typeface="Arial" charset="0"/>
              </a:rPr>
              <a:t>Cont.</a:t>
            </a:r>
            <a:r>
              <a:rPr lang="en-US" altLang="en-US" b="1" dirty="0" smtClean="0">
                <a:effectLst/>
                <a:latin typeface="Arial" charset="0"/>
                <a:cs typeface="Arial" charset="0"/>
              </a:rPr>
              <a:t>)</a:t>
            </a:r>
          </a:p>
          <a:p>
            <a:pPr>
              <a:defRPr/>
            </a:pPr>
            <a:r>
              <a:rPr lang="en-US" altLang="en-US" dirty="0" smtClean="0">
                <a:effectLst/>
                <a:latin typeface="Arial" charset="0"/>
                <a:cs typeface="Arial" charset="0"/>
              </a:rPr>
              <a:t>Bipolar disorder (24.70 times greater)</a:t>
            </a:r>
          </a:p>
          <a:p>
            <a:pPr>
              <a:defRPr/>
            </a:pPr>
            <a:r>
              <a:rPr lang="en-US" altLang="en-US" dirty="0" smtClean="0">
                <a:effectLst/>
                <a:latin typeface="Arial" charset="0"/>
                <a:cs typeface="Arial" charset="0"/>
              </a:rPr>
              <a:t>Psychosis (2.07 times greater)</a:t>
            </a:r>
          </a:p>
          <a:p>
            <a:pPr>
              <a:defRPr/>
            </a:pPr>
            <a:r>
              <a:rPr lang="en-US" altLang="en-US" dirty="0" smtClean="0">
                <a:effectLst/>
                <a:latin typeface="Arial" charset="0"/>
                <a:cs typeface="Arial" charset="0"/>
              </a:rPr>
              <a:t>Suicide attempts (2.72 times greater)</a:t>
            </a:r>
          </a:p>
          <a:p>
            <a:pPr>
              <a:defRPr/>
            </a:pPr>
            <a:r>
              <a:rPr lang="en-US" altLang="en-US" dirty="0" smtClean="0">
                <a:effectLst/>
                <a:latin typeface="Arial" charset="0"/>
                <a:cs typeface="Arial" charset="0"/>
              </a:rPr>
              <a:t>Substance use problems (2.44 times greater)</a:t>
            </a:r>
          </a:p>
          <a:p>
            <a:pPr>
              <a:defRPr/>
            </a:pPr>
            <a:r>
              <a:rPr lang="en-US" altLang="en-US" dirty="0" smtClean="0">
                <a:effectLst/>
                <a:latin typeface="Arial" charset="0"/>
                <a:cs typeface="Arial" charset="0"/>
              </a:rPr>
              <a:t>Failing a grade (1.59 times greater)</a:t>
            </a:r>
          </a:p>
          <a:p>
            <a:pPr>
              <a:defRPr/>
            </a:pPr>
            <a:r>
              <a:rPr lang="en-US" altLang="en-US" dirty="0" smtClean="0">
                <a:effectLst/>
                <a:latin typeface="Arial" charset="0"/>
                <a:cs typeface="Arial" charset="0"/>
              </a:rPr>
              <a:t>Low educational attainment (1.70 times greater)</a:t>
            </a:r>
          </a:p>
          <a:p>
            <a:pPr marL="0" indent="0">
              <a:defRPr/>
            </a:pPr>
            <a:endParaRPr lang="en-US" altLang="en-US" dirty="0" smtClean="0">
              <a:latin typeface="Arial" charset="0"/>
              <a:cs typeface="Arial" charset="0"/>
            </a:endParaRPr>
          </a:p>
        </p:txBody>
      </p:sp>
    </p:spTree>
    <p:extLst>
      <p:ext uri="{BB962C8B-B14F-4D97-AF65-F5344CB8AC3E}">
        <p14:creationId xmlns:p14="http://schemas.microsoft.com/office/powerpoint/2010/main" val="5847837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Paternal Age at Childbearing </a:t>
            </a:r>
            <a:r>
              <a:rPr lang="en-US" sz="2500" dirty="0" smtClean="0">
                <a:effectLst/>
              </a:rPr>
              <a:t>[3]</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dirty="0" smtClean="0">
                <a:effectLst/>
                <a:latin typeface="Arial" panose="020B0604020202020204" pitchFamily="34" charset="0"/>
                <a:cs typeface="Arial" panose="020B0604020202020204" pitchFamily="34" charset="0"/>
              </a:rPr>
              <a:t>Conclusions</a:t>
            </a:r>
            <a:endParaRPr lang="en-US" b="1" dirty="0">
              <a:effectLst/>
              <a:latin typeface="Arial" panose="020B0604020202020204" pitchFamily="34" charset="0"/>
              <a:cs typeface="Arial" panose="020B0604020202020204" pitchFamily="34" charset="0"/>
            </a:endParaRPr>
          </a:p>
          <a:p>
            <a:pPr>
              <a:defRPr/>
            </a:pPr>
            <a:r>
              <a:rPr lang="en-US" dirty="0">
                <a:effectLst/>
                <a:latin typeface="Arial" panose="020B0604020202020204" pitchFamily="34" charset="0"/>
                <a:cs typeface="Arial" panose="020B0604020202020204" pitchFamily="34" charset="0"/>
              </a:rPr>
              <a:t>Advancing paternal age is associated with increased risk of psychiatric and academic </a:t>
            </a:r>
            <a:r>
              <a:rPr lang="en-US" dirty="0" smtClean="0">
                <a:effectLst/>
                <a:latin typeface="Arial" panose="020B0604020202020204" pitchFamily="34" charset="0"/>
                <a:cs typeface="Arial" panose="020B0604020202020204" pitchFamily="34" charset="0"/>
              </a:rPr>
              <a:t>morbidity in children</a:t>
            </a:r>
            <a:endParaRPr lang="en-US"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In older fathers </a:t>
            </a:r>
            <a:endParaRPr lang="en-US" dirty="0">
              <a:effectLst/>
              <a:latin typeface="Arial" panose="020B0604020202020204" pitchFamily="34" charset="0"/>
              <a:cs typeface="Arial" panose="020B0604020202020204" pitchFamily="34" charset="0"/>
            </a:endParaRPr>
          </a:p>
          <a:p>
            <a:pPr lvl="1">
              <a:defRPr/>
            </a:pPr>
            <a:r>
              <a:rPr lang="en-US" sz="3200" dirty="0" smtClean="0">
                <a:effectLst/>
                <a:latin typeface="Arial" panose="020B0604020202020204" pitchFamily="34" charset="0"/>
                <a:cs typeface="Arial" panose="020B0604020202020204" pitchFamily="34" charset="0"/>
              </a:rPr>
              <a:t>Sperm may not </a:t>
            </a:r>
            <a:r>
              <a:rPr lang="en-US" sz="3200" dirty="0">
                <a:effectLst/>
                <a:latin typeface="Arial" panose="020B0604020202020204" pitchFamily="34" charset="0"/>
                <a:cs typeface="Arial" panose="020B0604020202020204" pitchFamily="34" charset="0"/>
              </a:rPr>
              <a:t>develop fully</a:t>
            </a:r>
          </a:p>
          <a:p>
            <a:pPr lvl="1">
              <a:defRPr/>
            </a:pPr>
            <a:r>
              <a:rPr lang="en-US" sz="3200" dirty="0" smtClean="0">
                <a:effectLst/>
                <a:latin typeface="Arial" panose="020B0604020202020204" pitchFamily="34" charset="0"/>
                <a:cs typeface="Arial" panose="020B0604020202020204" pitchFamily="34" charset="0"/>
              </a:rPr>
              <a:t>Sperm may </a:t>
            </a:r>
            <a:r>
              <a:rPr lang="en-US" sz="3200" dirty="0">
                <a:effectLst/>
                <a:latin typeface="Arial" panose="020B0604020202020204" pitchFamily="34" charset="0"/>
                <a:cs typeface="Arial" panose="020B0604020202020204" pitchFamily="34" charset="0"/>
              </a:rPr>
              <a:t>have some form of genetic </a:t>
            </a:r>
            <a:r>
              <a:rPr lang="en-US" sz="3200" dirty="0" smtClean="0">
                <a:effectLst/>
                <a:latin typeface="Arial" panose="020B0604020202020204" pitchFamily="34" charset="0"/>
                <a:cs typeface="Arial" panose="020B0604020202020204" pitchFamily="34" charset="0"/>
              </a:rPr>
              <a:t>mutation</a:t>
            </a: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461385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Paternal Age at Childbearing </a:t>
            </a:r>
            <a:r>
              <a:rPr lang="en-US" sz="2500" dirty="0" smtClean="0">
                <a:effectLst/>
              </a:rPr>
              <a:t>[4]</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altLang="en-US" b="1" smtClean="0">
                <a:effectLst/>
                <a:latin typeface="Arial" charset="0"/>
                <a:cs typeface="Arial" charset="0"/>
              </a:rPr>
              <a:t>Conclusions (</a:t>
            </a:r>
            <a:r>
              <a:rPr lang="en-US" altLang="en-US" b="1" i="1" smtClean="0">
                <a:effectLst/>
                <a:latin typeface="Arial" charset="0"/>
                <a:cs typeface="Arial" charset="0"/>
              </a:rPr>
              <a:t>Cont.</a:t>
            </a:r>
            <a:r>
              <a:rPr lang="en-US" altLang="en-US" b="1" smtClean="0">
                <a:effectLst/>
                <a:latin typeface="Arial" charset="0"/>
                <a:cs typeface="Arial" charset="0"/>
              </a:rPr>
              <a:t>)</a:t>
            </a:r>
          </a:p>
          <a:p>
            <a:pPr marL="0" indent="0">
              <a:defRPr/>
            </a:pPr>
            <a:r>
              <a:rPr lang="en-US" altLang="en-US" smtClean="0">
                <a:effectLst/>
                <a:latin typeface="Arial" charset="0"/>
                <a:cs typeface="Arial" charset="0"/>
              </a:rPr>
              <a:t>Older fathers also may have been exposed to</a:t>
            </a:r>
          </a:p>
          <a:p>
            <a:pPr lvl="1">
              <a:defRPr/>
            </a:pPr>
            <a:r>
              <a:rPr lang="en-US" altLang="en-US" sz="3200" smtClean="0">
                <a:effectLst/>
                <a:latin typeface="Arial" charset="0"/>
                <a:cs typeface="Arial" charset="0"/>
              </a:rPr>
              <a:t>Environmental toxins longer than younger fathers and</a:t>
            </a:r>
          </a:p>
          <a:p>
            <a:pPr lvl="1">
              <a:defRPr/>
            </a:pPr>
            <a:r>
              <a:rPr lang="en-US" altLang="en-US" sz="3200" smtClean="0">
                <a:effectLst/>
                <a:latin typeface="Arial" charset="0"/>
                <a:cs typeface="Arial" charset="0"/>
              </a:rPr>
              <a:t>Long exposure to toxins may affect the DNA in the father’s sperm</a:t>
            </a:r>
          </a:p>
          <a:p>
            <a:pPr marL="0" indent="0">
              <a:defRPr/>
            </a:pPr>
            <a:endParaRPr lang="en-US" altLang="en-US" smtClean="0">
              <a:latin typeface="Arial" charset="0"/>
              <a:cs typeface="Arial" charset="0"/>
            </a:endParaRPr>
          </a:p>
        </p:txBody>
      </p:sp>
    </p:spTree>
    <p:extLst>
      <p:ext uri="{BB962C8B-B14F-4D97-AF65-F5344CB8AC3E}">
        <p14:creationId xmlns:p14="http://schemas.microsoft.com/office/powerpoint/2010/main" val="22563735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Paternal Age at Childbearing </a:t>
            </a:r>
            <a:r>
              <a:rPr lang="en-US" sz="2500" dirty="0" smtClean="0">
                <a:effectLst/>
              </a:rPr>
              <a:t>[5]</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i="1" dirty="0" smtClean="0">
                <a:latin typeface="Arial" panose="020B0604020202020204" pitchFamily="34" charset="0"/>
                <a:cs typeface="Arial" panose="020B0604020202020204" pitchFamily="34" charset="0"/>
              </a:rPr>
              <a:t>Source</a:t>
            </a:r>
          </a:p>
          <a:p>
            <a:pPr>
              <a:defRPr/>
            </a:pPr>
            <a:r>
              <a:rPr lang="en-US" dirty="0" err="1">
                <a:effectLst/>
                <a:latin typeface="Arial" panose="020B0604020202020204" pitchFamily="34" charset="0"/>
                <a:cs typeface="Arial" panose="020B0604020202020204" pitchFamily="34" charset="0"/>
              </a:rPr>
              <a:t>D’Onofrio</a:t>
            </a:r>
            <a:r>
              <a:rPr lang="en-US" dirty="0">
                <a:effectLst/>
                <a:latin typeface="Arial" panose="020B0604020202020204" pitchFamily="34" charset="0"/>
                <a:cs typeface="Arial" panose="020B0604020202020204" pitchFamily="34" charset="0"/>
              </a:rPr>
              <a:t>, B. M., </a:t>
            </a:r>
            <a:r>
              <a:rPr lang="en-US" dirty="0" err="1">
                <a:effectLst/>
                <a:latin typeface="Arial" panose="020B0604020202020204" pitchFamily="34" charset="0"/>
                <a:cs typeface="Arial" panose="020B0604020202020204" pitchFamily="34" charset="0"/>
              </a:rPr>
              <a:t>Rickert</a:t>
            </a:r>
            <a:r>
              <a:rPr lang="en-US" dirty="0">
                <a:effectLst/>
                <a:latin typeface="Arial" panose="020B0604020202020204" pitchFamily="34" charset="0"/>
                <a:cs typeface="Arial" panose="020B0604020202020204" pitchFamily="34" charset="0"/>
              </a:rPr>
              <a:t>, M. E., </a:t>
            </a:r>
            <a:r>
              <a:rPr lang="en-US" dirty="0" err="1">
                <a:effectLst/>
                <a:latin typeface="Arial" panose="020B0604020202020204" pitchFamily="34" charset="0"/>
                <a:cs typeface="Arial" panose="020B0604020202020204" pitchFamily="34" charset="0"/>
              </a:rPr>
              <a:t>Frans</a:t>
            </a:r>
            <a:r>
              <a:rPr lang="en-US" dirty="0">
                <a:effectLst/>
                <a:latin typeface="Arial" panose="020B0604020202020204" pitchFamily="34" charset="0"/>
                <a:cs typeface="Arial" panose="020B0604020202020204" pitchFamily="34" charset="0"/>
              </a:rPr>
              <a:t>, E., </a:t>
            </a:r>
            <a:r>
              <a:rPr lang="en-US" dirty="0" err="1" smtClean="0">
                <a:effectLst/>
                <a:latin typeface="Arial" panose="020B0604020202020204" pitchFamily="34" charset="0"/>
                <a:cs typeface="Arial" panose="020B0604020202020204" pitchFamily="34" charset="0"/>
              </a:rPr>
              <a:t>Kuja-Halkola</a:t>
            </a:r>
            <a:r>
              <a:rPr lang="en-US" dirty="0">
                <a:effectLst/>
                <a:latin typeface="Arial" panose="020B0604020202020204" pitchFamily="34" charset="0"/>
                <a:cs typeface="Arial" panose="020B0604020202020204" pitchFamily="34" charset="0"/>
              </a:rPr>
              <a:t>, R., Almqvist, C., </a:t>
            </a:r>
            <a:r>
              <a:rPr lang="en-US" dirty="0" err="1">
                <a:effectLst/>
                <a:latin typeface="Arial" panose="020B0604020202020204" pitchFamily="34" charset="0"/>
                <a:cs typeface="Arial" panose="020B0604020202020204" pitchFamily="34" charset="0"/>
              </a:rPr>
              <a:t>Sjölander</a:t>
            </a:r>
            <a:r>
              <a:rPr lang="en-US" dirty="0">
                <a:effectLst/>
                <a:latin typeface="Arial" panose="020B0604020202020204" pitchFamily="34" charset="0"/>
                <a:cs typeface="Arial" panose="020B0604020202020204" pitchFamily="34" charset="0"/>
              </a:rPr>
              <a:t>, A., Larsson, H., &amp; Lichtenstein, P. (2014). Paternal age at childbearing and offspring psychiatric and academic morbidity. </a:t>
            </a:r>
            <a:r>
              <a:rPr lang="en-US" i="1" dirty="0">
                <a:effectLst/>
                <a:latin typeface="Arial" panose="020B0604020202020204" pitchFamily="34" charset="0"/>
                <a:cs typeface="Arial" panose="020B0604020202020204" pitchFamily="34" charset="0"/>
              </a:rPr>
              <a:t>JAMA </a:t>
            </a:r>
            <a:r>
              <a:rPr lang="en-US" i="1" dirty="0" smtClean="0">
                <a:effectLst/>
                <a:latin typeface="Arial" panose="020B0604020202020204" pitchFamily="34" charset="0"/>
                <a:cs typeface="Arial" panose="020B0604020202020204" pitchFamily="34" charset="0"/>
              </a:rPr>
              <a:t>Psychiatry, 71</a:t>
            </a:r>
            <a:r>
              <a:rPr lang="en-US" dirty="0" smtClean="0">
                <a:effectLst/>
                <a:latin typeface="Arial" panose="020B0604020202020204" pitchFamily="34" charset="0"/>
                <a:cs typeface="Arial" panose="020B0604020202020204" pitchFamily="34" charset="0"/>
              </a:rPr>
              <a:t>(4), 432-438. </a:t>
            </a:r>
            <a:r>
              <a:rPr lang="en-US" dirty="0">
                <a:effectLst/>
                <a:latin typeface="Arial" panose="020B0604020202020204" pitchFamily="34" charset="0"/>
                <a:cs typeface="Arial" panose="020B0604020202020204" pitchFamily="34" charset="0"/>
              </a:rPr>
              <a:t>doi:10.1001/jamapsychiatry.2013.4525 </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525244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p:cNvSpPr>
            <a:spLocks noGrp="1"/>
          </p:cNvSpPr>
          <p:nvPr>
            <p:ph type="ctrTitle" sz="quarter"/>
          </p:nvPr>
        </p:nvSpPr>
        <p:spPr/>
        <p:txBody>
          <a:bodyPr/>
          <a:lstStyle/>
          <a:p>
            <a:r>
              <a:rPr lang="en-US" altLang="en-US" dirty="0" smtClean="0">
                <a:effectLst/>
              </a:rPr>
              <a:t>Executive Functions (EF)</a:t>
            </a:r>
          </a:p>
        </p:txBody>
      </p:sp>
      <p:sp>
        <p:nvSpPr>
          <p:cNvPr id="5" name="Subtitle 4"/>
          <p:cNvSpPr>
            <a:spLocks noGrp="1"/>
          </p:cNvSpPr>
          <p:nvPr>
            <p:ph type="subTitle" sz="quarter" idx="1"/>
          </p:nvPr>
        </p:nvSpPr>
        <p:spPr/>
        <p:txBody>
          <a:bodyPr/>
          <a:lstStyle/>
          <a:p>
            <a:pPr>
              <a:defRPr/>
            </a:pPr>
            <a:endParaRPr lang="en-US" dirty="0"/>
          </a:p>
        </p:txBody>
      </p:sp>
    </p:spTree>
    <p:extLst>
      <p:ext uri="{BB962C8B-B14F-4D97-AF65-F5344CB8AC3E}">
        <p14:creationId xmlns:p14="http://schemas.microsoft.com/office/powerpoint/2010/main" val="372897993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Executive Functions  </a:t>
            </a:r>
            <a:r>
              <a:rPr lang="en-US" sz="2500" dirty="0" smtClean="0"/>
              <a:t>[1]</a:t>
            </a:r>
            <a:endParaRPr lang="en-US" sz="2500" dirty="0"/>
          </a:p>
        </p:txBody>
      </p:sp>
      <p:sp>
        <p:nvSpPr>
          <p:cNvPr id="3" name="Content Placeholder 2"/>
          <p:cNvSpPr>
            <a:spLocks noGrp="1"/>
          </p:cNvSpPr>
          <p:nvPr>
            <p:ph idx="1"/>
          </p:nvPr>
        </p:nvSpPr>
        <p:spPr/>
        <p:txBody>
          <a:bodyPr/>
          <a:lstStyle/>
          <a:p>
            <a:pPr marL="0" indent="0">
              <a:buNone/>
              <a:defRPr/>
            </a:pPr>
            <a:r>
              <a:rPr lang="en-US" dirty="0">
                <a:effectLst/>
                <a:latin typeface="Arial" panose="020B0604020202020204" pitchFamily="34" charset="0"/>
                <a:cs typeface="Arial" panose="020B0604020202020204" pitchFamily="34" charset="0"/>
              </a:rPr>
              <a:t>Executive functions </a:t>
            </a:r>
            <a:r>
              <a:rPr lang="en-US" dirty="0" smtClean="0">
                <a:effectLst/>
                <a:latin typeface="Arial" panose="020B0604020202020204" pitchFamily="34" charset="0"/>
                <a:cs typeface="Arial" panose="020B0604020202020204" pitchFamily="34" charset="0"/>
              </a:rPr>
              <a:t>(EF) </a:t>
            </a:r>
            <a:r>
              <a:rPr lang="en-US" dirty="0">
                <a:effectLst/>
                <a:latin typeface="Arial" panose="020B0604020202020204" pitchFamily="34" charset="0"/>
                <a:cs typeface="Arial" panose="020B0604020202020204" pitchFamily="34" charset="0"/>
              </a:rPr>
              <a:t>enable individuals to modulate, control, organize, and direct</a:t>
            </a:r>
          </a:p>
          <a:p>
            <a:pPr>
              <a:defRPr/>
            </a:pPr>
            <a:r>
              <a:rPr lang="en-US" dirty="0" smtClean="0">
                <a:effectLst/>
                <a:latin typeface="Arial" panose="020B0604020202020204" pitchFamily="34" charset="0"/>
                <a:cs typeface="Arial" panose="020B0604020202020204" pitchFamily="34" charset="0"/>
              </a:rPr>
              <a:t>Complex goal-directed behavior</a:t>
            </a:r>
          </a:p>
          <a:p>
            <a:pPr>
              <a:defRPr/>
            </a:pPr>
            <a:r>
              <a:rPr lang="en-US" dirty="0" smtClean="0">
                <a:effectLst/>
                <a:latin typeface="Arial" panose="020B0604020202020204" pitchFamily="34" charset="0"/>
                <a:cs typeface="Arial" panose="020B0604020202020204" pitchFamily="34" charset="0"/>
              </a:rPr>
              <a:t>Adaptation to environmental changes and demands</a:t>
            </a:r>
          </a:p>
          <a:p>
            <a:pPr>
              <a:defRPr/>
            </a:pPr>
            <a:r>
              <a:rPr lang="en-US" dirty="0" smtClean="0">
                <a:effectLst/>
                <a:latin typeface="Arial" panose="020B0604020202020204" pitchFamily="34" charset="0"/>
                <a:cs typeface="Arial" panose="020B0604020202020204" pitchFamily="34" charset="0"/>
              </a:rPr>
              <a:t>Development of social, emotional, and cognitive competence</a:t>
            </a:r>
          </a:p>
          <a:p>
            <a:pPr>
              <a:defRPr/>
            </a:pPr>
            <a:r>
              <a:rPr lang="en-US" dirty="0" smtClean="0">
                <a:effectLst/>
                <a:latin typeface="Arial" panose="020B0604020202020204" pitchFamily="34" charset="0"/>
                <a:cs typeface="Arial" panose="020B0604020202020204" pitchFamily="34" charset="0"/>
              </a:rPr>
              <a:t>Development of self-regulation </a:t>
            </a:r>
            <a:r>
              <a:rPr lang="en-US" dirty="0">
                <a:effectLst/>
                <a:latin typeface="Arial" panose="020B0604020202020204" pitchFamily="34" charset="0"/>
                <a:cs typeface="Arial" panose="020B0604020202020204" pitchFamily="34" charset="0"/>
              </a:rPr>
              <a:t>of </a:t>
            </a:r>
            <a:r>
              <a:rPr lang="en-US" dirty="0" smtClean="0">
                <a:effectLst/>
                <a:latin typeface="Arial" panose="020B0604020202020204" pitchFamily="34" charset="0"/>
                <a:cs typeface="Arial" panose="020B0604020202020204" pitchFamily="34" charset="0"/>
              </a:rPr>
              <a:t>behavior</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40919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Primary</a:t>
            </a:r>
            <a:r>
              <a:rPr lang="en-US" cap="all" dirty="0" smtClean="0">
                <a:effectLst/>
              </a:rPr>
              <a:t> </a:t>
            </a:r>
            <a:r>
              <a:rPr lang="en-US" cap="all" dirty="0">
                <a:effectLst/>
              </a:rPr>
              <a:t>E</a:t>
            </a:r>
            <a:r>
              <a:rPr lang="en-US" dirty="0">
                <a:effectLst/>
              </a:rPr>
              <a:t>xecutive </a:t>
            </a:r>
            <a:r>
              <a:rPr lang="en-US" cap="all" dirty="0" smtClean="0">
                <a:effectLst/>
              </a:rPr>
              <a:t>F</a:t>
            </a:r>
            <a:r>
              <a:rPr lang="en-US" dirty="0" smtClean="0">
                <a:effectLst/>
              </a:rPr>
              <a:t>unctions </a:t>
            </a:r>
            <a:r>
              <a:rPr lang="en-US" sz="2500" dirty="0" smtClean="0">
                <a:effectLst/>
              </a:rPr>
              <a:t>[1]</a:t>
            </a:r>
            <a:endParaRPr lang="en-US" sz="2500" dirty="0"/>
          </a:p>
        </p:txBody>
      </p:sp>
      <p:sp>
        <p:nvSpPr>
          <p:cNvPr id="46083" name="Content Placeholder 2"/>
          <p:cNvSpPr>
            <a:spLocks noGrp="1"/>
          </p:cNvSpPr>
          <p:nvPr>
            <p:ph idx="1"/>
          </p:nvPr>
        </p:nvSpPr>
        <p:spPr/>
        <p:txBody>
          <a:bodyPr/>
          <a:lstStyle/>
          <a:p>
            <a:pPr marL="514350" indent="-514350">
              <a:buFont typeface="Garamond" pitchFamily="18" charset="0"/>
              <a:buAutoNum type="arabicPeriod"/>
            </a:pPr>
            <a:r>
              <a:rPr lang="en-US" altLang="en-US" smtClean="0">
                <a:effectLst/>
                <a:latin typeface="Arial" charset="0"/>
                <a:cs typeface="Arial" charset="0"/>
              </a:rPr>
              <a:t>Planning and goal setting: ability to plan and reason conceptually, monitor one’s actions, and set goals</a:t>
            </a:r>
          </a:p>
          <a:p>
            <a:pPr marL="514350" indent="-514350">
              <a:buFont typeface="Garamond" pitchFamily="18" charset="0"/>
              <a:buAutoNum type="arabicPeriod"/>
            </a:pPr>
            <a:r>
              <a:rPr lang="en-US" altLang="en-US" smtClean="0">
                <a:effectLst/>
                <a:latin typeface="Arial" charset="0"/>
                <a:cs typeface="Arial" charset="0"/>
              </a:rPr>
              <a:t>Organizing: ability to organize ideas and information </a:t>
            </a:r>
          </a:p>
          <a:p>
            <a:pPr marL="514350" indent="-514350">
              <a:buFont typeface="Garamond" pitchFamily="18" charset="0"/>
              <a:buAutoNum type="arabicPeriod"/>
            </a:pPr>
            <a:r>
              <a:rPr lang="en-US" altLang="en-US" smtClean="0">
                <a:effectLst/>
                <a:latin typeface="Arial" charset="0"/>
                <a:cs typeface="Arial" charset="0"/>
              </a:rPr>
              <a:t>Prioritizing: ability to focus on relevant themes and details </a:t>
            </a:r>
          </a:p>
          <a:p>
            <a:pPr marL="514350" indent="-514350">
              <a:buFont typeface="Garamond" pitchFamily="18" charset="0"/>
              <a:buAutoNum type="arabicPeriod"/>
            </a:pPr>
            <a:r>
              <a:rPr lang="en-US" altLang="en-US" smtClean="0">
                <a:effectLst/>
                <a:latin typeface="Arial" charset="0"/>
                <a:cs typeface="Arial" charset="0"/>
              </a:rPr>
              <a:t>Working memory: ability to temporarily hold and manipulate information in memory</a:t>
            </a:r>
          </a:p>
        </p:txBody>
      </p:sp>
    </p:spTree>
    <p:extLst>
      <p:ext uri="{BB962C8B-B14F-4D97-AF65-F5344CB8AC3E}">
        <p14:creationId xmlns:p14="http://schemas.microsoft.com/office/powerpoint/2010/main" val="14097079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Primary</a:t>
            </a:r>
            <a:r>
              <a:rPr lang="en-US" cap="all" dirty="0" smtClean="0">
                <a:effectLst/>
              </a:rPr>
              <a:t> </a:t>
            </a:r>
            <a:r>
              <a:rPr lang="en-US" cap="all" dirty="0">
                <a:effectLst/>
              </a:rPr>
              <a:t>E</a:t>
            </a:r>
            <a:r>
              <a:rPr lang="en-US" dirty="0">
                <a:effectLst/>
              </a:rPr>
              <a:t>xecutive </a:t>
            </a:r>
            <a:r>
              <a:rPr lang="en-US" cap="all" dirty="0" smtClean="0">
                <a:effectLst/>
              </a:rPr>
              <a:t>F</a:t>
            </a:r>
            <a:r>
              <a:rPr lang="en-US" dirty="0" smtClean="0">
                <a:effectLst/>
              </a:rPr>
              <a:t>unctions </a:t>
            </a:r>
            <a:r>
              <a:rPr lang="en-US" sz="2500" dirty="0" smtClean="0">
                <a:effectLst/>
              </a:rPr>
              <a:t>[2]</a:t>
            </a:r>
            <a:endParaRPr lang="en-US" sz="2500" dirty="0"/>
          </a:p>
        </p:txBody>
      </p:sp>
      <p:sp>
        <p:nvSpPr>
          <p:cNvPr id="47107" name="Content Placeholder 2"/>
          <p:cNvSpPr>
            <a:spLocks noGrp="1"/>
          </p:cNvSpPr>
          <p:nvPr>
            <p:ph idx="1"/>
          </p:nvPr>
        </p:nvSpPr>
        <p:spPr/>
        <p:txBody>
          <a:bodyPr/>
          <a:lstStyle/>
          <a:p>
            <a:pPr marL="514350" indent="-514350">
              <a:buFont typeface="Garamond" pitchFamily="18" charset="0"/>
              <a:buAutoNum type="arabicPeriod" startAt="5"/>
            </a:pPr>
            <a:r>
              <a:rPr lang="en-US" altLang="en-US" smtClean="0">
                <a:effectLst/>
                <a:latin typeface="Arial" charset="0"/>
                <a:cs typeface="Arial" charset="0"/>
              </a:rPr>
              <a:t>Shifting: ability to alternate between different thoughts and actions, to devise alternative problem-solving strategies, and to be cognitively flexible</a:t>
            </a:r>
          </a:p>
          <a:p>
            <a:pPr marL="514350" indent="-514350">
              <a:buFont typeface="Garamond" pitchFamily="18" charset="0"/>
              <a:buAutoNum type="arabicPeriod" startAt="5"/>
            </a:pPr>
            <a:r>
              <a:rPr lang="en-US" altLang="en-US" smtClean="0">
                <a:effectLst/>
                <a:latin typeface="Arial" charset="0"/>
                <a:cs typeface="Arial" charset="0"/>
              </a:rPr>
              <a:t>Inhibition: ability to inhibit thoughts and actions that are inappropriate for a situation</a:t>
            </a:r>
          </a:p>
          <a:p>
            <a:pPr marL="514350" indent="-514350">
              <a:buFont typeface="Garamond" pitchFamily="18" charset="0"/>
              <a:buAutoNum type="arabicPeriod" startAt="5"/>
            </a:pPr>
            <a:r>
              <a:rPr lang="en-US" altLang="en-US" smtClean="0">
                <a:effectLst/>
                <a:latin typeface="Arial" charset="0"/>
                <a:cs typeface="Arial" charset="0"/>
              </a:rPr>
              <a:t>Self-regulation: ability to regulate one’s behavior and monitor one’s thoughts and actions </a:t>
            </a:r>
          </a:p>
        </p:txBody>
      </p:sp>
    </p:spTree>
    <p:extLst>
      <p:ext uri="{BB962C8B-B14F-4D97-AF65-F5344CB8AC3E}">
        <p14:creationId xmlns:p14="http://schemas.microsoft.com/office/powerpoint/2010/main" val="87039073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Developmental Aspects of Executive Functions </a:t>
            </a:r>
            <a:r>
              <a:rPr lang="en-US" sz="2500" dirty="0" smtClean="0">
                <a:effectLst/>
              </a:rPr>
              <a:t>[1]</a:t>
            </a:r>
            <a:endParaRPr lang="en-US" sz="2500" dirty="0"/>
          </a:p>
        </p:txBody>
      </p:sp>
      <p:sp>
        <p:nvSpPr>
          <p:cNvPr id="48131" name="Content Placeholder 2"/>
          <p:cNvSpPr>
            <a:spLocks noGrp="1"/>
          </p:cNvSpPr>
          <p:nvPr>
            <p:ph idx="1"/>
          </p:nvPr>
        </p:nvSpPr>
        <p:spPr/>
        <p:txBody>
          <a:bodyPr/>
          <a:lstStyle/>
          <a:p>
            <a:r>
              <a:rPr lang="en-US" altLang="en-US" smtClean="0">
                <a:effectLst/>
                <a:latin typeface="Arial" charset="0"/>
                <a:cs typeface="Arial" charset="0"/>
              </a:rPr>
              <a:t>EF most closely associated with the frontal lobes of the brain</a:t>
            </a:r>
          </a:p>
          <a:p>
            <a:r>
              <a:rPr lang="en-US" altLang="en-US" smtClean="0">
                <a:effectLst/>
                <a:latin typeface="Arial" charset="0"/>
                <a:cs typeface="Arial" charset="0"/>
              </a:rPr>
              <a:t>Maturational changes in brain structure and function and in social experiences govern the development of EF</a:t>
            </a:r>
          </a:p>
        </p:txBody>
      </p:sp>
    </p:spTree>
    <p:extLst>
      <p:ext uri="{BB962C8B-B14F-4D97-AF65-F5344CB8AC3E}">
        <p14:creationId xmlns:p14="http://schemas.microsoft.com/office/powerpoint/2010/main" val="31970217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Developmental Aspects of Executive Functions </a:t>
            </a:r>
            <a:r>
              <a:rPr lang="en-US" sz="2500" dirty="0" smtClean="0">
                <a:effectLst/>
              </a:rPr>
              <a:t>[2]</a:t>
            </a:r>
            <a:endParaRPr lang="en-US" sz="2500" dirty="0"/>
          </a:p>
        </p:txBody>
      </p:sp>
      <p:sp>
        <p:nvSpPr>
          <p:cNvPr id="49155" name="Content Placeholder 2"/>
          <p:cNvSpPr>
            <a:spLocks noGrp="1"/>
          </p:cNvSpPr>
          <p:nvPr>
            <p:ph idx="1"/>
          </p:nvPr>
        </p:nvSpPr>
        <p:spPr/>
        <p:txBody>
          <a:bodyPr/>
          <a:lstStyle/>
          <a:p>
            <a:r>
              <a:rPr lang="en-US" altLang="en-US" smtClean="0">
                <a:effectLst/>
                <a:latin typeface="Arial" charset="0"/>
                <a:cs typeface="Arial" charset="0"/>
              </a:rPr>
              <a:t>Begin to develop as early as 2 months of age</a:t>
            </a:r>
          </a:p>
          <a:p>
            <a:pPr lvl="1"/>
            <a:r>
              <a:rPr lang="en-US" altLang="en-US" sz="3200" smtClean="0">
                <a:effectLst/>
                <a:latin typeface="Arial" charset="0"/>
                <a:cs typeface="Arial" charset="0"/>
              </a:rPr>
              <a:t>Self-exploration</a:t>
            </a:r>
          </a:p>
          <a:p>
            <a:pPr lvl="1"/>
            <a:r>
              <a:rPr lang="en-US" altLang="en-US" sz="3200" smtClean="0">
                <a:effectLst/>
                <a:latin typeface="Arial" charset="0"/>
                <a:cs typeface="Arial" charset="0"/>
              </a:rPr>
              <a:t>Emerging understanding of volitional actions</a:t>
            </a:r>
          </a:p>
          <a:p>
            <a:r>
              <a:rPr lang="en-US" altLang="en-US" smtClean="0">
                <a:effectLst/>
                <a:latin typeface="Arial" charset="0"/>
                <a:cs typeface="Arial" charset="0"/>
              </a:rPr>
              <a:t>At 1 year of age</a:t>
            </a:r>
          </a:p>
          <a:p>
            <a:pPr lvl="1"/>
            <a:r>
              <a:rPr lang="en-US" altLang="en-US" sz="3200" smtClean="0">
                <a:effectLst/>
                <a:latin typeface="Arial" charset="0"/>
                <a:cs typeface="Arial" charset="0"/>
              </a:rPr>
              <a:t>Working memory </a:t>
            </a:r>
          </a:p>
          <a:p>
            <a:pPr lvl="1"/>
            <a:r>
              <a:rPr lang="en-US" altLang="en-US" sz="3200" smtClean="0">
                <a:effectLst/>
                <a:latin typeface="Arial" charset="0"/>
                <a:cs typeface="Arial" charset="0"/>
              </a:rPr>
              <a:t>Ability to detect another’s attentional and intentional states </a:t>
            </a:r>
          </a:p>
        </p:txBody>
      </p:sp>
    </p:spTree>
    <p:extLst>
      <p:ext uri="{BB962C8B-B14F-4D97-AF65-F5344CB8AC3E}">
        <p14:creationId xmlns:p14="http://schemas.microsoft.com/office/powerpoint/2010/main" val="117493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World of Technology </a:t>
            </a:r>
            <a:r>
              <a:rPr lang="en-US" sz="2500" dirty="0" smtClean="0"/>
              <a:t>[5]</a:t>
            </a:r>
            <a:endParaRPr lang="en-US" sz="2500" dirty="0"/>
          </a:p>
        </p:txBody>
      </p:sp>
      <p:sp>
        <p:nvSpPr>
          <p:cNvPr id="3" name="Content Placeholder 2"/>
          <p:cNvSpPr>
            <a:spLocks noGrp="1"/>
          </p:cNvSpPr>
          <p:nvPr>
            <p:ph idx="1"/>
          </p:nvPr>
        </p:nvSpPr>
        <p:spPr>
          <a:xfrm>
            <a:off x="457200" y="1371600"/>
            <a:ext cx="8229600" cy="4525963"/>
          </a:xfrm>
        </p:spPr>
        <p:txBody>
          <a:bodyPr/>
          <a:lstStyle/>
          <a:p>
            <a:pPr marL="0" indent="0" algn="ctr">
              <a:buNone/>
            </a:pPr>
            <a:r>
              <a:rPr lang="en-US" b="1" dirty="0" smtClean="0">
                <a:latin typeface="Arial" panose="020B0604020202020204" pitchFamily="34" charset="0"/>
                <a:cs typeface="Arial" panose="020B0604020202020204" pitchFamily="34" charset="0"/>
              </a:rPr>
              <a:t>Restoring Dignity to Technology</a:t>
            </a:r>
          </a:p>
          <a:p>
            <a:r>
              <a:rPr lang="en-US" dirty="0" smtClean="0">
                <a:latin typeface="Arial" panose="020B0604020202020204" pitchFamily="34" charset="0"/>
                <a:cs typeface="Arial" panose="020B0604020202020204" pitchFamily="34" charset="0"/>
              </a:rPr>
              <a:t>Human history shows that the development of written language moderated our animal impulses</a:t>
            </a:r>
          </a:p>
          <a:p>
            <a:r>
              <a:rPr lang="en-US" dirty="0" smtClean="0">
                <a:latin typeface="Arial" panose="020B0604020202020204" pitchFamily="34" charset="0"/>
                <a:cs typeface="Arial" panose="020B0604020202020204" pitchFamily="34" charset="0"/>
              </a:rPr>
              <a:t>We need a new technological </a:t>
            </a:r>
            <a:r>
              <a:rPr lang="en-US" dirty="0" err="1" smtClean="0">
                <a:latin typeface="Arial" panose="020B0604020202020204" pitchFamily="34" charset="0"/>
                <a:cs typeface="Arial" panose="020B0604020202020204" pitchFamily="34" charset="0"/>
              </a:rPr>
              <a:t>enlightment</a:t>
            </a:r>
            <a:r>
              <a:rPr lang="en-US" dirty="0" smtClean="0">
                <a:latin typeface="Arial" panose="020B0604020202020204" pitchFamily="34" charset="0"/>
                <a:cs typeface="Arial" panose="020B0604020202020204" pitchFamily="34" charset="0"/>
              </a:rPr>
              <a:t> that focuses on</a:t>
            </a:r>
            <a:r>
              <a:rPr lang="en-US" sz="3200" dirty="0" smtClean="0">
                <a:latin typeface="Arial" panose="020B0604020202020204" pitchFamily="34" charset="0"/>
                <a:cs typeface="Arial" panose="020B0604020202020204" pitchFamily="34" charset="0"/>
              </a:rPr>
              <a:t> online spaces that embrace what makes us truly human, such as programs that help people understand their cognitive biases</a:t>
            </a:r>
          </a:p>
        </p:txBody>
      </p:sp>
    </p:spTree>
    <p:extLst>
      <p:ext uri="{BB962C8B-B14F-4D97-AF65-F5344CB8AC3E}">
        <p14:creationId xmlns:p14="http://schemas.microsoft.com/office/powerpoint/2010/main" val="213285131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effectLst/>
              </a:rPr>
              <a:t>Developmental Aspects of Executive Functions </a:t>
            </a:r>
            <a:r>
              <a:rPr lang="en-US" sz="2500" dirty="0" smtClean="0">
                <a:effectLst/>
              </a:rPr>
              <a:t>[5]</a:t>
            </a:r>
            <a:endParaRPr lang="en-US" dirty="0"/>
          </a:p>
        </p:txBody>
      </p:sp>
      <p:sp>
        <p:nvSpPr>
          <p:cNvPr id="52227" name="Content Placeholder 2"/>
          <p:cNvSpPr>
            <a:spLocks noGrp="1"/>
          </p:cNvSpPr>
          <p:nvPr>
            <p:ph idx="1"/>
          </p:nvPr>
        </p:nvSpPr>
        <p:spPr/>
        <p:txBody>
          <a:bodyPr/>
          <a:lstStyle/>
          <a:p>
            <a:r>
              <a:rPr lang="en-US" altLang="en-US" smtClean="0">
                <a:effectLst/>
                <a:latin typeface="Arial" charset="0"/>
                <a:cs typeface="Arial" charset="0"/>
              </a:rPr>
              <a:t>Overall EF has elements </a:t>
            </a:r>
          </a:p>
          <a:p>
            <a:pPr lvl="1"/>
            <a:r>
              <a:rPr lang="en-US" altLang="en-US" sz="3200" smtClean="0">
                <a:effectLst/>
                <a:latin typeface="Arial" charset="0"/>
                <a:cs typeface="Arial" charset="0"/>
              </a:rPr>
              <a:t>Of uniformity—common evolution across EF</a:t>
            </a:r>
          </a:p>
          <a:p>
            <a:pPr lvl="1"/>
            <a:r>
              <a:rPr lang="en-US" altLang="en-US" sz="3200" smtClean="0">
                <a:effectLst/>
                <a:latin typeface="Arial" charset="0"/>
                <a:cs typeface="Arial" charset="0"/>
              </a:rPr>
              <a:t>Of individuality and variation—unique evolution across EF</a:t>
            </a:r>
          </a:p>
        </p:txBody>
      </p:sp>
    </p:spTree>
    <p:extLst>
      <p:ext uri="{BB962C8B-B14F-4D97-AF65-F5344CB8AC3E}">
        <p14:creationId xmlns:p14="http://schemas.microsoft.com/office/powerpoint/2010/main" val="163184370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Intelligence and EF </a:t>
            </a:r>
            <a:r>
              <a:rPr lang="en-US" sz="2500" dirty="0" smtClean="0"/>
              <a:t>[1]</a:t>
            </a: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dirty="0">
                <a:effectLst/>
                <a:latin typeface="Arial" panose="020B0604020202020204" pitchFamily="34" charset="0"/>
                <a:cs typeface="Arial" panose="020B0604020202020204" pitchFamily="34" charset="0"/>
              </a:rPr>
              <a:t>Tests of intelligence correlate </a:t>
            </a:r>
            <a:r>
              <a:rPr lang="en-US" dirty="0" smtClean="0">
                <a:effectLst/>
                <a:latin typeface="Arial" panose="020B0604020202020204" pitchFamily="34" charset="0"/>
                <a:cs typeface="Arial" panose="020B0604020202020204" pitchFamily="34" charset="0"/>
              </a:rPr>
              <a:t>moderately</a:t>
            </a:r>
            <a:r>
              <a:rPr lang="en-US" dirty="0">
                <a:effectLst/>
                <a:latin typeface="Arial" panose="020B0604020202020204" pitchFamily="34" charset="0"/>
                <a:cs typeface="Arial" panose="020B0604020202020204" pitchFamily="34" charset="0"/>
              </a:rPr>
              <a:t>—</a:t>
            </a:r>
          </a:p>
          <a:p>
            <a:pPr marL="0" indent="0">
              <a:buFont typeface="Wingdings" pitchFamily="2" charset="2"/>
              <a:buNone/>
              <a:defRPr/>
            </a:pPr>
            <a:r>
              <a:rPr lang="en-US" dirty="0" smtClean="0">
                <a:effectLst/>
                <a:latin typeface="Arial" panose="020B0604020202020204" pitchFamily="34" charset="0"/>
                <a:cs typeface="Arial" panose="020B0604020202020204" pitchFamily="34" charset="0"/>
              </a:rPr>
              <a:t>about </a:t>
            </a:r>
            <a:r>
              <a:rPr lang="en-US" dirty="0">
                <a:effectLst/>
                <a:latin typeface="Arial" panose="020B0604020202020204" pitchFamily="34" charset="0"/>
                <a:cs typeface="Arial" panose="020B0604020202020204" pitchFamily="34" charset="0"/>
              </a:rPr>
              <a:t>.40 to .</a:t>
            </a:r>
            <a:r>
              <a:rPr lang="en-US" dirty="0" smtClean="0">
                <a:effectLst/>
                <a:latin typeface="Arial" panose="020B0604020202020204" pitchFamily="34" charset="0"/>
                <a:cs typeface="Arial" panose="020B0604020202020204" pitchFamily="34" charset="0"/>
              </a:rPr>
              <a:t>60—with </a:t>
            </a:r>
            <a:r>
              <a:rPr lang="en-US" dirty="0">
                <a:effectLst/>
                <a:latin typeface="Arial" panose="020B0604020202020204" pitchFamily="34" charset="0"/>
                <a:cs typeface="Arial" panose="020B0604020202020204" pitchFamily="34" charset="0"/>
              </a:rPr>
              <a:t>tests of EF</a:t>
            </a:r>
          </a:p>
          <a:p>
            <a:pPr>
              <a:defRPr/>
            </a:pPr>
            <a:r>
              <a:rPr lang="en-US" dirty="0" smtClean="0">
                <a:effectLst/>
                <a:latin typeface="Arial" panose="020B0604020202020204" pitchFamily="34" charset="0"/>
                <a:cs typeface="Arial" panose="020B0604020202020204" pitchFamily="34" charset="0"/>
              </a:rPr>
              <a:t>Working memory more closely related to fluid and crystallized intelligence</a:t>
            </a:r>
          </a:p>
          <a:p>
            <a:pPr>
              <a:defRPr/>
            </a:pPr>
            <a:r>
              <a:rPr lang="en-US" dirty="0" smtClean="0">
                <a:effectLst/>
                <a:latin typeface="Arial" panose="020B0604020202020204" pitchFamily="34" charset="0"/>
                <a:cs typeface="Arial" panose="020B0604020202020204" pitchFamily="34" charset="0"/>
              </a:rPr>
              <a:t>Inhibition and flexibility less closely related to fluid and </a:t>
            </a:r>
            <a:r>
              <a:rPr lang="en-US" dirty="0">
                <a:effectLst/>
                <a:latin typeface="Arial" panose="020B0604020202020204" pitchFamily="34" charset="0"/>
                <a:cs typeface="Arial" panose="020B0604020202020204" pitchFamily="34" charset="0"/>
              </a:rPr>
              <a:t>crystallized </a:t>
            </a:r>
            <a:r>
              <a:rPr lang="en-US" dirty="0" smtClean="0">
                <a:effectLst/>
                <a:latin typeface="Arial" panose="020B0604020202020204" pitchFamily="34" charset="0"/>
                <a:cs typeface="Arial" panose="020B0604020202020204" pitchFamily="34" charset="0"/>
              </a:rPr>
              <a:t>intelligence</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168350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Intelligence and EF </a:t>
            </a:r>
            <a:r>
              <a:rPr lang="en-US" sz="2500" dirty="0" smtClean="0"/>
              <a:t>[2]</a:t>
            </a:r>
            <a:endParaRPr lang="en-US" sz="2500" dirty="0"/>
          </a:p>
        </p:txBody>
      </p:sp>
      <p:sp>
        <p:nvSpPr>
          <p:cNvPr id="3" name="Content Placeholder 2"/>
          <p:cNvSpPr>
            <a:spLocks noGrp="1"/>
          </p:cNvSpPr>
          <p:nvPr>
            <p:ph idx="1"/>
          </p:nvPr>
        </p:nvSpPr>
        <p:spPr/>
        <p:txBody>
          <a:bodyPr/>
          <a:lstStyle/>
          <a:p>
            <a:pPr marL="0" indent="0">
              <a:buFont typeface="Wingdings" pitchFamily="2" charset="2"/>
              <a:buNone/>
              <a:defRPr/>
            </a:pPr>
            <a:r>
              <a:rPr lang="en-US" dirty="0">
                <a:effectLst/>
                <a:latin typeface="Arial" panose="020B0604020202020204" pitchFamily="34" charset="0"/>
                <a:cs typeface="Arial" panose="020B0604020202020204" pitchFamily="34" charset="0"/>
              </a:rPr>
              <a:t>Correlations moderate because IQ tests do not require</a:t>
            </a:r>
          </a:p>
          <a:p>
            <a:pPr>
              <a:defRPr/>
            </a:pPr>
            <a:r>
              <a:rPr lang="en-US" dirty="0" smtClean="0">
                <a:effectLst/>
                <a:latin typeface="Arial" panose="020B0604020202020204" pitchFamily="34" charset="0"/>
                <a:cs typeface="Arial" panose="020B0604020202020204" pitchFamily="34" charset="0"/>
              </a:rPr>
              <a:t>Complex shifting between different tasks</a:t>
            </a:r>
          </a:p>
          <a:p>
            <a:pPr>
              <a:defRPr/>
            </a:pPr>
            <a:r>
              <a:rPr lang="en-US" dirty="0" smtClean="0">
                <a:effectLst/>
                <a:latin typeface="Arial" panose="020B0604020202020204" pitchFamily="34" charset="0"/>
                <a:cs typeface="Arial" panose="020B0604020202020204" pitchFamily="34" charset="0"/>
              </a:rPr>
              <a:t>Shifting between competing demands</a:t>
            </a:r>
          </a:p>
          <a:p>
            <a:pPr>
              <a:defRPr/>
            </a:pPr>
            <a:r>
              <a:rPr lang="en-US" dirty="0" smtClean="0">
                <a:effectLst/>
                <a:latin typeface="Arial" panose="020B0604020202020204" pitchFamily="34" charset="0"/>
                <a:cs typeface="Arial" panose="020B0604020202020204" pitchFamily="34" charset="0"/>
              </a:rPr>
              <a:t>Using self-regulation strategies to maximize long-term objectives</a:t>
            </a:r>
          </a:p>
          <a:p>
            <a:pPr>
              <a:defRPr/>
            </a:pPr>
            <a:r>
              <a:rPr lang="en-US" dirty="0" smtClean="0">
                <a:effectLst/>
                <a:latin typeface="Arial" panose="020B0604020202020204" pitchFamily="34" charset="0"/>
                <a:cs typeface="Arial" panose="020B0604020202020204" pitchFamily="34" charset="0"/>
              </a:rPr>
              <a:t>Inhibiting less </a:t>
            </a:r>
            <a:r>
              <a:rPr lang="en-US" dirty="0">
                <a:effectLst/>
                <a:latin typeface="Arial" panose="020B0604020202020204" pitchFamily="34" charset="0"/>
                <a:cs typeface="Arial" panose="020B0604020202020204" pitchFamily="34" charset="0"/>
              </a:rPr>
              <a:t>favorable </a:t>
            </a:r>
            <a:r>
              <a:rPr lang="en-US" dirty="0" smtClean="0">
                <a:effectLst/>
                <a:latin typeface="Arial" panose="020B0604020202020204" pitchFamily="34" charset="0"/>
                <a:cs typeface="Arial" panose="020B0604020202020204" pitchFamily="34" charset="0"/>
              </a:rPr>
              <a:t>responses</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422519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Achievement and EF </a:t>
            </a:r>
            <a:r>
              <a:rPr lang="en-US" sz="2500" dirty="0" smtClean="0"/>
              <a:t>[1]</a:t>
            </a:r>
            <a:endParaRPr lang="en-US" sz="2500"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dirty="0">
                <a:effectLst/>
                <a:latin typeface="Arial" panose="020B0604020202020204" pitchFamily="34" charset="0"/>
                <a:cs typeface="Arial" panose="020B0604020202020204" pitchFamily="34" charset="0"/>
              </a:rPr>
              <a:t>Writing </a:t>
            </a:r>
            <a:r>
              <a:rPr lang="en-US" b="1" dirty="0" smtClean="0">
                <a:effectLst/>
                <a:latin typeface="Arial" panose="020B0604020202020204" pitchFamily="34" charset="0"/>
                <a:cs typeface="Arial" panose="020B0604020202020204" pitchFamily="34" charset="0"/>
              </a:rPr>
              <a:t>Essays</a:t>
            </a:r>
            <a:endParaRPr lang="en-US" b="1"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Planning and defining the first step</a:t>
            </a:r>
          </a:p>
          <a:p>
            <a:pPr>
              <a:defRPr/>
            </a:pPr>
            <a:r>
              <a:rPr lang="en-US" dirty="0" smtClean="0">
                <a:effectLst/>
                <a:latin typeface="Arial" panose="020B0604020202020204" pitchFamily="34" charset="0"/>
                <a:cs typeface="Arial" panose="020B0604020202020204" pitchFamily="34" charset="0"/>
              </a:rPr>
              <a:t>Rephrasing and paraphrasing one’s own work and the work of others (cognitive flexibility)</a:t>
            </a:r>
          </a:p>
          <a:p>
            <a:pPr>
              <a:defRPr/>
            </a:pPr>
            <a:r>
              <a:rPr lang="en-US" dirty="0" smtClean="0">
                <a:effectLst/>
                <a:latin typeface="Arial" panose="020B0604020202020204" pitchFamily="34" charset="0"/>
                <a:cs typeface="Arial" panose="020B0604020202020204" pitchFamily="34" charset="0"/>
              </a:rPr>
              <a:t>Organizing and prioritizing </a:t>
            </a:r>
          </a:p>
          <a:p>
            <a:pPr>
              <a:defRPr/>
            </a:pPr>
            <a:r>
              <a:rPr lang="en-US" dirty="0" smtClean="0">
                <a:effectLst/>
                <a:latin typeface="Arial" panose="020B0604020202020204" pitchFamily="34" charset="0"/>
                <a:cs typeface="Arial" panose="020B0604020202020204" pitchFamily="34" charset="0"/>
              </a:rPr>
              <a:t>Using accurate syntax</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612932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Achievement and EF </a:t>
            </a:r>
            <a:r>
              <a:rPr lang="en-US" sz="2500" dirty="0" smtClean="0"/>
              <a:t>[2]</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dirty="0">
                <a:effectLst/>
                <a:latin typeface="Arial" panose="020B0604020202020204" pitchFamily="34" charset="0"/>
                <a:cs typeface="Arial" panose="020B0604020202020204" pitchFamily="34" charset="0"/>
              </a:rPr>
              <a:t>Reading </a:t>
            </a:r>
            <a:r>
              <a:rPr lang="en-US" b="1" dirty="0" smtClean="0">
                <a:effectLst/>
                <a:latin typeface="Arial" panose="020B0604020202020204" pitchFamily="34" charset="0"/>
                <a:cs typeface="Arial" panose="020B0604020202020204" pitchFamily="34" charset="0"/>
              </a:rPr>
              <a:t>Comprehension</a:t>
            </a:r>
            <a:endParaRPr lang="en-US"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Planning what to read first and which sections to focus on most</a:t>
            </a:r>
          </a:p>
          <a:p>
            <a:pPr>
              <a:defRPr/>
            </a:pPr>
            <a:r>
              <a:rPr lang="en-US" dirty="0" smtClean="0">
                <a:effectLst/>
                <a:latin typeface="Arial" panose="020B0604020202020204" pitchFamily="34" charset="0"/>
                <a:cs typeface="Arial" panose="020B0604020202020204" pitchFamily="34" charset="0"/>
              </a:rPr>
              <a:t>Organizing the material mentally by its most important points</a:t>
            </a:r>
          </a:p>
          <a:p>
            <a:pPr>
              <a:defRPr/>
            </a:pPr>
            <a:r>
              <a:rPr lang="en-US" dirty="0" smtClean="0">
                <a:effectLst/>
                <a:latin typeface="Arial" panose="020B0604020202020204" pitchFamily="34" charset="0"/>
                <a:cs typeface="Arial" panose="020B0604020202020204" pitchFamily="34" charset="0"/>
              </a:rPr>
              <a:t>Monitoring one’s comprehension by summarizing material </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83827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Achievement and EF </a:t>
            </a:r>
            <a:r>
              <a:rPr lang="en-US" sz="2500" dirty="0" smtClean="0"/>
              <a:t>[3]</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dirty="0">
                <a:effectLst/>
                <a:latin typeface="Arial" panose="020B0604020202020204" pitchFamily="34" charset="0"/>
                <a:cs typeface="Arial" panose="020B0604020202020204" pitchFamily="34" charset="0"/>
              </a:rPr>
              <a:t>Independent </a:t>
            </a:r>
            <a:r>
              <a:rPr lang="en-US" b="1" dirty="0" smtClean="0">
                <a:effectLst/>
                <a:latin typeface="Arial" panose="020B0604020202020204" pitchFamily="34" charset="0"/>
                <a:cs typeface="Arial" panose="020B0604020202020204" pitchFamily="34" charset="0"/>
              </a:rPr>
              <a:t>Studying</a:t>
            </a:r>
            <a:r>
              <a:rPr lang="en-US" b="1" dirty="0">
                <a:effectLst/>
                <a:latin typeface="Arial" panose="020B0604020202020204" pitchFamily="34" charset="0"/>
                <a:cs typeface="Arial" panose="020B0604020202020204" pitchFamily="34" charset="0"/>
              </a:rPr>
              <a:t>, </a:t>
            </a:r>
            <a:r>
              <a:rPr lang="en-US" b="1" dirty="0" smtClean="0">
                <a:effectLst/>
                <a:latin typeface="Arial" panose="020B0604020202020204" pitchFamily="34" charset="0"/>
                <a:cs typeface="Arial" panose="020B0604020202020204" pitchFamily="34" charset="0"/>
              </a:rPr>
              <a:t>Completing Homework, </a:t>
            </a:r>
            <a:r>
              <a:rPr lang="en-US" b="1" dirty="0">
                <a:effectLst/>
                <a:latin typeface="Arial" panose="020B0604020202020204" pitchFamily="34" charset="0"/>
                <a:cs typeface="Arial" panose="020B0604020202020204" pitchFamily="34" charset="0"/>
              </a:rPr>
              <a:t>and </a:t>
            </a:r>
            <a:r>
              <a:rPr lang="en-US" b="1" dirty="0" smtClean="0">
                <a:effectLst/>
                <a:latin typeface="Arial" panose="020B0604020202020204" pitchFamily="34" charset="0"/>
                <a:cs typeface="Arial" panose="020B0604020202020204" pitchFamily="34" charset="0"/>
              </a:rPr>
              <a:t>Long-Term Projects</a:t>
            </a:r>
            <a:endParaRPr lang="en-US" b="1"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Planning ahead (time management)</a:t>
            </a:r>
          </a:p>
          <a:p>
            <a:pPr>
              <a:defRPr/>
            </a:pPr>
            <a:r>
              <a:rPr lang="en-US" dirty="0" smtClean="0">
                <a:effectLst/>
                <a:latin typeface="Arial" panose="020B0604020202020204" pitchFamily="34" charset="0"/>
                <a:cs typeface="Arial" panose="020B0604020202020204" pitchFamily="34" charset="0"/>
              </a:rPr>
              <a:t>Acquiring materials and information (information processing)</a:t>
            </a:r>
          </a:p>
          <a:p>
            <a:pPr>
              <a:defRPr/>
            </a:pPr>
            <a:r>
              <a:rPr lang="en-US" dirty="0" smtClean="0">
                <a:effectLst/>
                <a:latin typeface="Arial" panose="020B0604020202020204" pitchFamily="34" charset="0"/>
                <a:cs typeface="Arial" panose="020B0604020202020204" pitchFamily="34" charset="0"/>
              </a:rPr>
              <a:t>Setting long-term goals (completing tasks)</a:t>
            </a:r>
          </a:p>
          <a:p>
            <a:pPr>
              <a:defRPr/>
            </a:pPr>
            <a:r>
              <a:rPr lang="en-US" dirty="0" smtClean="0">
                <a:effectLst/>
                <a:latin typeface="Arial" panose="020B0604020202020204" pitchFamily="34" charset="0"/>
                <a:cs typeface="Arial" panose="020B0604020202020204" pitchFamily="34" charset="0"/>
              </a:rPr>
              <a:t>Self-regulation (</a:t>
            </a:r>
            <a:r>
              <a:rPr lang="en-US" dirty="0">
                <a:effectLst/>
                <a:latin typeface="Arial" panose="020B0604020202020204" pitchFamily="34" charset="0"/>
                <a:cs typeface="Arial" panose="020B0604020202020204" pitchFamily="34" charset="0"/>
              </a:rPr>
              <a:t>balancing needs</a:t>
            </a:r>
            <a:r>
              <a:rPr lang="en-US" dirty="0" smtClean="0">
                <a:effectLst/>
                <a:latin typeface="Arial" panose="020B0604020202020204" pitchFamily="34" charset="0"/>
                <a:cs typeface="Arial" panose="020B0604020202020204" pitchFamily="34" charset="0"/>
              </a:rPr>
              <a:t>)</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62745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Achievement and EF </a:t>
            </a:r>
            <a:r>
              <a:rPr lang="en-US" sz="2500" dirty="0" smtClean="0"/>
              <a:t>[4]</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dirty="0">
                <a:effectLst/>
                <a:latin typeface="Arial" panose="020B0604020202020204" pitchFamily="34" charset="0"/>
                <a:cs typeface="Arial" panose="020B0604020202020204" pitchFamily="34" charset="0"/>
              </a:rPr>
              <a:t>Independent Studying, Completing Homework, and </a:t>
            </a:r>
            <a:r>
              <a:rPr lang="en-US" b="1" dirty="0" smtClean="0">
                <a:effectLst/>
                <a:latin typeface="Arial" panose="020B0604020202020204" pitchFamily="34" charset="0"/>
                <a:cs typeface="Arial" panose="020B0604020202020204" pitchFamily="34" charset="0"/>
              </a:rPr>
              <a:t>Long-Term Projects (</a:t>
            </a:r>
            <a:r>
              <a:rPr lang="en-US" b="1" i="1" dirty="0" smtClean="0">
                <a:effectLst/>
                <a:latin typeface="Arial" panose="020B0604020202020204" pitchFamily="34" charset="0"/>
                <a:cs typeface="Arial" panose="020B0604020202020204" pitchFamily="34" charset="0"/>
              </a:rPr>
              <a:t>Cont.</a:t>
            </a:r>
            <a:r>
              <a:rPr lang="en-US" b="1" dirty="0" smtClean="0">
                <a:effectLst/>
                <a:latin typeface="Arial" panose="020B0604020202020204" pitchFamily="34" charset="0"/>
                <a:cs typeface="Arial" panose="020B0604020202020204" pitchFamily="34" charset="0"/>
              </a:rPr>
              <a:t>)</a:t>
            </a:r>
            <a:endParaRPr lang="en-US" b="1"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Self-monitoring (remembering to submit completed assignments by a specific time)</a:t>
            </a:r>
          </a:p>
          <a:p>
            <a:pPr>
              <a:defRPr/>
            </a:pPr>
            <a:r>
              <a:rPr lang="en-US" dirty="0" smtClean="0">
                <a:effectLst/>
                <a:latin typeface="Arial" panose="020B0604020202020204" pitchFamily="34" charset="0"/>
                <a:cs typeface="Arial" panose="020B0604020202020204" pitchFamily="34" charset="0"/>
              </a:rPr>
              <a:t>Cognitive flexibility (ability to modify how one goes </a:t>
            </a:r>
            <a:r>
              <a:rPr lang="en-US" dirty="0">
                <a:effectLst/>
                <a:latin typeface="Arial" panose="020B0604020202020204" pitchFamily="34" charset="0"/>
                <a:cs typeface="Arial" panose="020B0604020202020204" pitchFamily="34" charset="0"/>
              </a:rPr>
              <a:t>about doing projects</a:t>
            </a:r>
            <a:r>
              <a:rPr lang="en-US" dirty="0" smtClean="0">
                <a:effectLst/>
                <a:latin typeface="Arial" panose="020B0604020202020204" pitchFamily="34" charset="0"/>
                <a:cs typeface="Arial" panose="020B0604020202020204" pitchFamily="34" charset="0"/>
              </a:rPr>
              <a:t>)</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088729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Achievement and EF </a:t>
            </a:r>
            <a:r>
              <a:rPr lang="en-US" sz="2500" dirty="0" smtClean="0"/>
              <a:t>[4]</a:t>
            </a:r>
            <a:endParaRPr lang="en-US" dirty="0"/>
          </a:p>
        </p:txBody>
      </p:sp>
      <p:sp>
        <p:nvSpPr>
          <p:cNvPr id="3" name="Content Placeholder 2"/>
          <p:cNvSpPr>
            <a:spLocks noGrp="1"/>
          </p:cNvSpPr>
          <p:nvPr>
            <p:ph idx="1"/>
          </p:nvPr>
        </p:nvSpPr>
        <p:spPr/>
        <p:txBody>
          <a:bodyPr/>
          <a:lstStyle/>
          <a:p>
            <a:pPr marL="0" indent="0" algn="ctr">
              <a:buFont typeface="Wingdings" pitchFamily="2" charset="2"/>
              <a:buNone/>
              <a:defRPr/>
            </a:pPr>
            <a:r>
              <a:rPr lang="en-US" b="1" dirty="0" smtClean="0">
                <a:effectLst/>
                <a:latin typeface="Arial" panose="020B0604020202020204" pitchFamily="34" charset="0"/>
                <a:cs typeface="Arial" panose="020B0604020202020204" pitchFamily="34" charset="0"/>
              </a:rPr>
              <a:t>Test-Taking</a:t>
            </a:r>
            <a:endParaRPr lang="en-US" b="1" dirty="0">
              <a:effectLst/>
              <a:latin typeface="Arial" panose="020B0604020202020204" pitchFamily="34" charset="0"/>
              <a:cs typeface="Arial" panose="020B0604020202020204" pitchFamily="34" charset="0"/>
            </a:endParaRPr>
          </a:p>
          <a:p>
            <a:pPr>
              <a:defRPr/>
            </a:pPr>
            <a:r>
              <a:rPr lang="en-US" dirty="0" smtClean="0">
                <a:effectLst/>
                <a:latin typeface="Arial" panose="020B0604020202020204" pitchFamily="34" charset="0"/>
                <a:cs typeface="Arial" panose="020B0604020202020204" pitchFamily="34" charset="0"/>
              </a:rPr>
              <a:t>Prioritizing and focusing on relevant areas to study</a:t>
            </a:r>
          </a:p>
          <a:p>
            <a:pPr>
              <a:defRPr/>
            </a:pPr>
            <a:r>
              <a:rPr lang="en-US" dirty="0" smtClean="0">
                <a:effectLst/>
                <a:latin typeface="Arial" panose="020B0604020202020204" pitchFamily="34" charset="0"/>
                <a:cs typeface="Arial" panose="020B0604020202020204" pitchFamily="34" charset="0"/>
              </a:rPr>
              <a:t>Managing time to study before test</a:t>
            </a:r>
          </a:p>
          <a:p>
            <a:pPr>
              <a:defRPr/>
            </a:pPr>
            <a:r>
              <a:rPr lang="en-US" dirty="0" smtClean="0">
                <a:effectLst/>
                <a:latin typeface="Arial" panose="020B0604020202020204" pitchFamily="34" charset="0"/>
                <a:cs typeface="Arial" panose="020B0604020202020204" pitchFamily="34" charset="0"/>
              </a:rPr>
              <a:t>Managing time during test to answer questions</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736743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How EF Are Compromised?</a:t>
            </a:r>
            <a:endParaRPr lang="en-US" sz="2500" dirty="0"/>
          </a:p>
        </p:txBody>
      </p:sp>
      <p:sp>
        <p:nvSpPr>
          <p:cNvPr id="3" name="Content Placeholder 2"/>
          <p:cNvSpPr>
            <a:spLocks noGrp="1"/>
          </p:cNvSpPr>
          <p:nvPr>
            <p:ph sz="half" idx="1"/>
          </p:nvPr>
        </p:nvSpPr>
        <p:spPr/>
        <p:txBody>
          <a:bodyPr/>
          <a:lstStyle/>
          <a:p>
            <a:pPr marL="0" indent="0">
              <a:buFont typeface="Wingdings" pitchFamily="2" charset="2"/>
              <a:buNone/>
              <a:defRPr/>
            </a:pPr>
            <a:r>
              <a:rPr lang="en-US" sz="3200" dirty="0" smtClean="0">
                <a:effectLst/>
                <a:latin typeface="Arial" panose="020B0604020202020204" pitchFamily="34" charset="0"/>
                <a:cs typeface="Arial" panose="020B0604020202020204" pitchFamily="34" charset="0"/>
              </a:rPr>
              <a:t>By</a:t>
            </a:r>
          </a:p>
          <a:p>
            <a:pPr>
              <a:defRPr/>
            </a:pPr>
            <a:r>
              <a:rPr lang="en-US" sz="3200" dirty="0" smtClean="0">
                <a:effectLst/>
                <a:latin typeface="Arial" panose="020B0604020202020204" pitchFamily="34" charset="0"/>
                <a:cs typeface="Arial" panose="020B0604020202020204" pitchFamily="34" charset="0"/>
              </a:rPr>
              <a:t>Mental disorder</a:t>
            </a:r>
          </a:p>
          <a:p>
            <a:pPr>
              <a:defRPr/>
            </a:pPr>
            <a:r>
              <a:rPr lang="en-US" sz="3200" dirty="0" smtClean="0">
                <a:effectLst/>
                <a:latin typeface="Arial" panose="020B0604020202020204" pitchFamily="34" charset="0"/>
                <a:cs typeface="Arial" panose="020B0604020202020204" pitchFamily="34" charset="0"/>
              </a:rPr>
              <a:t>Brain injury</a:t>
            </a:r>
          </a:p>
          <a:p>
            <a:pPr>
              <a:defRPr/>
            </a:pPr>
            <a:r>
              <a:rPr lang="en-US" sz="3200" dirty="0" smtClean="0">
                <a:effectLst/>
                <a:latin typeface="Arial" panose="020B0604020202020204" pitchFamily="34" charset="0"/>
                <a:cs typeface="Arial" panose="020B0604020202020204" pitchFamily="34" charset="0"/>
              </a:rPr>
              <a:t>Learning disability</a:t>
            </a:r>
          </a:p>
          <a:p>
            <a:pPr>
              <a:defRPr/>
            </a:pPr>
            <a:r>
              <a:rPr lang="en-US" sz="3200" dirty="0" smtClean="0">
                <a:effectLst/>
                <a:latin typeface="Arial" panose="020B0604020202020204" pitchFamily="34" charset="0"/>
                <a:cs typeface="Arial" panose="020B0604020202020204" pitchFamily="34" charset="0"/>
              </a:rPr>
              <a:t>Attention difficulties</a:t>
            </a:r>
          </a:p>
          <a:p>
            <a:pPr>
              <a:defRPr/>
            </a:pPr>
            <a:r>
              <a:rPr lang="en-US" sz="3200" dirty="0" smtClean="0">
                <a:effectLst/>
                <a:latin typeface="Arial" panose="020B0604020202020204" pitchFamily="34" charset="0"/>
                <a:cs typeface="Arial" panose="020B0604020202020204" pitchFamily="34" charset="0"/>
              </a:rPr>
              <a:t>Fatigue</a:t>
            </a:r>
          </a:p>
        </p:txBody>
      </p:sp>
      <p:sp>
        <p:nvSpPr>
          <p:cNvPr id="4" name="Content Placeholder 3"/>
          <p:cNvSpPr>
            <a:spLocks noGrp="1"/>
          </p:cNvSpPr>
          <p:nvPr>
            <p:ph sz="half" idx="2"/>
          </p:nvPr>
        </p:nvSpPr>
        <p:spPr/>
        <p:txBody>
          <a:bodyPr/>
          <a:lstStyle/>
          <a:p>
            <a:pPr marL="0" indent="0">
              <a:buFont typeface="Wingdings" pitchFamily="2" charset="2"/>
              <a:buNone/>
              <a:defRPr/>
            </a:pPr>
            <a:endParaRPr lang="en-US" sz="3200" dirty="0" smtClean="0">
              <a:effectLst/>
              <a:latin typeface="Arial" panose="020B0604020202020204" pitchFamily="34" charset="0"/>
              <a:cs typeface="Arial" panose="020B0604020202020204" pitchFamily="34" charset="0"/>
            </a:endParaRPr>
          </a:p>
          <a:p>
            <a:pPr>
              <a:defRPr/>
            </a:pPr>
            <a:r>
              <a:rPr lang="en-US" sz="3200" dirty="0">
                <a:effectLst/>
                <a:latin typeface="Arial" panose="020B0604020202020204" pitchFamily="34" charset="0"/>
                <a:cs typeface="Arial" panose="020B0604020202020204" pitchFamily="34" charset="0"/>
              </a:rPr>
              <a:t>Anxiety</a:t>
            </a:r>
          </a:p>
          <a:p>
            <a:pPr>
              <a:defRPr/>
            </a:pPr>
            <a:r>
              <a:rPr lang="en-US" sz="3200" dirty="0" smtClean="0">
                <a:effectLst/>
                <a:latin typeface="Arial" panose="020B0604020202020204" pitchFamily="34" charset="0"/>
                <a:cs typeface="Arial" panose="020B0604020202020204" pitchFamily="34" charset="0"/>
              </a:rPr>
              <a:t>Stress</a:t>
            </a:r>
            <a:endParaRPr lang="en-US" sz="3200" dirty="0">
              <a:effectLst/>
              <a:latin typeface="Arial" panose="020B0604020202020204" pitchFamily="34" charset="0"/>
              <a:cs typeface="Arial" panose="020B0604020202020204" pitchFamily="34" charset="0"/>
            </a:endParaRPr>
          </a:p>
          <a:p>
            <a:pPr>
              <a:defRPr/>
            </a:pPr>
            <a:r>
              <a:rPr lang="en-US" sz="3200" dirty="0">
                <a:effectLst/>
                <a:latin typeface="Arial" panose="020B0604020202020204" pitchFamily="34" charset="0"/>
                <a:cs typeface="Arial" panose="020B0604020202020204" pitchFamily="34" charset="0"/>
              </a:rPr>
              <a:t>Depression</a:t>
            </a:r>
          </a:p>
          <a:p>
            <a:pPr>
              <a:defRPr/>
            </a:pPr>
            <a:r>
              <a:rPr lang="en-US" sz="3200" dirty="0">
                <a:effectLst/>
                <a:latin typeface="Arial" panose="020B0604020202020204" pitchFamily="34" charset="0"/>
                <a:cs typeface="Arial" panose="020B0604020202020204" pitchFamily="34" charset="0"/>
              </a:rPr>
              <a:t>Motivational </a:t>
            </a:r>
            <a:r>
              <a:rPr lang="en-US" sz="3200" dirty="0" smtClean="0">
                <a:effectLst/>
                <a:latin typeface="Arial" panose="020B0604020202020204" pitchFamily="34" charset="0"/>
                <a:cs typeface="Arial" panose="020B0604020202020204" pitchFamily="34" charset="0"/>
              </a:rPr>
              <a:t>deficits</a:t>
            </a:r>
            <a:endParaRPr lang="en-US" sz="32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82085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Assessment of EF by </a:t>
            </a:r>
            <a:br>
              <a:rPr lang="en-US" dirty="0" smtClean="0"/>
            </a:br>
            <a:r>
              <a:rPr lang="en-US" dirty="0" smtClean="0"/>
              <a:t>Intelligence Tests</a:t>
            </a:r>
            <a:r>
              <a:rPr lang="en-US" sz="2500" dirty="0" smtClean="0"/>
              <a:t>[1]</a:t>
            </a:r>
            <a:endParaRPr lang="en-US" sz="2500" dirty="0"/>
          </a:p>
        </p:txBody>
      </p:sp>
      <p:sp>
        <p:nvSpPr>
          <p:cNvPr id="61443" name="Content Placeholder 2"/>
          <p:cNvSpPr>
            <a:spLocks noGrp="1"/>
          </p:cNvSpPr>
          <p:nvPr>
            <p:ph idx="1"/>
          </p:nvPr>
        </p:nvSpPr>
        <p:spPr>
          <a:xfrm>
            <a:off x="381000" y="1676400"/>
            <a:ext cx="8534400" cy="4525963"/>
          </a:xfrm>
        </p:spPr>
        <p:txBody>
          <a:bodyPr/>
          <a:lstStyle/>
          <a:p>
            <a:r>
              <a:rPr lang="en-US" altLang="en-US" smtClean="0">
                <a:effectLst/>
                <a:latin typeface="Arial" charset="0"/>
                <a:cs typeface="Arial" charset="0"/>
              </a:rPr>
              <a:t>WISC-V</a:t>
            </a:r>
          </a:p>
          <a:p>
            <a:pPr lvl="1"/>
            <a:r>
              <a:rPr lang="en-US" altLang="en-US" sz="3200" smtClean="0">
                <a:effectLst/>
                <a:latin typeface="Arial" charset="0"/>
                <a:cs typeface="Arial" charset="0"/>
              </a:rPr>
              <a:t>Block Design</a:t>
            </a:r>
          </a:p>
          <a:p>
            <a:pPr lvl="2"/>
            <a:r>
              <a:rPr lang="en-US" altLang="en-US" sz="3200" smtClean="0">
                <a:effectLst/>
                <a:latin typeface="Arial" charset="0"/>
                <a:cs typeface="Arial" charset="0"/>
              </a:rPr>
              <a:t>Planning </a:t>
            </a:r>
          </a:p>
          <a:p>
            <a:pPr lvl="2"/>
            <a:r>
              <a:rPr lang="en-US" altLang="en-US" sz="3200" smtClean="0">
                <a:effectLst/>
                <a:latin typeface="Arial" charset="0"/>
                <a:cs typeface="Arial" charset="0"/>
              </a:rPr>
              <a:t>Goal setting </a:t>
            </a:r>
          </a:p>
          <a:p>
            <a:pPr lvl="2"/>
            <a:r>
              <a:rPr lang="en-US" altLang="en-US" sz="3200" smtClean="0">
                <a:effectLst/>
                <a:latin typeface="Arial" charset="0"/>
                <a:cs typeface="Arial" charset="0"/>
              </a:rPr>
              <a:t>Organizing</a:t>
            </a:r>
          </a:p>
          <a:p>
            <a:pPr lvl="1"/>
            <a:r>
              <a:rPr lang="en-US" altLang="en-US" sz="3200" smtClean="0">
                <a:effectLst/>
                <a:latin typeface="Arial" charset="0"/>
                <a:cs typeface="Arial" charset="0"/>
              </a:rPr>
              <a:t>Cancellation</a:t>
            </a:r>
          </a:p>
          <a:p>
            <a:pPr lvl="2"/>
            <a:r>
              <a:rPr lang="en-US" altLang="en-US" sz="3200" smtClean="0">
                <a:effectLst/>
                <a:latin typeface="Arial" charset="0"/>
                <a:cs typeface="Arial" charset="0"/>
              </a:rPr>
              <a:t>Self-regulation</a:t>
            </a:r>
          </a:p>
          <a:p>
            <a:pPr lvl="2"/>
            <a:r>
              <a:rPr lang="en-US" altLang="en-US" sz="3200" smtClean="0">
                <a:effectLst/>
                <a:latin typeface="Arial" charset="0"/>
                <a:cs typeface="Arial" charset="0"/>
              </a:rPr>
              <a:t>Ambition</a:t>
            </a:r>
          </a:p>
        </p:txBody>
      </p:sp>
    </p:spTree>
    <p:extLst>
      <p:ext uri="{BB962C8B-B14F-4D97-AF65-F5344CB8AC3E}">
        <p14:creationId xmlns:p14="http://schemas.microsoft.com/office/powerpoint/2010/main" val="3481018367"/>
      </p:ext>
    </p:extLst>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30563</TotalTime>
  <Words>14393</Words>
  <Application>Microsoft Office PowerPoint</Application>
  <PresentationFormat>On-screen Show (4:3)</PresentationFormat>
  <Paragraphs>1955</Paragraphs>
  <Slides>324</Slides>
  <Notes>188</Notes>
  <HiddenSlides>0</HiddenSlides>
  <MMClips>0</MMClips>
  <ScaleCrop>false</ScaleCrop>
  <HeadingPairs>
    <vt:vector size="4" baseType="variant">
      <vt:variant>
        <vt:lpstr>Theme</vt:lpstr>
      </vt:variant>
      <vt:variant>
        <vt:i4>1</vt:i4>
      </vt:variant>
      <vt:variant>
        <vt:lpstr>Slide Titles</vt:lpstr>
      </vt:variant>
      <vt:variant>
        <vt:i4>324</vt:i4>
      </vt:variant>
    </vt:vector>
  </HeadingPairs>
  <TitlesOfParts>
    <vt:vector size="325" baseType="lpstr">
      <vt:lpstr>Stream</vt:lpstr>
      <vt:lpstr>ASSESSMENT OF CHILDREN: COGNITIVE FOUNDATIONS  AND APPLICATIONS, 6th ED</vt:lpstr>
      <vt:lpstr>Contents</vt:lpstr>
      <vt:lpstr>Introduction and Overview</vt:lpstr>
      <vt:lpstr>Poem Reflecting Childhood</vt:lpstr>
      <vt:lpstr>The World of Technology [1]</vt:lpstr>
      <vt:lpstr>The World of Technology [2]</vt:lpstr>
      <vt:lpstr>The World of Technology [3]</vt:lpstr>
      <vt:lpstr>The World of Technology [4]</vt:lpstr>
      <vt:lpstr>The World of Technology [5]</vt:lpstr>
      <vt:lpstr>The World of Technology [6]</vt:lpstr>
      <vt:lpstr>UNICEF Report Card 2017 [1]</vt:lpstr>
      <vt:lpstr>UNICEF Report Card 2017 [2]</vt:lpstr>
      <vt:lpstr>UNICEF Report Card 2017 [3]</vt:lpstr>
      <vt:lpstr>UNICEF Report Card 2017 [4]</vt:lpstr>
      <vt:lpstr>2017 National US Survey of Assessment Practices [1]</vt:lpstr>
      <vt:lpstr>2017 National US Survey of Assessment Practices [2]</vt:lpstr>
      <vt:lpstr>2017 National US Survey of Assessment Practices [3]</vt:lpstr>
      <vt:lpstr>Video Links</vt:lpstr>
      <vt:lpstr>Session 1</vt:lpstr>
      <vt:lpstr>Chapter 1 [1]</vt:lpstr>
      <vt:lpstr>Chapter 1 [2]</vt:lpstr>
      <vt:lpstr>A Successive Level of Approach to Test Interpretation</vt:lpstr>
      <vt:lpstr>Chapter 2</vt:lpstr>
      <vt:lpstr>Computer-Based Administration [1]</vt:lpstr>
      <vt:lpstr>Computer-Based Administration [2]</vt:lpstr>
      <vt:lpstr>Computer-Based Administration [3]</vt:lpstr>
      <vt:lpstr>Computer-Based Administration [4]</vt:lpstr>
      <vt:lpstr>Cloud Storage (p. 49) </vt:lpstr>
      <vt:lpstr>Chapter 3 </vt:lpstr>
      <vt:lpstr>Chapter 4</vt:lpstr>
      <vt:lpstr>UNIT 2: Scaled Score Equivalents of Raw Scores [1]</vt:lpstr>
      <vt:lpstr>UNIT 2: Scaled Score Equivalents of Raw Scores [2]</vt:lpstr>
      <vt:lpstr>Chapter 5 [1]</vt:lpstr>
      <vt:lpstr>Chapter 5 [2]</vt:lpstr>
      <vt:lpstr>Chapter 6 [1]</vt:lpstr>
      <vt:lpstr>Chapter 6 [2]</vt:lpstr>
      <vt:lpstr>Test Accommodations (p. 215) [1]</vt:lpstr>
      <vt:lpstr>Test Accommodations (p. 215) [2]</vt:lpstr>
      <vt:lpstr>Test Accommodations (p. 215) [3]</vt:lpstr>
      <vt:lpstr>Test Accommodations (p. 215) [4]</vt:lpstr>
      <vt:lpstr>Test Modifications (p. 215) [1]</vt:lpstr>
      <vt:lpstr>Test Modifications (p. 215) [2]</vt:lpstr>
      <vt:lpstr>Test Modifications (p. 215) [3]</vt:lpstr>
      <vt:lpstr>Session 2</vt:lpstr>
      <vt:lpstr>Chapter 7 [1]</vt:lpstr>
      <vt:lpstr>Chapter 7 [2]</vt:lpstr>
      <vt:lpstr>Chapter 7 [3]</vt:lpstr>
      <vt:lpstr>Chapter 7 [4]</vt:lpstr>
      <vt:lpstr>g [1]</vt:lpstr>
      <vt:lpstr>g [2]</vt:lpstr>
      <vt:lpstr>g [3]</vt:lpstr>
      <vt:lpstr>Chapter 8</vt:lpstr>
      <vt:lpstr>Cognitive Reserve and  Brain Reserve [1]</vt:lpstr>
      <vt:lpstr>Cognitive Reserve and  Brain Reserve [2]</vt:lpstr>
      <vt:lpstr>Cognitive Reserve and  Brain Reserve [3]</vt:lpstr>
      <vt:lpstr>Cognitive Reserve and  Brain Reserve [4]</vt:lpstr>
      <vt:lpstr>Cognitive Reserve and  Brain Reserve [5]</vt:lpstr>
      <vt:lpstr>Parent Educational Level and  Children’S WISC-V FSIQ[1]</vt:lpstr>
      <vt:lpstr>Parent Educational Level and  Children’s WISC-V FSIQ[2]</vt:lpstr>
      <vt:lpstr>Parent Educational Level and  WISC-V FSIQ[3]</vt:lpstr>
      <vt:lpstr>Parent Educational Level and  Children’s WISC-V FSIQ[4]</vt:lpstr>
      <vt:lpstr>Children Born Preterm [1]</vt:lpstr>
      <vt:lpstr>Children Born Preterm [2]</vt:lpstr>
      <vt:lpstr>Children Born Preterm [3]</vt:lpstr>
      <vt:lpstr>Children Born Preterm [4]</vt:lpstr>
      <vt:lpstr>Children Born Very Preterm [1]</vt:lpstr>
      <vt:lpstr>Children Born Very Preterm [2]</vt:lpstr>
      <vt:lpstr>Children Born Very Preterm [3]</vt:lpstr>
      <vt:lpstr>Developmental Milestones and  Adult Intelligence [1]</vt:lpstr>
      <vt:lpstr>Developmental Milestones and  Adult Intelligence [2]</vt:lpstr>
      <vt:lpstr>Developmental Milestones and  Adult Intelligence [3]</vt:lpstr>
      <vt:lpstr>Developmental Milestones and  Adult Intelligence [4]</vt:lpstr>
      <vt:lpstr>Developmental Milestones and  Adult Intelligence [5]</vt:lpstr>
      <vt:lpstr>Life Outcomes and Intelligence [1](p. 273)</vt:lpstr>
      <vt:lpstr>Life Outcomes and Intelligence [2](p. 273)</vt:lpstr>
      <vt:lpstr>Life Outcomes and Intelligence [3](p. 273)</vt:lpstr>
      <vt:lpstr>Life Outcomes and Intelligence [4](p. 273)</vt:lpstr>
      <vt:lpstr>Life Outcomes and Intelligence [5](p. 273)</vt:lpstr>
      <vt:lpstr>Paternal Age at Childbearing [1]</vt:lpstr>
      <vt:lpstr>Paternal Age at Childbearing [2]</vt:lpstr>
      <vt:lpstr>Paternal Age at Childbearing [3]</vt:lpstr>
      <vt:lpstr>Paternal Age at Childbearing [4]</vt:lpstr>
      <vt:lpstr>Paternal Age at Childbearing [5]</vt:lpstr>
      <vt:lpstr>Executive Functions (EF)</vt:lpstr>
      <vt:lpstr>Executive Functions  [1]</vt:lpstr>
      <vt:lpstr>Primary Executive Functions [1]</vt:lpstr>
      <vt:lpstr>Primary Executive Functions [2]</vt:lpstr>
      <vt:lpstr>Developmental Aspects of Executive Functions [1]</vt:lpstr>
      <vt:lpstr>Developmental Aspects of Executive Functions [2]</vt:lpstr>
      <vt:lpstr>Developmental Aspects of Executive Functions [5]</vt:lpstr>
      <vt:lpstr>Intelligence and EF [1]</vt:lpstr>
      <vt:lpstr>Intelligence and EF [2]</vt:lpstr>
      <vt:lpstr>Achievement and EF [1]</vt:lpstr>
      <vt:lpstr>Achievement and EF [2]</vt:lpstr>
      <vt:lpstr>Achievement and EF [3]</vt:lpstr>
      <vt:lpstr>Achievement and EF [4]</vt:lpstr>
      <vt:lpstr>Achievement and EF [4]</vt:lpstr>
      <vt:lpstr>How EF Are Compromised?</vt:lpstr>
      <vt:lpstr>Assessment of EF by  Intelligence Tests[1]</vt:lpstr>
      <vt:lpstr>Assessment of EF by  Intelligence Tests[2]</vt:lpstr>
      <vt:lpstr>Assessment of EF by  Intelligence Tests[3]</vt:lpstr>
      <vt:lpstr>Assessment of EF by  Intelligence Tests[4]</vt:lpstr>
      <vt:lpstr>Assessment of EF by  Intelligence Tests[5]</vt:lpstr>
      <vt:lpstr>Assessment of EF by  Intelligence Tests[6]</vt:lpstr>
      <vt:lpstr>Assessment of EF by  Intelligence Tests[7]</vt:lpstr>
      <vt:lpstr>Assessment of EF by  Intelligence Tests[8]</vt:lpstr>
      <vt:lpstr>Assessment of EF by  Intelligence Tests[9]</vt:lpstr>
      <vt:lpstr>Assessment of EF by  Intelligence Tests[10]</vt:lpstr>
      <vt:lpstr>Assessment of EF by  Intelligence Tests[11]</vt:lpstr>
      <vt:lpstr>Chapter 9 [1]</vt:lpstr>
      <vt:lpstr>History of the WISC–V</vt:lpstr>
      <vt:lpstr>WISC-V FSIQs for  5 Ethnic Groups [1]</vt:lpstr>
      <vt:lpstr>WISC-V FSIQs for  5 Ethnic Groups [2]</vt:lpstr>
      <vt:lpstr>WISC-V FSIQs for  5 Ethnic Groups [3]</vt:lpstr>
      <vt:lpstr>Scaled Score Ranges for WISC–V Subtests [1] (p. 316)</vt:lpstr>
      <vt:lpstr>Scaled Score Ranges for WISC–V Subtests [2] (p. 316)</vt:lpstr>
      <vt:lpstr>WISC-V Expanded Index Scores (pp. 292-293)</vt:lpstr>
      <vt:lpstr>Concurrent Validity of WISC–V VCI, VECI, FRI, and EFI [1] </vt:lpstr>
      <vt:lpstr>Complementary Indexes and FSIQ to WIAT–III Total Achievement</vt:lpstr>
      <vt:lpstr>Interpreting Scaled Scores (p. 417)</vt:lpstr>
      <vt:lpstr>Age Equivalents (p. 295)</vt:lpstr>
      <vt:lpstr>General Ability Index  (GAI) (p. 292)</vt:lpstr>
      <vt:lpstr>Is the General Ability Index a Misnomer?</vt:lpstr>
      <vt:lpstr>Cognitive Proficiency Index (CPI)  (p. 292)</vt:lpstr>
      <vt:lpstr>Is the Cognitive Proficiency Index a Misnomer? [1]</vt:lpstr>
      <vt:lpstr>Is the Cognitive Proficiency Index a Misnomer? [2]</vt:lpstr>
      <vt:lpstr>Diagnostic Utility of GAI and CPI (WISC–IV) [1]</vt:lpstr>
      <vt:lpstr>Diagnostic Utility of GAI and CPI (WISC–IV) [2]</vt:lpstr>
      <vt:lpstr>Diagnostic Utility of GAI and CPI (WISC–IV) [3]</vt:lpstr>
      <vt:lpstr>Predictive Ability of GAI vs FSIQ (WISC–IV) [1]</vt:lpstr>
      <vt:lpstr>Predictive Ability of GAI vs FSIQ (WISC–IV) [2]</vt:lpstr>
      <vt:lpstr>Predictive Ability of GAI vs FSIQ (WISC–IV) [3]</vt:lpstr>
      <vt:lpstr>FSIQ vs GAI in Intellectual Disability (WISC–IV) [1]</vt:lpstr>
      <vt:lpstr>FSIQ vs GAI in Intellectual Disability (WISC–IV) [2]</vt:lpstr>
      <vt:lpstr>Diagnostic Utility of the WISC-IV GAI &gt; CPI Cognitive Score Profile [1]</vt:lpstr>
      <vt:lpstr>Diagnostic Utility of the WISC-IV GAI &gt; CPI Cognitive Score Profile[2]</vt:lpstr>
      <vt:lpstr>Diagnostic Utility of the WISC-IV GAI &gt; CPI Cognitive Score Profile [3]</vt:lpstr>
      <vt:lpstr>Diagnostic Utility of the WISC-IV GAI &gt; CPI Cognitive Score Profile [4]</vt:lpstr>
      <vt:lpstr>Short Forms for Gifted Children</vt:lpstr>
      <vt:lpstr>WISC-V UK Factor Analysis [1]</vt:lpstr>
      <vt:lpstr>WISC-V UK Factor Analysis [2]</vt:lpstr>
      <vt:lpstr>Canadian WISC-V  Norms Relevance [1]</vt:lpstr>
      <vt:lpstr>Canadian WISC-V  Norms Relevance [2]</vt:lpstr>
      <vt:lpstr>Canadian WISC-V  Factorial Validity [1]</vt:lpstr>
      <vt:lpstr>Canadian WISC-V  Factorial Validity [2]</vt:lpstr>
      <vt:lpstr>Canadian WISC-V M FSIQ by Parent Education Level [1]</vt:lpstr>
      <vt:lpstr>WISC-V M FSIQ of Canadian Children by Ethnicity [2] </vt:lpstr>
      <vt:lpstr>Canadian WISC-V M FSIQ by Parent Education Level and Ethnicity [3]</vt:lpstr>
      <vt:lpstr>Canadian WISC-V Linguistic Demands for Oral Directions [1]</vt:lpstr>
      <vt:lpstr>Canadian WISC-V Linguistic Demands for Oral Directions [2]</vt:lpstr>
      <vt:lpstr>Chapter 10</vt:lpstr>
      <vt:lpstr>Chapter 11</vt:lpstr>
      <vt:lpstr>Relationship Between  the WISC-V and WIAT-III[1]</vt:lpstr>
      <vt:lpstr>Relationship Between  the WISC-V and WIAT-III[2]</vt:lpstr>
      <vt:lpstr>Relationship Between  the WISC-V and WIAT-III[3]</vt:lpstr>
      <vt:lpstr>Relationship Between  the WISC-V and WIAT-III[4]</vt:lpstr>
      <vt:lpstr>Relationship Between  the WISC-V and WIAT-III [5]</vt:lpstr>
      <vt:lpstr>Does Scatter Invalidate the  Full Scale IQ (FSIQ)? [1]</vt:lpstr>
      <vt:lpstr>Does Scatter Invalidate the  Full Scale IQ (FSIQ)? [2]</vt:lpstr>
      <vt:lpstr>Does Scatter Invalidate the  Full Scale IQ (FSIQ)? [3]</vt:lpstr>
      <vt:lpstr>Does Scatter Invalidate the  Full Scale IQ (FSIQ)? [4]</vt:lpstr>
      <vt:lpstr>Does Scatter Invalidate the  Full Scale IQ (FSIQ)? [4]</vt:lpstr>
      <vt:lpstr>Does Scatter Invalidate the  Full Scale IQ (FSIQ)? [5]</vt:lpstr>
      <vt:lpstr>Does Scatter Invalidate the  Full Scale IQ (FSIQ)? [6]</vt:lpstr>
      <vt:lpstr>Does Scatter Invalidate the  Full Scale IQ (FSIQ)? [5]</vt:lpstr>
      <vt:lpstr>Does Scatter Invalidate the  Full Scale IQ (FSIQ)? [7]</vt:lpstr>
      <vt:lpstr>Does Scatter Invalidate the  Full Scale IQ (FSIQ)? [8]</vt:lpstr>
      <vt:lpstr>Subtest Substitution in the WISC–V [1] (p. 325)</vt:lpstr>
      <vt:lpstr>Subtest Substitution in the WISC–V [2] (p. 325)</vt:lpstr>
      <vt:lpstr>Substitution, Proration, and Retest on the WPPSI–IV [1]</vt:lpstr>
      <vt:lpstr>Substitution, Proration, and Retest on the WPPSI–IV [2]</vt:lpstr>
      <vt:lpstr>Substitution, Proration, and Retest on the WPPSI–IV [3]</vt:lpstr>
      <vt:lpstr>Potential Problems in Administering the WISC–V[1]</vt:lpstr>
      <vt:lpstr>Potential Problems in Administering the WISC–V [2]</vt:lpstr>
      <vt:lpstr>Potential Problems in Administering the WISC–V [3]</vt:lpstr>
      <vt:lpstr>Strengths of WISC–V (p. 332)</vt:lpstr>
      <vt:lpstr>Limitations of WISC–V [1] (pp. 332–333)</vt:lpstr>
      <vt:lpstr>Limitations of WISC–V [2] (pp. 332–333)</vt:lpstr>
      <vt:lpstr>How Am I Going to Score These?</vt:lpstr>
      <vt:lpstr>How Am I Going to Score These?</vt:lpstr>
      <vt:lpstr>How Am I Going to Score These?</vt:lpstr>
      <vt:lpstr>Reflections on Intelligence and Childhood</vt:lpstr>
      <vt:lpstr>Chapters 12, 13, &amp; 14</vt:lpstr>
      <vt:lpstr>Gender Differences on the WPPSI-IV [1]</vt:lpstr>
      <vt:lpstr>Gender Differences on the WPPSI-IV [2]</vt:lpstr>
      <vt:lpstr>Gender Differences on the WPPSI-IV [3]</vt:lpstr>
      <vt:lpstr>Gender Differences on the WPPSI-IV [4]</vt:lpstr>
      <vt:lpstr>Chapters 15, 16, &amp; 17</vt:lpstr>
      <vt:lpstr>Chapter 18</vt:lpstr>
      <vt:lpstr>Resource Guide [1]</vt:lpstr>
      <vt:lpstr>Resource Guide [2]</vt:lpstr>
      <vt:lpstr>Resource Guide [3]</vt:lpstr>
      <vt:lpstr>Session 3</vt:lpstr>
      <vt:lpstr>Special Group Studies with WISC– V (pp. 307–308)</vt:lpstr>
      <vt:lpstr>Assessment of ADHD [1]</vt:lpstr>
      <vt:lpstr>Assessment of ADHD [2]</vt:lpstr>
      <vt:lpstr>Assessment of ADHD [3]</vt:lpstr>
      <vt:lpstr>Assessment of ADHD [4]</vt:lpstr>
      <vt:lpstr>Assessment of ADHD [5]</vt:lpstr>
      <vt:lpstr>Assessment of ADHD [6]</vt:lpstr>
      <vt:lpstr>Assessment of ADHD [7]</vt:lpstr>
      <vt:lpstr>Intelligence and ADHD [1]</vt:lpstr>
      <vt:lpstr>Intelligence and ADHD [2]</vt:lpstr>
      <vt:lpstr>Intelligence and ADHD [3]</vt:lpstr>
      <vt:lpstr>Working Memory and ADHD [1]</vt:lpstr>
      <vt:lpstr>Working Memory and ADHD [2]</vt:lpstr>
      <vt:lpstr>Working Memory and ADHD [3]</vt:lpstr>
      <vt:lpstr>Working Memory and ADHD [4]</vt:lpstr>
      <vt:lpstr>Working Memory and  ADHD Behaviors [1]</vt:lpstr>
      <vt:lpstr>Working Memory and  ADHD Behaviors [2]</vt:lpstr>
      <vt:lpstr>Working Memory and  ADHD Behaviors [3]</vt:lpstr>
      <vt:lpstr>Working Memory and  ADHD Behaviors [4]</vt:lpstr>
      <vt:lpstr>Specific Learning Disability and DSM-5 [1]</vt:lpstr>
      <vt:lpstr>Specific Learning Disability and DSM-5 [2]</vt:lpstr>
      <vt:lpstr>Specific Learning Disability and DSM-5 [3]</vt:lpstr>
      <vt:lpstr>Specific Learning Disability and DSM-5 [4]</vt:lpstr>
      <vt:lpstr>Specific Learning Disability and DSM-5 [5]</vt:lpstr>
      <vt:lpstr>Specific Learning Disability and DSM-5 [6]</vt:lpstr>
      <vt:lpstr>Specific Learning Disability and DSM-5 [7]</vt:lpstr>
      <vt:lpstr>Reasons for Poor Performance of Children with Readings Disorders [1]</vt:lpstr>
      <vt:lpstr>Reasons for Poor Performance With Children with Readings Disorders [2]</vt:lpstr>
      <vt:lpstr>Rapid Automatized Naming (RAN) [1]</vt:lpstr>
      <vt:lpstr>Rapid Automatized Naming (RAN) [2]</vt:lpstr>
      <vt:lpstr>Rapid Automatized Naming (RAN) [3]</vt:lpstr>
      <vt:lpstr>Rapid Automatized Naming (RAN) [4]</vt:lpstr>
      <vt:lpstr>Rapid Automatized Naming (RAN) [5]</vt:lpstr>
      <vt:lpstr>Rapid Automatized Naming (RAN) [6]</vt:lpstr>
      <vt:lpstr>Rapid Automatized Naming (RAN) [7]</vt:lpstr>
      <vt:lpstr>Comment on SLD [1]</vt:lpstr>
      <vt:lpstr>Comment on SLD [2]</vt:lpstr>
      <vt:lpstr>Comment on SLD [3]</vt:lpstr>
      <vt:lpstr>SLD and English Language Learners (ELL) [1]</vt:lpstr>
      <vt:lpstr>SLD and ELL [2]</vt:lpstr>
      <vt:lpstr>SLD and ELL [3]</vt:lpstr>
      <vt:lpstr>SLD and ELL [4]</vt:lpstr>
      <vt:lpstr>SLD and ELL [5]</vt:lpstr>
      <vt:lpstr>Assessment of Developmental Disabilities [1]</vt:lpstr>
      <vt:lpstr>Assessment of Developmental Disabilities [2]</vt:lpstr>
      <vt:lpstr>Assessment of Developmental Disabilities [3]</vt:lpstr>
      <vt:lpstr>Assessment of Developmental Disabilities [4]</vt:lpstr>
      <vt:lpstr>Assessment of Developmental Disabilities [5]</vt:lpstr>
      <vt:lpstr>Assessment of Developmental Disabilities [6]</vt:lpstr>
      <vt:lpstr>Assessment of Developmental Disabilities [7]</vt:lpstr>
      <vt:lpstr>Assessment of Developmental Disabilities [8]</vt:lpstr>
      <vt:lpstr>Assessment of Developmental Disabilities [9]</vt:lpstr>
      <vt:lpstr>Assessment of Developmental Disabilities [10]</vt:lpstr>
      <vt:lpstr>Assessment of Developmental Disabilities [11]</vt:lpstr>
      <vt:lpstr>Autism Spectrum Disorder [1]</vt:lpstr>
      <vt:lpstr>Autism Spectrum Disorder [2]</vt:lpstr>
      <vt:lpstr>Autism Spectrum Disorder [3]</vt:lpstr>
      <vt:lpstr>Autism Spectrum Disorder [4]</vt:lpstr>
      <vt:lpstr>Prevalence Rate of ASD in US [1]</vt:lpstr>
      <vt:lpstr>Prevalence Rate of ASD in US [2]</vt:lpstr>
      <vt:lpstr>Prevalence Rate of ASD in US [3]</vt:lpstr>
      <vt:lpstr>Prevalence Rate of ASD in US [4]</vt:lpstr>
      <vt:lpstr>Verbal and Nonverbal IQ Test Scores in Children with ASD [1]</vt:lpstr>
      <vt:lpstr>Verbal and Nonverbal IQ Test Scores in Children with ASD [2]</vt:lpstr>
      <vt:lpstr>Verbal and Nonverbal IQ Test Scores in Children with ASD [3]</vt:lpstr>
      <vt:lpstr>WISC-V VCI vs. VECI for  Children with ASD [1]</vt:lpstr>
      <vt:lpstr>WISC-VCI vs. VECI for  Children with ASD [2]</vt:lpstr>
      <vt:lpstr>WISC-V VCI vc.VECI for  Children with ASD [3]</vt:lpstr>
      <vt:lpstr>Intelligence and DSM-5 Severity Ratings of ASD [1]</vt:lpstr>
      <vt:lpstr>Intelligence and DSM-5 Severity Ratings of ASD [2]</vt:lpstr>
      <vt:lpstr>Intelligence and DSM-5 Severity Ratings of ASD [3]</vt:lpstr>
      <vt:lpstr>Intelligence and DSM-5 Severity Ratings of ASD [4]</vt:lpstr>
      <vt:lpstr>Adaptive Behavior Trajectories in Children with ASD [1]</vt:lpstr>
      <vt:lpstr>Adaptive Behavior Trajectories in Children with ASD [2]</vt:lpstr>
      <vt:lpstr>Traumatic Brain Injury (TBI)</vt:lpstr>
      <vt:lpstr>TBI [1]</vt:lpstr>
      <vt:lpstr>TBI [2]</vt:lpstr>
      <vt:lpstr>TBI [3]</vt:lpstr>
      <vt:lpstr>TBI [4]</vt:lpstr>
      <vt:lpstr>TBI [5]</vt:lpstr>
      <vt:lpstr>Observable Effects of  TBI in Children [1]</vt:lpstr>
      <vt:lpstr>Observable Effects of  TBI in Children [2]</vt:lpstr>
      <vt:lpstr>Observable Effects of  TBI in Children [3]</vt:lpstr>
      <vt:lpstr>Observable Effects of  TBI in Children [4]</vt:lpstr>
      <vt:lpstr>Effects of TBI Are Related  to Several Factors</vt:lpstr>
      <vt:lpstr>School Problems in Children After Concussions [1]</vt:lpstr>
      <vt:lpstr>School Problems in Children After Concussions [2]</vt:lpstr>
      <vt:lpstr>School Problems in Children After Concussions [3]</vt:lpstr>
      <vt:lpstr>School Problems in Children After Concussions [4]</vt:lpstr>
      <vt:lpstr>School Problems in Children After Concussions [5]</vt:lpstr>
      <vt:lpstr>School Problems in Children After Concussions [6]</vt:lpstr>
      <vt:lpstr>Sports-Related Concussions [1]</vt:lpstr>
      <vt:lpstr>Sports-Related Concussions [2]</vt:lpstr>
      <vt:lpstr>Sports-Related Concussions [3]</vt:lpstr>
      <vt:lpstr>Sports-Related Concussions [4]</vt:lpstr>
      <vt:lpstr>Assessment of Sport-Related Concussions [1]</vt:lpstr>
      <vt:lpstr>SCAT5 (5-12 yrs) [1]</vt:lpstr>
      <vt:lpstr>SCAT5 (5-12 yrs) [2]</vt:lpstr>
      <vt:lpstr>SCAT5 (5-12 yrs) [3]</vt:lpstr>
      <vt:lpstr>SCAT5 (5-12 yrs) [4]</vt:lpstr>
      <vt:lpstr>Assessment of Sport-Related Concussions [2]</vt:lpstr>
      <vt:lpstr>Sports-Related Concussions Research [1]</vt:lpstr>
      <vt:lpstr>Sports-Related Concussions Research [2]</vt:lpstr>
      <vt:lpstr>Sports-Related Concussions Research [3]</vt:lpstr>
      <vt:lpstr>Sports-Related Concussions Research [4]</vt:lpstr>
      <vt:lpstr>Sports-Related Concussions Research [5]</vt:lpstr>
      <vt:lpstr>Educating Children Who Are Gifted</vt:lpstr>
      <vt:lpstr>General Content of Instructional Programs [1]</vt:lpstr>
      <vt:lpstr>General Content of Instructional Programs [2]</vt:lpstr>
      <vt:lpstr>General Content of Instructional Programs [3]</vt:lpstr>
      <vt:lpstr>General Content of Instructional Programs [4]</vt:lpstr>
      <vt:lpstr>General Content of Instructional Programs [5]</vt:lpstr>
      <vt:lpstr>General Content of Instructional Programs [6]</vt:lpstr>
      <vt:lpstr>General Content of Instructional Programs [7]</vt:lpstr>
      <vt:lpstr>General Content of Instructional Programs [8]</vt:lpstr>
      <vt:lpstr>General Content of Instructional Programs [8]</vt:lpstr>
      <vt:lpstr>General Content of Instructional Programs [9]</vt:lpstr>
      <vt:lpstr>Session 4</vt:lpstr>
      <vt:lpstr>Cross-Examination Topics  (RG pp. 237-238) [1]</vt:lpstr>
      <vt:lpstr>Cross-Examination Topics  (RG pp. 237-238) [2]</vt:lpstr>
      <vt:lpstr>Cross-Examination Topics  (RG pp. 237-238) [3]</vt:lpstr>
      <vt:lpstr>Cross-Examination Topics  (RG pp. 237-238) [4]</vt:lpstr>
      <vt:lpstr>Cross-Examination Topics  (RG pp. 237-238) [5]</vt:lpstr>
      <vt:lpstr>Cross-Examination Topics  (RG pp. 237-238) [6]</vt:lpstr>
      <vt:lpstr>Cross-Examination Topics  (RG pp. 237-238) [7]</vt:lpstr>
      <vt:lpstr>Expert Witness: Recommendations (p. 242) [1]</vt:lpstr>
      <vt:lpstr>Expert Witness: Recommendations (p. 242) [2]</vt:lpstr>
      <vt:lpstr>Expert Witness: Recommendations (p. 242) [3]</vt:lpstr>
      <vt:lpstr>Spelling Chequer [1]</vt:lpstr>
      <vt:lpstr>Spelling Chequer [2]</vt:lpstr>
      <vt:lpstr>Reflections on Development</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Dr. Sherrie Foster</dc:creator>
  <cp:lastModifiedBy>Admin</cp:lastModifiedBy>
  <cp:revision>1572</cp:revision>
  <cp:lastPrinted>2018-10-15T22:30:02Z</cp:lastPrinted>
  <dcterms:created xsi:type="dcterms:W3CDTF">2007-10-08T01:11:38Z</dcterms:created>
  <dcterms:modified xsi:type="dcterms:W3CDTF">2019-04-10T16:01:06Z</dcterms:modified>
</cp:coreProperties>
</file>